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32"/>
  </p:notesMasterIdLst>
  <p:sldIdLst>
    <p:sldId id="6729" r:id="rId2"/>
    <p:sldId id="2141411896" r:id="rId3"/>
    <p:sldId id="6747" r:id="rId4"/>
    <p:sldId id="2141411838" r:id="rId5"/>
    <p:sldId id="6728" r:id="rId6"/>
    <p:sldId id="6741" r:id="rId7"/>
    <p:sldId id="6736" r:id="rId8"/>
    <p:sldId id="6742" r:id="rId9"/>
    <p:sldId id="6745" r:id="rId10"/>
    <p:sldId id="6739" r:id="rId11"/>
    <p:sldId id="6743" r:id="rId12"/>
    <p:sldId id="6740" r:id="rId13"/>
    <p:sldId id="6731" r:id="rId14"/>
    <p:sldId id="2141411888" r:id="rId15"/>
    <p:sldId id="6744" r:id="rId16"/>
    <p:sldId id="6733" r:id="rId17"/>
    <p:sldId id="6734" r:id="rId18"/>
    <p:sldId id="6746" r:id="rId19"/>
    <p:sldId id="6735" r:id="rId20"/>
    <p:sldId id="6737" r:id="rId21"/>
    <p:sldId id="6738" r:id="rId22"/>
    <p:sldId id="2141411889" r:id="rId23"/>
    <p:sldId id="285" r:id="rId24"/>
    <p:sldId id="286" r:id="rId25"/>
    <p:sldId id="2141411894" r:id="rId26"/>
    <p:sldId id="2141411890" r:id="rId27"/>
    <p:sldId id="2141411891" r:id="rId28"/>
    <p:sldId id="2141411892" r:id="rId29"/>
    <p:sldId id="2141411893" r:id="rId30"/>
    <p:sldId id="214141189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F4A029-A744-A2BD-48BB-4AE30429544E}" name="Cicutto, Lisa" initials="LC" userId="S::lisa.cicutto@cuanschutz.edu::797f27bc-e026-42d2-af0a-fbfd73062dca" providerId="AD"/>
  <p188:author id="{97655F7E-FA76-CA06-A9C5-646330EE37E7}" name="Gleason, Melanie" initials="GM" userId="S::Melanie.Gleason@childrenscolorado.org::9c0a7dd9-458d-44d9-9418-5bc97136096e" providerId="AD"/>
  <p188:author id="{B4AFF1AC-5320-E99E-301D-224A7A1111DD}" name="Armstrong, Rachel" initials="AR" userId="S::rachel.k.armstrong@cuanschutz.edu::bc275cfd-9de0-4ee3-b307-0843881f3e9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4" autoAdjust="0"/>
    <p:restoredTop sz="94694"/>
  </p:normalViewPr>
  <p:slideViewPr>
    <p:cSldViewPr snapToGrid="0">
      <p:cViewPr varScale="1">
        <p:scale>
          <a:sx n="128" d="100"/>
          <a:sy n="128" d="100"/>
        </p:scale>
        <p:origin x="19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644EEF-4B5E-46EA-8BF0-B6CBAFABA8F3}" type="datetimeFigureOut">
              <a:rPr lang="en-US" smtClean="0"/>
              <a:t>10/8/24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74E3ED-B947-4427-87D0-0676C96CB47A}" type="slidenum">
              <a:rPr lang="en-US" smtClean="0"/>
              <a:t>‹#›</a:t>
            </a:fld>
            <a:endParaRPr lang="en-US"/>
          </a:p>
        </p:txBody>
      </p:sp>
    </p:spTree>
    <p:extLst>
      <p:ext uri="{BB962C8B-B14F-4D97-AF65-F5344CB8AC3E}">
        <p14:creationId xmlns:p14="http://schemas.microsoft.com/office/powerpoint/2010/main" val="599027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4FACB9F5-CF11-458D-AB92-4E5E72CBE6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1E2C5015-AE5A-4F76-BFFD-C6D3D3BDEA95}"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459" name="Rectangle 2">
            <a:extLst>
              <a:ext uri="{FF2B5EF4-FFF2-40B4-BE49-F238E27FC236}">
                <a16:creationId xmlns:a16="http://schemas.microsoft.com/office/drawing/2014/main" id="{D627E5A6-7EA0-4227-989C-82BF4A380C2E}"/>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7EC2F9CA-8988-4F1C-A9CF-8AB099FDA1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Asthma is a chronic (long-lasting) lung disease. Sometimes people with asthma have symptoms and sometimes they do not.  When asthma flares up, it causes the airways in the lungs to become smaller and makes it hard to breathe. Common symptoms include coughing, wheezing, chest tightness and trouble breathing.  Asthma affects the airways in 3 ways: 1. Swelling (inflammation) inside of the airway means there is less room for air to get in and out. 2. The muscles around the airways tighten (called bronchospasm). Like swelling, this makes it harder to get air in and out of the lungs. 3. Increased mucus production which often blocks some of the airways. The ways that we diagnose asthma is by taking a history which confirms recurrent cough, wheeze, SOB, that is reversible, gets better with quick relief medication and is reactive or triggered by different things in the environment or respiratory illnesses. We can also do breathing test called spirometry and may also test for allergies.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Physical signs to be aware of include anxious appearing child, they may have nasal flaring, increased working of breathing with pulling in of the muscles in the neck, chest and ribs. Blueness around the lips and fingernail beds indicate hypoxia (low oxygen). These are </a:t>
            </a:r>
            <a:r>
              <a:rPr lang="en-US" err="1"/>
              <a:t>are</a:t>
            </a:r>
            <a:r>
              <a:rPr lang="en-US"/>
              <a:t> all emergency signs. Follow Redd Zone treatment plan or school emergency plan.</a:t>
            </a:r>
          </a:p>
        </p:txBody>
      </p:sp>
      <p:sp>
        <p:nvSpPr>
          <p:cNvPr id="4" name="Slide Number Placeholder 3"/>
          <p:cNvSpPr>
            <a:spLocks noGrp="1"/>
          </p:cNvSpPr>
          <p:nvPr>
            <p:ph type="sldNum" sz="quarter" idx="5"/>
          </p:nvPr>
        </p:nvSpPr>
        <p:spPr/>
        <p:txBody>
          <a:bodyPr/>
          <a:lstStyle/>
          <a:p>
            <a:fld id="{C874E3ED-B947-4427-87D0-0676C96CB47A}" type="slidenum">
              <a:rPr lang="en-US" smtClean="0"/>
              <a:t>14</a:t>
            </a:fld>
            <a:endParaRPr lang="en-US"/>
          </a:p>
        </p:txBody>
      </p:sp>
    </p:spTree>
    <p:extLst>
      <p:ext uri="{BB962C8B-B14F-4D97-AF65-F5344CB8AC3E}">
        <p14:creationId xmlns:p14="http://schemas.microsoft.com/office/powerpoint/2010/main" val="2912117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5EE7338E-7648-D55E-DCB5-DB20B892DE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a:extLst>
              <a:ext uri="{FF2B5EF4-FFF2-40B4-BE49-F238E27FC236}">
                <a16:creationId xmlns:a16="http://schemas.microsoft.com/office/drawing/2014/main" id="{2FEBA83B-D323-A336-1CF0-6B7598B2EB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29699" name="Slide Number Placeholder 3">
            <a:extLst>
              <a:ext uri="{FF2B5EF4-FFF2-40B4-BE49-F238E27FC236}">
                <a16:creationId xmlns:a16="http://schemas.microsoft.com/office/drawing/2014/main" id="{F578B5B4-105E-52B8-7AF5-ED781EED4E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DDD6825D-DC94-4440-BDC7-648C843285C0}" type="slidenum">
              <a:rPr lang="en-US" altLang="en-US">
                <a:latin typeface="Arial" panose="020B0604020202020204" pitchFamily="34" charset="0"/>
              </a:rPr>
              <a:pPr>
                <a:spcBef>
                  <a:spcPct val="0"/>
                </a:spcBef>
              </a:pPr>
              <a:t>23</a:t>
            </a:fld>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571616CC-95E7-D8B5-02AE-6D9816A9D8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10CE5A8C-3C5F-E245-07F2-F43741286A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31747" name="Slide Number Placeholder 3">
            <a:extLst>
              <a:ext uri="{FF2B5EF4-FFF2-40B4-BE49-F238E27FC236}">
                <a16:creationId xmlns:a16="http://schemas.microsoft.com/office/drawing/2014/main" id="{ACA1BC36-8206-3FFE-876A-9B2ACD73425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92EE676-D243-D249-9391-631A41F89DC4}" type="slidenum">
              <a:rPr lang="en-US" altLang="en-US">
                <a:latin typeface="Arial" panose="020B0604020202020204" pitchFamily="34" charset="0"/>
              </a:rPr>
              <a:pPr>
                <a:spcBef>
                  <a:spcPct val="0"/>
                </a:spcBef>
              </a:pPr>
              <a:t>24</a:t>
            </a:fld>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ED826-5E53-7B75-31EC-E0C02840776C}"/>
            </a:ext>
          </a:extLst>
        </p:cNvPr>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B157F4AF-E695-B283-2459-B473A652DA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F4F25BD9-6A7E-ED59-9869-EA3D8F199E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31747" name="Slide Number Placeholder 3">
            <a:extLst>
              <a:ext uri="{FF2B5EF4-FFF2-40B4-BE49-F238E27FC236}">
                <a16:creationId xmlns:a16="http://schemas.microsoft.com/office/drawing/2014/main" id="{E4284FAF-D3A5-2522-A444-50D0B5F7E2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92EE676-D243-D249-9391-631A41F89DC4}" type="slidenum">
              <a:rPr lang="en-US" altLang="en-US">
                <a:latin typeface="Arial" panose="020B0604020202020204" pitchFamily="34" charset="0"/>
              </a:rPr>
              <a:pPr>
                <a:spcBef>
                  <a:spcPct val="0"/>
                </a:spcBef>
              </a:pPr>
              <a:t>25</a:t>
            </a:fld>
            <a:endParaRPr lang="en-US" altLang="en-US">
              <a:latin typeface="Arial" panose="020B0604020202020204" pitchFamily="34" charset="0"/>
            </a:endParaRPr>
          </a:p>
        </p:txBody>
      </p:sp>
    </p:spTree>
    <p:extLst>
      <p:ext uri="{BB962C8B-B14F-4D97-AF65-F5344CB8AC3E}">
        <p14:creationId xmlns:p14="http://schemas.microsoft.com/office/powerpoint/2010/main" val="3000627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1146459-E3C3-4969-9224-5ED50B492D17}" type="datetime1">
              <a:rPr lang="en-US" smtClean="0"/>
              <a:pPr/>
              <a:t>10/8/24</a:t>
            </a:fld>
            <a:endParaRPr lang="en-US" dirty="0"/>
          </a:p>
        </p:txBody>
      </p:sp>
      <p:sp>
        <p:nvSpPr>
          <p:cNvPr id="8" name="Footer Placeholder 7"/>
          <p:cNvSpPr>
            <a:spLocks noGrp="1"/>
          </p:cNvSpPr>
          <p:nvPr>
            <p:ph type="ftr" sz="quarter" idx="11"/>
          </p:nvPr>
        </p:nvSpPr>
        <p:spPr/>
        <p:txBody>
          <a:bodyPr/>
          <a:lstStyle/>
          <a:p>
            <a:r>
              <a:rPr lang="en-US"/>
              <a:t>Add a footer</a:t>
            </a:r>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315603323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146459-E3C3-4969-9224-5ED50B492D17}" type="datetime1">
              <a:rPr lang="en-US" smtClean="0"/>
              <a:pPr/>
              <a:t>10/8/24</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114332803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146459-E3C3-4969-9224-5ED50B492D17}" type="datetime1">
              <a:rPr lang="en-US" smtClean="0"/>
              <a:pPr/>
              <a:t>10/8/24</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281085644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146459-E3C3-4969-9224-5ED50B492D17}" type="datetime1">
              <a:rPr lang="en-US" smtClean="0"/>
              <a:pPr/>
              <a:t>10/8/24</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5283441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146459-E3C3-4969-9224-5ED50B492D17}" type="datetime1">
              <a:rPr lang="en-US" smtClean="0"/>
              <a:pPr/>
              <a:t>10/8/24</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411057912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1146459-E3C3-4969-9224-5ED50B492D17}" type="datetime1">
              <a:rPr lang="en-US" smtClean="0"/>
              <a:pPr/>
              <a:t>10/8/24</a:t>
            </a:fld>
            <a:endParaRPr lang="en-US" dirty="0"/>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5" name="Slide Number Placeholder 4"/>
          <p:cNvSpPr>
            <a:spLocks noGrp="1"/>
          </p:cNvSpPr>
          <p:nvPr>
            <p:ph type="sldNum" sz="quarter" idx="12"/>
          </p:nvPr>
        </p:nvSpPr>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95976710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1146459-E3C3-4969-9224-5ED50B492D17}" type="datetime1">
              <a:rPr lang="en-US" smtClean="0"/>
              <a:pPr/>
              <a:t>10/8/24</a:t>
            </a:fld>
            <a:endParaRPr lang="en-US" dirty="0"/>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5" name="Slide Number Placeholder 4"/>
          <p:cNvSpPr>
            <a:spLocks noGrp="1"/>
          </p:cNvSpPr>
          <p:nvPr>
            <p:ph type="sldNum" sz="quarter" idx="12"/>
          </p:nvPr>
        </p:nvSpPr>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265240087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2D5871-AB0F-4B3D-8861-97E78CB7B47E}" type="datetime1">
              <a:rPr lang="en-US" smtClean="0"/>
              <a:t>10/8/24</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grpSp>
        <p:nvGrpSpPr>
          <p:cNvPr id="7" name="Group 6">
            <a:extLst>
              <a:ext uri="{FF2B5EF4-FFF2-40B4-BE49-F238E27FC236}">
                <a16:creationId xmlns:a16="http://schemas.microsoft.com/office/drawing/2014/main" id="{5C2CC32E-D2F3-C28A-F7BF-C061AEEDB082}"/>
              </a:ext>
            </a:extLst>
          </p:cNvPr>
          <p:cNvGrpSpPr/>
          <p:nvPr userDrawn="1"/>
        </p:nvGrpSpPr>
        <p:grpSpPr>
          <a:xfrm>
            <a:off x="0" y="0"/>
            <a:ext cx="4126591" cy="1461202"/>
            <a:chOff x="-219968" y="53027"/>
            <a:chExt cx="4126591" cy="1461202"/>
          </a:xfrm>
        </p:grpSpPr>
        <p:pic>
          <p:nvPicPr>
            <p:cNvPr id="8" name="Picture 7" descr="A picture containing text, transport, aircraft, balloon&#10;&#10;Description automatically generated">
              <a:extLst>
                <a:ext uri="{FF2B5EF4-FFF2-40B4-BE49-F238E27FC236}">
                  <a16:creationId xmlns:a16="http://schemas.microsoft.com/office/drawing/2014/main" id="{534FF0F5-EB68-BC75-60D4-07EB8359A1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968" y="53027"/>
              <a:ext cx="806793" cy="744732"/>
            </a:xfrm>
            <a:prstGeom prst="rect">
              <a:avLst/>
            </a:prstGeom>
          </p:spPr>
        </p:pic>
        <p:sp>
          <p:nvSpPr>
            <p:cNvPr id="9" name="Rectangle 8">
              <a:extLst>
                <a:ext uri="{FF2B5EF4-FFF2-40B4-BE49-F238E27FC236}">
                  <a16:creationId xmlns:a16="http://schemas.microsoft.com/office/drawing/2014/main" id="{07B67FDD-6A1E-C70F-DF78-E632363A1179}"/>
                </a:ext>
              </a:extLst>
            </p:cNvPr>
            <p:cNvSpPr/>
            <p:nvPr userDrawn="1"/>
          </p:nvSpPr>
          <p:spPr>
            <a:xfrm rot="21069565">
              <a:off x="-34437" y="320639"/>
              <a:ext cx="3941060" cy="1193590"/>
            </a:xfrm>
            <a:prstGeom prst="rect">
              <a:avLst/>
            </a:prstGeom>
            <a:noFill/>
          </p:spPr>
          <p:txBody>
            <a:bodyPr wrap="none" lIns="91440" tIns="45720" rIns="91440" bIns="45720">
              <a:prstTxWarp prst="textArchUp">
                <a:avLst>
                  <a:gd name="adj" fmla="val 11001632"/>
                </a:avLst>
              </a:prstTxWarp>
              <a:spAutoFit/>
            </a:bodyPr>
            <a:lstStyle/>
            <a:p>
              <a:pPr algn="ctr"/>
              <a:r>
                <a:rPr lang="en-US" sz="1400" b="0" cap="none" spc="0" dirty="0">
                  <a:ln w="0"/>
                  <a:solidFill>
                    <a:srgbClr val="0070C0"/>
                  </a:solidFill>
                  <a:effectLst>
                    <a:outerShdw blurRad="38100" dist="19050" dir="2700000" algn="tl" rotWithShape="0">
                      <a:schemeClr val="dk1">
                        <a:alpha val="40000"/>
                      </a:schemeClr>
                    </a:outerShdw>
                  </a:effectLst>
                </a:rPr>
                <a:t>Better Asthma Control for Kids</a:t>
              </a:r>
            </a:p>
          </p:txBody>
        </p:sp>
      </p:grpSp>
    </p:spTree>
    <p:extLst>
      <p:ext uri="{BB962C8B-B14F-4D97-AF65-F5344CB8AC3E}">
        <p14:creationId xmlns:p14="http://schemas.microsoft.com/office/powerpoint/2010/main" val="1549034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418406-4C3F-4F3E-80BD-A22568EA37EB}" type="datetime1">
              <a:rPr lang="en-US" smtClean="0"/>
              <a:t>10/8/24</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grpSp>
        <p:nvGrpSpPr>
          <p:cNvPr id="7" name="Group 6">
            <a:extLst>
              <a:ext uri="{FF2B5EF4-FFF2-40B4-BE49-F238E27FC236}">
                <a16:creationId xmlns:a16="http://schemas.microsoft.com/office/drawing/2014/main" id="{88B4AAE1-D573-ABBA-AADE-7AED9B573424}"/>
              </a:ext>
            </a:extLst>
          </p:cNvPr>
          <p:cNvGrpSpPr/>
          <p:nvPr userDrawn="1"/>
        </p:nvGrpSpPr>
        <p:grpSpPr>
          <a:xfrm>
            <a:off x="0" y="0"/>
            <a:ext cx="4126591" cy="1461202"/>
            <a:chOff x="-219968" y="53027"/>
            <a:chExt cx="4126591" cy="1461202"/>
          </a:xfrm>
        </p:grpSpPr>
        <p:pic>
          <p:nvPicPr>
            <p:cNvPr id="8" name="Picture 7" descr="A picture containing text, transport, aircraft, balloon&#10;&#10;Description automatically generated">
              <a:extLst>
                <a:ext uri="{FF2B5EF4-FFF2-40B4-BE49-F238E27FC236}">
                  <a16:creationId xmlns:a16="http://schemas.microsoft.com/office/drawing/2014/main" id="{79644E72-9FFB-C965-657D-8F1839F6F1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968" y="53027"/>
              <a:ext cx="806793" cy="744732"/>
            </a:xfrm>
            <a:prstGeom prst="rect">
              <a:avLst/>
            </a:prstGeom>
          </p:spPr>
        </p:pic>
        <p:sp>
          <p:nvSpPr>
            <p:cNvPr id="9" name="Rectangle 8">
              <a:extLst>
                <a:ext uri="{FF2B5EF4-FFF2-40B4-BE49-F238E27FC236}">
                  <a16:creationId xmlns:a16="http://schemas.microsoft.com/office/drawing/2014/main" id="{51C19310-0D0E-FB40-E842-E48B66FE740B}"/>
                </a:ext>
              </a:extLst>
            </p:cNvPr>
            <p:cNvSpPr/>
            <p:nvPr userDrawn="1"/>
          </p:nvSpPr>
          <p:spPr>
            <a:xfrm rot="21069565">
              <a:off x="-34437" y="320639"/>
              <a:ext cx="3941060" cy="1193590"/>
            </a:xfrm>
            <a:prstGeom prst="rect">
              <a:avLst/>
            </a:prstGeom>
            <a:noFill/>
          </p:spPr>
          <p:txBody>
            <a:bodyPr wrap="none" lIns="91440" tIns="45720" rIns="91440" bIns="45720">
              <a:prstTxWarp prst="textArchUp">
                <a:avLst>
                  <a:gd name="adj" fmla="val 11001632"/>
                </a:avLst>
              </a:prstTxWarp>
              <a:spAutoFit/>
            </a:bodyPr>
            <a:lstStyle/>
            <a:p>
              <a:pPr algn="ctr"/>
              <a:r>
                <a:rPr lang="en-US" sz="1400" b="0" cap="none" spc="0" dirty="0">
                  <a:ln w="0"/>
                  <a:solidFill>
                    <a:srgbClr val="0070C0"/>
                  </a:solidFill>
                  <a:effectLst>
                    <a:outerShdw blurRad="38100" dist="19050" dir="2700000" algn="tl" rotWithShape="0">
                      <a:schemeClr val="dk1">
                        <a:alpha val="40000"/>
                      </a:schemeClr>
                    </a:outerShdw>
                  </a:effectLst>
                </a:rPr>
                <a:t>Better Asthma Control for Kids</a:t>
              </a:r>
            </a:p>
          </p:txBody>
        </p:sp>
      </p:grpSp>
    </p:spTree>
    <p:extLst>
      <p:ext uri="{BB962C8B-B14F-4D97-AF65-F5344CB8AC3E}">
        <p14:creationId xmlns:p14="http://schemas.microsoft.com/office/powerpoint/2010/main" val="942064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Picture with Caption">
    <p:spTree>
      <p:nvGrpSpPr>
        <p:cNvPr id="1" name=""/>
        <p:cNvGrpSpPr/>
        <p:nvPr/>
      </p:nvGrpSpPr>
      <p:grpSpPr>
        <a:xfrm>
          <a:off x="0" y="0"/>
          <a:ext cx="0" cy="0"/>
          <a:chOff x="0" y="0"/>
          <a:chExt cx="0" cy="0"/>
        </a:xfrm>
      </p:grpSpPr>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10769600"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799" y="2828785"/>
            <a:ext cx="10769599"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userDrawn="1"/>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pic>
        <p:nvPicPr>
          <p:cNvPr id="13" name="Picture 12" descr="A picture containing text, transport, aircraft, balloon&#10;&#10;Description automatically generated">
            <a:extLst>
              <a:ext uri="{FF2B5EF4-FFF2-40B4-BE49-F238E27FC236}">
                <a16:creationId xmlns:a16="http://schemas.microsoft.com/office/drawing/2014/main" id="{2B26C0A6-CBD5-3E51-DBBC-D19AE9B183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55" y="6088382"/>
            <a:ext cx="806793" cy="744732"/>
          </a:xfrm>
          <a:prstGeom prst="rect">
            <a:avLst/>
          </a:prstGeom>
        </p:spPr>
      </p:pic>
      <p:sp>
        <p:nvSpPr>
          <p:cNvPr id="15" name="Rectangle 14">
            <a:extLst>
              <a:ext uri="{FF2B5EF4-FFF2-40B4-BE49-F238E27FC236}">
                <a16:creationId xmlns:a16="http://schemas.microsoft.com/office/drawing/2014/main" id="{4EC5CE34-3C71-9266-18A4-32B7601B3E58}"/>
              </a:ext>
            </a:extLst>
          </p:cNvPr>
          <p:cNvSpPr/>
          <p:nvPr userDrawn="1"/>
        </p:nvSpPr>
        <p:spPr>
          <a:xfrm rot="364854">
            <a:off x="898302" y="6268891"/>
            <a:ext cx="3046356" cy="479997"/>
          </a:xfrm>
          <a:prstGeom prst="rect">
            <a:avLst/>
          </a:prstGeom>
          <a:noFill/>
        </p:spPr>
        <p:txBody>
          <a:bodyPr wrap="none" lIns="91440" tIns="45720" rIns="91440" bIns="45720">
            <a:prstTxWarp prst="textArchDown">
              <a:avLst>
                <a:gd name="adj" fmla="val 53618"/>
              </a:avLst>
            </a:prstTxWarp>
            <a:spAutoFit/>
          </a:bodyPr>
          <a:lstStyle/>
          <a:p>
            <a:pPr algn="ctr"/>
            <a:r>
              <a:rPr lang="en-US" sz="1800" b="0" cap="none" spc="0" dirty="0">
                <a:ln w="0"/>
                <a:solidFill>
                  <a:srgbClr val="0070C0"/>
                </a:solidFill>
                <a:effectLst>
                  <a:outerShdw blurRad="38100" dist="19050" dir="2700000" algn="tl" rotWithShape="0">
                    <a:schemeClr val="dk1">
                      <a:alpha val="40000"/>
                    </a:schemeClr>
                  </a:outerShdw>
                </a:effectLst>
              </a:rPr>
              <a:t>Better Asthma Control for Kids</a:t>
            </a:r>
          </a:p>
        </p:txBody>
      </p:sp>
    </p:spTree>
    <p:extLst>
      <p:ext uri="{BB962C8B-B14F-4D97-AF65-F5344CB8AC3E}">
        <p14:creationId xmlns:p14="http://schemas.microsoft.com/office/powerpoint/2010/main" val="1304355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bg>
      <p:bgRef idx="1001">
        <a:schemeClr val="bg1"/>
      </p:bgRef>
    </p:bg>
    <p:spTree>
      <p:nvGrpSpPr>
        <p:cNvPr id="1" name=""/>
        <p:cNvGrpSpPr/>
        <p:nvPr/>
      </p:nvGrpSpPr>
      <p:grpSpPr>
        <a:xfrm>
          <a:off x="0" y="0"/>
          <a:ext cx="0" cy="0"/>
          <a:chOff x="0" y="0"/>
          <a:chExt cx="0" cy="0"/>
        </a:xfrm>
      </p:grpSpPr>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8258D782-9E98-8BD5-1888-1D08152E78A2}"/>
              </a:ext>
            </a:extLst>
          </p:cNvPr>
          <p:cNvGrpSpPr/>
          <p:nvPr userDrawn="1"/>
        </p:nvGrpSpPr>
        <p:grpSpPr>
          <a:xfrm>
            <a:off x="99369" y="1"/>
            <a:ext cx="4102529" cy="1489341"/>
            <a:chOff x="99369" y="1"/>
            <a:chExt cx="4102529" cy="1489341"/>
          </a:xfrm>
        </p:grpSpPr>
        <p:pic>
          <p:nvPicPr>
            <p:cNvPr id="8" name="Picture 7" descr="A picture containing text, transport, aircraft, balloon&#10;&#10;Description automatically generated">
              <a:extLst>
                <a:ext uri="{FF2B5EF4-FFF2-40B4-BE49-F238E27FC236}">
                  <a16:creationId xmlns:a16="http://schemas.microsoft.com/office/drawing/2014/main" id="{CA44AEA5-4623-396C-83E2-4E78D523F1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9" y="1"/>
              <a:ext cx="806793" cy="744732"/>
            </a:xfrm>
            <a:prstGeom prst="rect">
              <a:avLst/>
            </a:prstGeom>
          </p:spPr>
        </p:pic>
        <p:sp>
          <p:nvSpPr>
            <p:cNvPr id="14" name="Rectangle 13">
              <a:extLst>
                <a:ext uri="{FF2B5EF4-FFF2-40B4-BE49-F238E27FC236}">
                  <a16:creationId xmlns:a16="http://schemas.microsoft.com/office/drawing/2014/main" id="{14F70762-71AD-474C-8A20-359FE37E07A7}"/>
                </a:ext>
              </a:extLst>
            </p:cNvPr>
            <p:cNvSpPr/>
            <p:nvPr userDrawn="1"/>
          </p:nvSpPr>
          <p:spPr>
            <a:xfrm rot="21069565">
              <a:off x="260838" y="295752"/>
              <a:ext cx="3941060" cy="1193590"/>
            </a:xfrm>
            <a:prstGeom prst="rect">
              <a:avLst/>
            </a:prstGeom>
            <a:noFill/>
          </p:spPr>
          <p:txBody>
            <a:bodyPr wrap="none" lIns="91440" tIns="45720" rIns="91440" bIns="45720">
              <a:prstTxWarp prst="textArchUp">
                <a:avLst>
                  <a:gd name="adj" fmla="val 11001632"/>
                </a:avLst>
              </a:prstTxWarp>
              <a:spAutoFit/>
            </a:bodyPr>
            <a:lstStyle/>
            <a:p>
              <a:pPr algn="ctr"/>
              <a:r>
                <a:rPr lang="en-US" sz="1400" b="0" cap="none" spc="0" dirty="0">
                  <a:ln w="0"/>
                  <a:solidFill>
                    <a:srgbClr val="0070C0"/>
                  </a:solidFill>
                  <a:effectLst>
                    <a:outerShdw blurRad="38100" dist="19050" dir="2700000" algn="tl" rotWithShape="0">
                      <a:schemeClr val="dk1">
                        <a:alpha val="40000"/>
                      </a:schemeClr>
                    </a:outerShdw>
                  </a:effectLst>
                </a:rPr>
                <a:t>Better Asthma Control for Kids</a:t>
              </a:r>
            </a:p>
          </p:txBody>
        </p:sp>
      </p:grpSp>
    </p:spTree>
    <p:extLst>
      <p:ext uri="{BB962C8B-B14F-4D97-AF65-F5344CB8AC3E}">
        <p14:creationId xmlns:p14="http://schemas.microsoft.com/office/powerpoint/2010/main" val="20334413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F28077-7188-48C5-8679-2287FAC952E9}" type="datetime1">
              <a:rPr lang="en-US" smtClean="0"/>
              <a:t>10/8/24</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grpSp>
        <p:nvGrpSpPr>
          <p:cNvPr id="2" name="Group 1">
            <a:extLst>
              <a:ext uri="{FF2B5EF4-FFF2-40B4-BE49-F238E27FC236}">
                <a16:creationId xmlns:a16="http://schemas.microsoft.com/office/drawing/2014/main" id="{92315192-D472-8247-4D00-83A0429C3180}"/>
              </a:ext>
            </a:extLst>
          </p:cNvPr>
          <p:cNvGrpSpPr/>
          <p:nvPr userDrawn="1"/>
        </p:nvGrpSpPr>
        <p:grpSpPr>
          <a:xfrm>
            <a:off x="0" y="0"/>
            <a:ext cx="4126591" cy="1461202"/>
            <a:chOff x="-219968" y="53027"/>
            <a:chExt cx="4126591" cy="1461202"/>
          </a:xfrm>
        </p:grpSpPr>
        <p:pic>
          <p:nvPicPr>
            <p:cNvPr id="7" name="Picture 6" descr="A picture containing text, transport, aircraft, balloon&#10;&#10;Description automatically generated">
              <a:extLst>
                <a:ext uri="{FF2B5EF4-FFF2-40B4-BE49-F238E27FC236}">
                  <a16:creationId xmlns:a16="http://schemas.microsoft.com/office/drawing/2014/main" id="{331BF4F1-566E-1705-8FAF-EFF2C21D25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968" y="53027"/>
              <a:ext cx="806793" cy="744732"/>
            </a:xfrm>
            <a:prstGeom prst="rect">
              <a:avLst/>
            </a:prstGeom>
          </p:spPr>
        </p:pic>
        <p:sp>
          <p:nvSpPr>
            <p:cNvPr id="9" name="Rectangle 8">
              <a:extLst>
                <a:ext uri="{FF2B5EF4-FFF2-40B4-BE49-F238E27FC236}">
                  <a16:creationId xmlns:a16="http://schemas.microsoft.com/office/drawing/2014/main" id="{3B34A354-4FC8-F5AE-A6A3-3F993405AF5D}"/>
                </a:ext>
              </a:extLst>
            </p:cNvPr>
            <p:cNvSpPr/>
            <p:nvPr userDrawn="1"/>
          </p:nvSpPr>
          <p:spPr>
            <a:xfrm rot="21069565">
              <a:off x="-34437" y="320639"/>
              <a:ext cx="3941060" cy="1193590"/>
            </a:xfrm>
            <a:prstGeom prst="rect">
              <a:avLst/>
            </a:prstGeom>
            <a:noFill/>
          </p:spPr>
          <p:txBody>
            <a:bodyPr wrap="none" lIns="91440" tIns="45720" rIns="91440" bIns="45720">
              <a:prstTxWarp prst="textArchUp">
                <a:avLst>
                  <a:gd name="adj" fmla="val 11001632"/>
                </a:avLst>
              </a:prstTxWarp>
              <a:spAutoFit/>
            </a:bodyPr>
            <a:lstStyle/>
            <a:p>
              <a:pPr algn="ctr"/>
              <a:r>
                <a:rPr lang="en-US" sz="1400" b="0" cap="none" spc="0" dirty="0">
                  <a:ln w="0"/>
                  <a:solidFill>
                    <a:srgbClr val="0070C0"/>
                  </a:solidFill>
                  <a:effectLst>
                    <a:outerShdw blurRad="38100" dist="19050" dir="2700000" algn="tl" rotWithShape="0">
                      <a:schemeClr val="dk1">
                        <a:alpha val="40000"/>
                      </a:schemeClr>
                    </a:outerShdw>
                  </a:effectLst>
                </a:rPr>
                <a:t>Better Asthma Control for Kids</a:t>
              </a:r>
            </a:p>
          </p:txBody>
        </p:sp>
      </p:grpSp>
    </p:spTree>
    <p:extLst>
      <p:ext uri="{BB962C8B-B14F-4D97-AF65-F5344CB8AC3E}">
        <p14:creationId xmlns:p14="http://schemas.microsoft.com/office/powerpoint/2010/main" val="3364268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Picture with Caption">
    <p:spTree>
      <p:nvGrpSpPr>
        <p:cNvPr id="1" name=""/>
        <p:cNvGrpSpPr/>
        <p:nvPr/>
      </p:nvGrpSpPr>
      <p:grpSpPr>
        <a:xfrm>
          <a:off x="0" y="0"/>
          <a:ext cx="0" cy="0"/>
          <a:chOff x="0" y="0"/>
          <a:chExt cx="0" cy="0"/>
        </a:xfrm>
      </p:grpSpPr>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10769600"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799" y="2828785"/>
            <a:ext cx="10769599"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pic>
        <p:nvPicPr>
          <p:cNvPr id="13" name="Picture 12" descr="A picture containing text, transport, aircraft, balloon&#10;&#10;Description automatically generated">
            <a:extLst>
              <a:ext uri="{FF2B5EF4-FFF2-40B4-BE49-F238E27FC236}">
                <a16:creationId xmlns:a16="http://schemas.microsoft.com/office/drawing/2014/main" id="{2B26C0A6-CBD5-3E51-DBBC-D19AE9B183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55" y="6088382"/>
            <a:ext cx="806793" cy="744732"/>
          </a:xfrm>
          <a:prstGeom prst="rect">
            <a:avLst/>
          </a:prstGeom>
        </p:spPr>
      </p:pic>
      <p:sp>
        <p:nvSpPr>
          <p:cNvPr id="3" name="Rectangle 2">
            <a:extLst>
              <a:ext uri="{FF2B5EF4-FFF2-40B4-BE49-F238E27FC236}">
                <a16:creationId xmlns:a16="http://schemas.microsoft.com/office/drawing/2014/main" id="{9F5E2E83-5FAD-C614-E967-13EFE49B90F5}"/>
              </a:ext>
            </a:extLst>
          </p:cNvPr>
          <p:cNvSpPr/>
          <p:nvPr userDrawn="1"/>
        </p:nvSpPr>
        <p:spPr>
          <a:xfrm rot="364854">
            <a:off x="898302" y="6268891"/>
            <a:ext cx="3046356" cy="479997"/>
          </a:xfrm>
          <a:prstGeom prst="rect">
            <a:avLst/>
          </a:prstGeom>
          <a:noFill/>
        </p:spPr>
        <p:txBody>
          <a:bodyPr wrap="none" lIns="91440" tIns="45720" rIns="91440" bIns="45720">
            <a:prstTxWarp prst="textArchDown">
              <a:avLst>
                <a:gd name="adj" fmla="val 53618"/>
              </a:avLst>
            </a:prstTxWarp>
            <a:spAutoFit/>
          </a:bodyPr>
          <a:lstStyle/>
          <a:p>
            <a:pPr algn="ctr"/>
            <a:r>
              <a:rPr lang="en-US" sz="1800" b="0" cap="none" spc="0" dirty="0">
                <a:ln w="0"/>
                <a:solidFill>
                  <a:srgbClr val="0070C0"/>
                </a:solidFill>
                <a:effectLst>
                  <a:outerShdw blurRad="38100" dist="19050" dir="2700000" algn="tl" rotWithShape="0">
                    <a:schemeClr val="dk1">
                      <a:alpha val="40000"/>
                    </a:schemeClr>
                  </a:outerShdw>
                </a:effectLst>
              </a:rPr>
              <a:t>Better Asthma Control for Kids</a:t>
            </a:r>
          </a:p>
        </p:txBody>
      </p:sp>
    </p:spTree>
    <p:extLst>
      <p:ext uri="{BB962C8B-B14F-4D97-AF65-F5344CB8AC3E}">
        <p14:creationId xmlns:p14="http://schemas.microsoft.com/office/powerpoint/2010/main" val="4253822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DCB740-6776-4EE9-99FD-96D592FA5A23}" type="datetime1">
              <a:rPr lang="en-US" smtClean="0"/>
              <a:t>10/8/24</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grpSp>
        <p:nvGrpSpPr>
          <p:cNvPr id="2" name="Group 1">
            <a:extLst>
              <a:ext uri="{FF2B5EF4-FFF2-40B4-BE49-F238E27FC236}">
                <a16:creationId xmlns:a16="http://schemas.microsoft.com/office/drawing/2014/main" id="{1E5CB923-CB5C-8381-E5CC-29445CB9D5C8}"/>
              </a:ext>
            </a:extLst>
          </p:cNvPr>
          <p:cNvGrpSpPr/>
          <p:nvPr userDrawn="1"/>
        </p:nvGrpSpPr>
        <p:grpSpPr>
          <a:xfrm>
            <a:off x="0" y="0"/>
            <a:ext cx="4126591" cy="1461202"/>
            <a:chOff x="-219968" y="53027"/>
            <a:chExt cx="4126591" cy="1461202"/>
          </a:xfrm>
        </p:grpSpPr>
        <p:pic>
          <p:nvPicPr>
            <p:cNvPr id="3" name="Picture 2" descr="A picture containing text, transport, aircraft, balloon&#10;&#10;Description automatically generated">
              <a:extLst>
                <a:ext uri="{FF2B5EF4-FFF2-40B4-BE49-F238E27FC236}">
                  <a16:creationId xmlns:a16="http://schemas.microsoft.com/office/drawing/2014/main" id="{EDEE3371-3DBE-40AF-BC74-F3F0FD3B30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968" y="53027"/>
              <a:ext cx="806793" cy="744732"/>
            </a:xfrm>
            <a:prstGeom prst="rect">
              <a:avLst/>
            </a:prstGeom>
          </p:spPr>
        </p:pic>
        <p:sp>
          <p:nvSpPr>
            <p:cNvPr id="9" name="Rectangle 8">
              <a:extLst>
                <a:ext uri="{FF2B5EF4-FFF2-40B4-BE49-F238E27FC236}">
                  <a16:creationId xmlns:a16="http://schemas.microsoft.com/office/drawing/2014/main" id="{7A754DE1-C447-8DD0-5096-639BD3FF3A66}"/>
                </a:ext>
              </a:extLst>
            </p:cNvPr>
            <p:cNvSpPr/>
            <p:nvPr userDrawn="1"/>
          </p:nvSpPr>
          <p:spPr>
            <a:xfrm rot="21069565">
              <a:off x="-34437" y="320639"/>
              <a:ext cx="3941060" cy="1193590"/>
            </a:xfrm>
            <a:prstGeom prst="rect">
              <a:avLst/>
            </a:prstGeom>
            <a:noFill/>
          </p:spPr>
          <p:txBody>
            <a:bodyPr wrap="none" lIns="91440" tIns="45720" rIns="91440" bIns="45720">
              <a:prstTxWarp prst="textArchUp">
                <a:avLst>
                  <a:gd name="adj" fmla="val 11001632"/>
                </a:avLst>
              </a:prstTxWarp>
              <a:spAutoFit/>
            </a:bodyPr>
            <a:lstStyle/>
            <a:p>
              <a:pPr algn="ctr"/>
              <a:r>
                <a:rPr lang="en-US" sz="1400" b="0" cap="none" spc="0" dirty="0">
                  <a:ln w="0"/>
                  <a:solidFill>
                    <a:srgbClr val="0070C0"/>
                  </a:solidFill>
                  <a:effectLst>
                    <a:outerShdw blurRad="38100" dist="19050" dir="2700000" algn="tl" rotWithShape="0">
                      <a:schemeClr val="dk1">
                        <a:alpha val="40000"/>
                      </a:schemeClr>
                    </a:outerShdw>
                  </a:effectLst>
                </a:rPr>
                <a:t>Better Asthma Control for Kids</a:t>
              </a:r>
            </a:p>
          </p:txBody>
        </p:sp>
      </p:grpSp>
    </p:spTree>
    <p:extLst>
      <p:ext uri="{BB962C8B-B14F-4D97-AF65-F5344CB8AC3E}">
        <p14:creationId xmlns:p14="http://schemas.microsoft.com/office/powerpoint/2010/main" val="2110803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F6BD99-6FFD-46C5-B5E2-43A34BDA2566}" type="datetime1">
              <a:rPr lang="en-US" smtClean="0"/>
              <a:t>10/8/24</a:t>
            </a:fld>
            <a:endParaRPr lang="en-US"/>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grpSp>
        <p:nvGrpSpPr>
          <p:cNvPr id="8" name="Group 7">
            <a:extLst>
              <a:ext uri="{FF2B5EF4-FFF2-40B4-BE49-F238E27FC236}">
                <a16:creationId xmlns:a16="http://schemas.microsoft.com/office/drawing/2014/main" id="{CF18FCBC-2395-4518-2427-85A0FEC1B529}"/>
              </a:ext>
            </a:extLst>
          </p:cNvPr>
          <p:cNvGrpSpPr/>
          <p:nvPr userDrawn="1"/>
        </p:nvGrpSpPr>
        <p:grpSpPr>
          <a:xfrm>
            <a:off x="0" y="0"/>
            <a:ext cx="4126591" cy="1461202"/>
            <a:chOff x="-219968" y="53027"/>
            <a:chExt cx="4126591" cy="1461202"/>
          </a:xfrm>
        </p:grpSpPr>
        <p:pic>
          <p:nvPicPr>
            <p:cNvPr id="9" name="Picture 8" descr="A picture containing text, transport, aircraft, balloon&#10;&#10;Description automatically generated">
              <a:extLst>
                <a:ext uri="{FF2B5EF4-FFF2-40B4-BE49-F238E27FC236}">
                  <a16:creationId xmlns:a16="http://schemas.microsoft.com/office/drawing/2014/main" id="{C6B0B537-8915-9292-E101-FF9EC51C03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968" y="53027"/>
              <a:ext cx="806793" cy="744732"/>
            </a:xfrm>
            <a:prstGeom prst="rect">
              <a:avLst/>
            </a:prstGeom>
          </p:spPr>
        </p:pic>
        <p:sp>
          <p:nvSpPr>
            <p:cNvPr id="10" name="Rectangle 9">
              <a:extLst>
                <a:ext uri="{FF2B5EF4-FFF2-40B4-BE49-F238E27FC236}">
                  <a16:creationId xmlns:a16="http://schemas.microsoft.com/office/drawing/2014/main" id="{21C5B866-23D4-11E3-A230-65368A3574E7}"/>
                </a:ext>
              </a:extLst>
            </p:cNvPr>
            <p:cNvSpPr/>
            <p:nvPr userDrawn="1"/>
          </p:nvSpPr>
          <p:spPr>
            <a:xfrm rot="21069565">
              <a:off x="-34437" y="320639"/>
              <a:ext cx="3941060" cy="1193590"/>
            </a:xfrm>
            <a:prstGeom prst="rect">
              <a:avLst/>
            </a:prstGeom>
            <a:noFill/>
          </p:spPr>
          <p:txBody>
            <a:bodyPr wrap="none" lIns="91440" tIns="45720" rIns="91440" bIns="45720">
              <a:prstTxWarp prst="textArchUp">
                <a:avLst>
                  <a:gd name="adj" fmla="val 11001632"/>
                </a:avLst>
              </a:prstTxWarp>
              <a:spAutoFit/>
            </a:bodyPr>
            <a:lstStyle/>
            <a:p>
              <a:pPr algn="ctr"/>
              <a:r>
                <a:rPr lang="en-US" sz="1400" b="0" cap="none" spc="0" dirty="0">
                  <a:ln w="0"/>
                  <a:solidFill>
                    <a:srgbClr val="0070C0"/>
                  </a:solidFill>
                  <a:effectLst>
                    <a:outerShdw blurRad="38100" dist="19050" dir="2700000" algn="tl" rotWithShape="0">
                      <a:schemeClr val="dk1">
                        <a:alpha val="40000"/>
                      </a:schemeClr>
                    </a:outerShdw>
                  </a:effectLst>
                </a:rPr>
                <a:t>Better Asthma Control for Kids</a:t>
              </a:r>
            </a:p>
          </p:txBody>
        </p:sp>
      </p:grpSp>
    </p:spTree>
    <p:extLst>
      <p:ext uri="{BB962C8B-B14F-4D97-AF65-F5344CB8AC3E}">
        <p14:creationId xmlns:p14="http://schemas.microsoft.com/office/powerpoint/2010/main" val="4104544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22678E-214C-4CF8-97C7-95015FB02960}" type="datetime1">
              <a:rPr lang="en-US" smtClean="0"/>
              <a:t>10/8/24</a:t>
            </a:fld>
            <a:endParaRPr lang="en-US"/>
          </a:p>
        </p:txBody>
      </p:sp>
      <p:sp>
        <p:nvSpPr>
          <p:cNvPr id="8" name="Footer Placeholder 7"/>
          <p:cNvSpPr>
            <a:spLocks noGrp="1"/>
          </p:cNvSpPr>
          <p:nvPr>
            <p:ph type="ftr" sz="quarter" idx="11"/>
          </p:nvPr>
        </p:nvSpPr>
        <p:spPr/>
        <p:txBody>
          <a:bodyPr/>
          <a:lstStyle/>
          <a:p>
            <a:r>
              <a:rPr lang="en-US"/>
              <a:t>Add a footer</a:t>
            </a:r>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grpSp>
        <p:nvGrpSpPr>
          <p:cNvPr id="10" name="Group 9">
            <a:extLst>
              <a:ext uri="{FF2B5EF4-FFF2-40B4-BE49-F238E27FC236}">
                <a16:creationId xmlns:a16="http://schemas.microsoft.com/office/drawing/2014/main" id="{26AB6F1B-9360-0FEF-FF06-6DC81814FB51}"/>
              </a:ext>
            </a:extLst>
          </p:cNvPr>
          <p:cNvGrpSpPr/>
          <p:nvPr userDrawn="1"/>
        </p:nvGrpSpPr>
        <p:grpSpPr>
          <a:xfrm>
            <a:off x="0" y="0"/>
            <a:ext cx="4126591" cy="1461202"/>
            <a:chOff x="-219968" y="53027"/>
            <a:chExt cx="4126591" cy="1461202"/>
          </a:xfrm>
        </p:grpSpPr>
        <p:pic>
          <p:nvPicPr>
            <p:cNvPr id="11" name="Picture 10" descr="A picture containing text, transport, aircraft, balloon&#10;&#10;Description automatically generated">
              <a:extLst>
                <a:ext uri="{FF2B5EF4-FFF2-40B4-BE49-F238E27FC236}">
                  <a16:creationId xmlns:a16="http://schemas.microsoft.com/office/drawing/2014/main" id="{DBF4680D-6EAF-8ADA-C877-4E32A289CC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968" y="53027"/>
              <a:ext cx="806793" cy="744732"/>
            </a:xfrm>
            <a:prstGeom prst="rect">
              <a:avLst/>
            </a:prstGeom>
          </p:spPr>
        </p:pic>
        <p:sp>
          <p:nvSpPr>
            <p:cNvPr id="12" name="Rectangle 11">
              <a:extLst>
                <a:ext uri="{FF2B5EF4-FFF2-40B4-BE49-F238E27FC236}">
                  <a16:creationId xmlns:a16="http://schemas.microsoft.com/office/drawing/2014/main" id="{62275990-2321-03CF-F801-700F2E0F488C}"/>
                </a:ext>
              </a:extLst>
            </p:cNvPr>
            <p:cNvSpPr/>
            <p:nvPr userDrawn="1"/>
          </p:nvSpPr>
          <p:spPr>
            <a:xfrm rot="21069565">
              <a:off x="-34437" y="320639"/>
              <a:ext cx="3941060" cy="1193590"/>
            </a:xfrm>
            <a:prstGeom prst="rect">
              <a:avLst/>
            </a:prstGeom>
            <a:noFill/>
          </p:spPr>
          <p:txBody>
            <a:bodyPr wrap="none" lIns="91440" tIns="45720" rIns="91440" bIns="45720">
              <a:prstTxWarp prst="textArchUp">
                <a:avLst>
                  <a:gd name="adj" fmla="val 11001632"/>
                </a:avLst>
              </a:prstTxWarp>
              <a:spAutoFit/>
            </a:bodyPr>
            <a:lstStyle/>
            <a:p>
              <a:pPr algn="ctr"/>
              <a:r>
                <a:rPr lang="en-US" sz="1400" b="0" cap="none" spc="0" dirty="0">
                  <a:ln w="0"/>
                  <a:solidFill>
                    <a:srgbClr val="0070C0"/>
                  </a:solidFill>
                  <a:effectLst>
                    <a:outerShdw blurRad="38100" dist="19050" dir="2700000" algn="tl" rotWithShape="0">
                      <a:schemeClr val="dk1">
                        <a:alpha val="40000"/>
                      </a:schemeClr>
                    </a:outerShdw>
                  </a:effectLst>
                </a:rPr>
                <a:t>Better Asthma Control for Kids</a:t>
              </a:r>
            </a:p>
          </p:txBody>
        </p:sp>
      </p:grpSp>
    </p:spTree>
    <p:extLst>
      <p:ext uri="{BB962C8B-B14F-4D97-AF65-F5344CB8AC3E}">
        <p14:creationId xmlns:p14="http://schemas.microsoft.com/office/powerpoint/2010/main" val="224009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5660E0-FA77-4473-A859-74127B089143}" type="datetime1">
              <a:rPr lang="en-US" smtClean="0"/>
              <a:t>10/8/24</a:t>
            </a:fld>
            <a:endParaRPr lang="en-US"/>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grpSp>
        <p:nvGrpSpPr>
          <p:cNvPr id="6" name="Group 5">
            <a:extLst>
              <a:ext uri="{FF2B5EF4-FFF2-40B4-BE49-F238E27FC236}">
                <a16:creationId xmlns:a16="http://schemas.microsoft.com/office/drawing/2014/main" id="{8C697589-6BA3-2E80-2F38-807C396CE3B6}"/>
              </a:ext>
            </a:extLst>
          </p:cNvPr>
          <p:cNvGrpSpPr/>
          <p:nvPr userDrawn="1"/>
        </p:nvGrpSpPr>
        <p:grpSpPr>
          <a:xfrm>
            <a:off x="0" y="0"/>
            <a:ext cx="4126591" cy="1461202"/>
            <a:chOff x="-219968" y="53027"/>
            <a:chExt cx="4126591" cy="1461202"/>
          </a:xfrm>
        </p:grpSpPr>
        <p:pic>
          <p:nvPicPr>
            <p:cNvPr id="7" name="Picture 6" descr="A picture containing text, transport, aircraft, balloon&#10;&#10;Description automatically generated">
              <a:extLst>
                <a:ext uri="{FF2B5EF4-FFF2-40B4-BE49-F238E27FC236}">
                  <a16:creationId xmlns:a16="http://schemas.microsoft.com/office/drawing/2014/main" id="{D47E18AD-F9A6-B503-A41B-E7E616154E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968" y="53027"/>
              <a:ext cx="806793" cy="744732"/>
            </a:xfrm>
            <a:prstGeom prst="rect">
              <a:avLst/>
            </a:prstGeom>
          </p:spPr>
        </p:pic>
        <p:sp>
          <p:nvSpPr>
            <p:cNvPr id="8" name="Rectangle 7">
              <a:extLst>
                <a:ext uri="{FF2B5EF4-FFF2-40B4-BE49-F238E27FC236}">
                  <a16:creationId xmlns:a16="http://schemas.microsoft.com/office/drawing/2014/main" id="{469CB85B-EC13-A8E6-4B81-FB3D9C471EBB}"/>
                </a:ext>
              </a:extLst>
            </p:cNvPr>
            <p:cNvSpPr/>
            <p:nvPr userDrawn="1"/>
          </p:nvSpPr>
          <p:spPr>
            <a:xfrm rot="21069565">
              <a:off x="-34437" y="320639"/>
              <a:ext cx="3941060" cy="1193590"/>
            </a:xfrm>
            <a:prstGeom prst="rect">
              <a:avLst/>
            </a:prstGeom>
            <a:noFill/>
          </p:spPr>
          <p:txBody>
            <a:bodyPr wrap="none" lIns="91440" tIns="45720" rIns="91440" bIns="45720">
              <a:prstTxWarp prst="textArchUp">
                <a:avLst>
                  <a:gd name="adj" fmla="val 11001632"/>
                </a:avLst>
              </a:prstTxWarp>
              <a:spAutoFit/>
            </a:bodyPr>
            <a:lstStyle/>
            <a:p>
              <a:pPr algn="ctr"/>
              <a:r>
                <a:rPr lang="en-US" sz="1400" b="0" cap="none" spc="0" dirty="0">
                  <a:ln w="0"/>
                  <a:solidFill>
                    <a:srgbClr val="0070C0"/>
                  </a:solidFill>
                  <a:effectLst>
                    <a:outerShdw blurRad="38100" dist="19050" dir="2700000" algn="tl" rotWithShape="0">
                      <a:schemeClr val="dk1">
                        <a:alpha val="40000"/>
                      </a:schemeClr>
                    </a:outerShdw>
                  </a:effectLst>
                </a:rPr>
                <a:t>Better Asthma Control for Kids</a:t>
              </a:r>
            </a:p>
          </p:txBody>
        </p:sp>
      </p:grpSp>
    </p:spTree>
    <p:extLst>
      <p:ext uri="{BB962C8B-B14F-4D97-AF65-F5344CB8AC3E}">
        <p14:creationId xmlns:p14="http://schemas.microsoft.com/office/powerpoint/2010/main" val="141498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10/8/24</a:t>
            </a:fld>
            <a:endParaRPr lang="en-US"/>
          </a:p>
        </p:txBody>
      </p:sp>
      <p:sp>
        <p:nvSpPr>
          <p:cNvPr id="3" name="Footer Placeholder 2"/>
          <p:cNvSpPr>
            <a:spLocks noGrp="1"/>
          </p:cNvSpPr>
          <p:nvPr>
            <p:ph type="ftr" sz="quarter" idx="11"/>
          </p:nvPr>
        </p:nvSpPr>
        <p:spPr/>
        <p:txBody>
          <a:bodyPr/>
          <a:lstStyle/>
          <a:p>
            <a:r>
              <a:rPr lang="en-US"/>
              <a:t>Add a footer</a:t>
            </a:r>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grpSp>
        <p:nvGrpSpPr>
          <p:cNvPr id="5" name="Group 4">
            <a:extLst>
              <a:ext uri="{FF2B5EF4-FFF2-40B4-BE49-F238E27FC236}">
                <a16:creationId xmlns:a16="http://schemas.microsoft.com/office/drawing/2014/main" id="{91E7AC28-D139-3979-67CD-C109FD1365CA}"/>
              </a:ext>
            </a:extLst>
          </p:cNvPr>
          <p:cNvGrpSpPr/>
          <p:nvPr userDrawn="1"/>
        </p:nvGrpSpPr>
        <p:grpSpPr>
          <a:xfrm>
            <a:off x="0" y="0"/>
            <a:ext cx="4126591" cy="1461202"/>
            <a:chOff x="-219968" y="53027"/>
            <a:chExt cx="4126591" cy="1461202"/>
          </a:xfrm>
        </p:grpSpPr>
        <p:pic>
          <p:nvPicPr>
            <p:cNvPr id="6" name="Picture 5" descr="A picture containing text, transport, aircraft, balloon&#10;&#10;Description automatically generated">
              <a:extLst>
                <a:ext uri="{FF2B5EF4-FFF2-40B4-BE49-F238E27FC236}">
                  <a16:creationId xmlns:a16="http://schemas.microsoft.com/office/drawing/2014/main" id="{E6EB8A9D-7C42-3289-3B6A-F8D64FC1DAE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968" y="53027"/>
              <a:ext cx="806793" cy="744732"/>
            </a:xfrm>
            <a:prstGeom prst="rect">
              <a:avLst/>
            </a:prstGeom>
          </p:spPr>
        </p:pic>
        <p:sp>
          <p:nvSpPr>
            <p:cNvPr id="7" name="Rectangle 6">
              <a:extLst>
                <a:ext uri="{FF2B5EF4-FFF2-40B4-BE49-F238E27FC236}">
                  <a16:creationId xmlns:a16="http://schemas.microsoft.com/office/drawing/2014/main" id="{CAE09F64-459D-D43C-03E6-F82560FA48F3}"/>
                </a:ext>
              </a:extLst>
            </p:cNvPr>
            <p:cNvSpPr/>
            <p:nvPr userDrawn="1"/>
          </p:nvSpPr>
          <p:spPr>
            <a:xfrm rot="21069565">
              <a:off x="-34437" y="320639"/>
              <a:ext cx="3941060" cy="1193590"/>
            </a:xfrm>
            <a:prstGeom prst="rect">
              <a:avLst/>
            </a:prstGeom>
            <a:noFill/>
          </p:spPr>
          <p:txBody>
            <a:bodyPr wrap="none" lIns="91440" tIns="45720" rIns="91440" bIns="45720">
              <a:prstTxWarp prst="textArchUp">
                <a:avLst>
                  <a:gd name="adj" fmla="val 11001632"/>
                </a:avLst>
              </a:prstTxWarp>
              <a:spAutoFit/>
            </a:bodyPr>
            <a:lstStyle/>
            <a:p>
              <a:pPr algn="ctr"/>
              <a:r>
                <a:rPr lang="en-US" sz="1400" b="0" cap="none" spc="0" dirty="0">
                  <a:ln w="0"/>
                  <a:solidFill>
                    <a:srgbClr val="0070C0"/>
                  </a:solidFill>
                  <a:effectLst>
                    <a:outerShdw blurRad="38100" dist="19050" dir="2700000" algn="tl" rotWithShape="0">
                      <a:schemeClr val="dk1">
                        <a:alpha val="40000"/>
                      </a:schemeClr>
                    </a:outerShdw>
                  </a:effectLst>
                </a:rPr>
                <a:t>Better Asthma Control for Kids</a:t>
              </a:r>
            </a:p>
          </p:txBody>
        </p:sp>
      </p:grpSp>
    </p:spTree>
    <p:extLst>
      <p:ext uri="{BB962C8B-B14F-4D97-AF65-F5344CB8AC3E}">
        <p14:creationId xmlns:p14="http://schemas.microsoft.com/office/powerpoint/2010/main" val="1337740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10/8/24</a:t>
            </a:fld>
            <a:endParaRPr lang="en-US"/>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grpSp>
        <p:nvGrpSpPr>
          <p:cNvPr id="8" name="Group 7">
            <a:extLst>
              <a:ext uri="{FF2B5EF4-FFF2-40B4-BE49-F238E27FC236}">
                <a16:creationId xmlns:a16="http://schemas.microsoft.com/office/drawing/2014/main" id="{570EA1E5-92AF-03BB-0375-57E9B4ED4E1B}"/>
              </a:ext>
            </a:extLst>
          </p:cNvPr>
          <p:cNvGrpSpPr/>
          <p:nvPr userDrawn="1"/>
        </p:nvGrpSpPr>
        <p:grpSpPr>
          <a:xfrm>
            <a:off x="0" y="0"/>
            <a:ext cx="4126591" cy="1461202"/>
            <a:chOff x="-219968" y="53027"/>
            <a:chExt cx="4126591" cy="1461202"/>
          </a:xfrm>
        </p:grpSpPr>
        <p:pic>
          <p:nvPicPr>
            <p:cNvPr id="9" name="Picture 8" descr="A picture containing text, transport, aircraft, balloon&#10;&#10;Description automatically generated">
              <a:extLst>
                <a:ext uri="{FF2B5EF4-FFF2-40B4-BE49-F238E27FC236}">
                  <a16:creationId xmlns:a16="http://schemas.microsoft.com/office/drawing/2014/main" id="{DE1FEFF8-A211-E80D-6149-2078896D3E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968" y="53027"/>
              <a:ext cx="806793" cy="744732"/>
            </a:xfrm>
            <a:prstGeom prst="rect">
              <a:avLst/>
            </a:prstGeom>
          </p:spPr>
        </p:pic>
        <p:sp>
          <p:nvSpPr>
            <p:cNvPr id="10" name="Rectangle 9">
              <a:extLst>
                <a:ext uri="{FF2B5EF4-FFF2-40B4-BE49-F238E27FC236}">
                  <a16:creationId xmlns:a16="http://schemas.microsoft.com/office/drawing/2014/main" id="{2BFCDF73-3BA8-7AA2-F184-23A4B02900FC}"/>
                </a:ext>
              </a:extLst>
            </p:cNvPr>
            <p:cNvSpPr/>
            <p:nvPr userDrawn="1"/>
          </p:nvSpPr>
          <p:spPr>
            <a:xfrm rot="21069565">
              <a:off x="-34437" y="320639"/>
              <a:ext cx="3941060" cy="1193590"/>
            </a:xfrm>
            <a:prstGeom prst="rect">
              <a:avLst/>
            </a:prstGeom>
            <a:noFill/>
          </p:spPr>
          <p:txBody>
            <a:bodyPr wrap="none" lIns="91440" tIns="45720" rIns="91440" bIns="45720">
              <a:prstTxWarp prst="textArchUp">
                <a:avLst>
                  <a:gd name="adj" fmla="val 11001632"/>
                </a:avLst>
              </a:prstTxWarp>
              <a:spAutoFit/>
            </a:bodyPr>
            <a:lstStyle/>
            <a:p>
              <a:pPr algn="ctr"/>
              <a:r>
                <a:rPr lang="en-US" sz="1400" b="0" cap="none" spc="0" dirty="0">
                  <a:ln w="0"/>
                  <a:solidFill>
                    <a:srgbClr val="0070C0"/>
                  </a:solidFill>
                  <a:effectLst>
                    <a:outerShdw blurRad="38100" dist="19050" dir="2700000" algn="tl" rotWithShape="0">
                      <a:schemeClr val="dk1">
                        <a:alpha val="40000"/>
                      </a:schemeClr>
                    </a:outerShdw>
                  </a:effectLst>
                </a:rPr>
                <a:t>Better Asthma Control for Kids</a:t>
              </a:r>
            </a:p>
          </p:txBody>
        </p:sp>
      </p:grpSp>
    </p:spTree>
    <p:extLst>
      <p:ext uri="{BB962C8B-B14F-4D97-AF65-F5344CB8AC3E}">
        <p14:creationId xmlns:p14="http://schemas.microsoft.com/office/powerpoint/2010/main" val="414518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146459-E3C3-4969-9224-5ED50B492D17}" type="datetime1">
              <a:rPr lang="en-US" smtClean="0"/>
              <a:pPr/>
              <a:t>10/8/24</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379517719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E1ABF17D-A855-4C14-A8BD-BD05628CC61F}" type="datetimeFigureOut">
              <a:rPr lang="en-US" smtClean="0"/>
              <a:t>10/8/24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E11D5C44-D42B-43AE-9F34-8ACD84462109}" type="slidenum">
              <a:rPr lang="en-US" smtClean="0"/>
              <a:t>‹#›</a:t>
            </a:fld>
            <a:endParaRPr lang="en-US"/>
          </a:p>
        </p:txBody>
      </p:sp>
    </p:spTree>
    <p:extLst>
      <p:ext uri="{BB962C8B-B14F-4D97-AF65-F5344CB8AC3E}">
        <p14:creationId xmlns:p14="http://schemas.microsoft.com/office/powerpoint/2010/main" val="296491155"/>
      </p:ext>
    </p:extLst>
  </p:cSld>
  <p:clrMap bg1="dk1" tx1="lt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61" r:id="rId19"/>
    <p:sldLayoutId id="2147483670" r:id="rId2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en/plain-dull-blank-smiley-yellow-98456/"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en/plain-dull-blank-smiley-yellow-98456/"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catself.wordpress.com/2011/01/01/hedgehogs-suffering-empathy/"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hyperlink" Target="http://catself.wordpress.com/2011/01/01/hedgehogs-suffering-empathy/"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pixabay.com/fr/smiley-vert-simple-heureux-146093/"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pixabay.com/fr/smiley-vert-simple-heureux-146093/"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pixabay.com/fr/smiley-vert-simple-heureux-146093/"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4962833-2EBB-47A0-9823-D4F8E16EE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 name="Title 1">
            <a:extLst>
              <a:ext uri="{FF2B5EF4-FFF2-40B4-BE49-F238E27FC236}">
                <a16:creationId xmlns:a16="http://schemas.microsoft.com/office/drawing/2014/main" id="{D3E3C358-D3FB-BB7C-99B6-51417B2FB08F}"/>
              </a:ext>
            </a:extLst>
          </p:cNvPr>
          <p:cNvSpPr>
            <a:spLocks noGrp="1"/>
          </p:cNvSpPr>
          <p:nvPr>
            <p:ph type="title"/>
          </p:nvPr>
        </p:nvSpPr>
        <p:spPr>
          <a:xfrm>
            <a:off x="4377313" y="687388"/>
            <a:ext cx="6290687" cy="5483225"/>
          </a:xfrm>
          <a:effectLst/>
        </p:spPr>
        <p:txBody>
          <a:bodyPr vert="horz" wrap="square" lIns="91440" tIns="45720" rIns="91440" bIns="45720" rtlCol="0" anchor="ctr">
            <a:normAutofit/>
          </a:bodyPr>
          <a:lstStyle/>
          <a:p>
            <a:r>
              <a:rPr lang="en-US" sz="7200" b="0" spc="-300">
                <a:solidFill>
                  <a:schemeClr val="tx1">
                    <a:lumMod val="95000"/>
                  </a:schemeClr>
                </a:solidFill>
                <a:effectLst>
                  <a:outerShdw blurRad="469900" dist="342900" dir="5400000" sy="-20000" rotWithShape="0">
                    <a:prstClr val="black">
                      <a:alpha val="66000"/>
                    </a:prstClr>
                  </a:outerShdw>
                </a:effectLst>
              </a:rPr>
              <a:t>Delegation: Asthma Education</a:t>
            </a:r>
            <a:br>
              <a:rPr lang="en-US" sz="7200" b="0" spc="-300">
                <a:solidFill>
                  <a:schemeClr val="tx1">
                    <a:lumMod val="95000"/>
                  </a:schemeClr>
                </a:solidFill>
                <a:effectLst>
                  <a:outerShdw blurRad="469900" dist="342900" dir="5400000" sy="-20000" rotWithShape="0">
                    <a:prstClr val="black">
                      <a:alpha val="66000"/>
                    </a:prstClr>
                  </a:outerShdw>
                </a:effectLst>
              </a:rPr>
            </a:br>
            <a:endParaRPr lang="en-US" sz="7200" b="0" spc="-300">
              <a:solidFill>
                <a:schemeClr val="tx1">
                  <a:lumMod val="95000"/>
                </a:schemeClr>
              </a:solidFill>
              <a:effectLst>
                <a:outerShdw blurRad="469900" dist="342900" dir="5400000" sy="-20000" rotWithShape="0">
                  <a:prstClr val="black">
                    <a:alpha val="66000"/>
                  </a:prstClr>
                </a:outerShdw>
              </a:effectLst>
            </a:endParaRPr>
          </a:p>
        </p:txBody>
      </p:sp>
      <p:cxnSp>
        <p:nvCxnSpPr>
          <p:cNvPr id="20" name="Straight Connector 19">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580" y="2032907"/>
            <a:ext cx="0" cy="279218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864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4FC46-EA81-0D63-4050-DC01CC7614D6}"/>
              </a:ext>
            </a:extLst>
          </p:cNvPr>
          <p:cNvSpPr>
            <a:spLocks noGrp="1"/>
          </p:cNvSpPr>
          <p:nvPr>
            <p:ph type="title"/>
          </p:nvPr>
        </p:nvSpPr>
        <p:spPr/>
        <p:txBody>
          <a:bodyPr/>
          <a:lstStyle/>
          <a:p>
            <a:r>
              <a:rPr lang="en-US" dirty="0"/>
              <a:t>Yellow Zone: Worsening Asthma</a:t>
            </a:r>
          </a:p>
        </p:txBody>
      </p:sp>
      <p:pic>
        <p:nvPicPr>
          <p:cNvPr id="5" name="Content Placeholder 4" descr="A yellow face with black dots&#10;&#10;Description automatically generated">
            <a:extLst>
              <a:ext uri="{FF2B5EF4-FFF2-40B4-BE49-F238E27FC236}">
                <a16:creationId xmlns:a16="http://schemas.microsoft.com/office/drawing/2014/main" id="{5A92EBBB-79AD-3914-8918-67F0439ED9DA}"/>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641726" y="1764051"/>
            <a:ext cx="3712074" cy="3825649"/>
          </a:xfrm>
        </p:spPr>
      </p:pic>
      <p:sp>
        <p:nvSpPr>
          <p:cNvPr id="6" name="Content Placeholder 2">
            <a:extLst>
              <a:ext uri="{FF2B5EF4-FFF2-40B4-BE49-F238E27FC236}">
                <a16:creationId xmlns:a16="http://schemas.microsoft.com/office/drawing/2014/main" id="{123D1C3F-B97A-6682-B3C7-5225CB66984B}"/>
              </a:ext>
            </a:extLst>
          </p:cNvPr>
          <p:cNvSpPr txBox="1">
            <a:spLocks/>
          </p:cNvSpPr>
          <p:nvPr/>
        </p:nvSpPr>
        <p:spPr>
          <a:xfrm>
            <a:off x="510400" y="1660773"/>
            <a:ext cx="728377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t>What to look for:</a:t>
            </a:r>
          </a:p>
          <a:p>
            <a:r>
              <a:rPr lang="en-US" dirty="0"/>
              <a:t>Child is having a hard time catching breath-trouble breathing</a:t>
            </a:r>
          </a:p>
          <a:p>
            <a:r>
              <a:rPr lang="en-US" dirty="0"/>
              <a:t>Experiencing asthma symptoms:</a:t>
            </a:r>
          </a:p>
          <a:p>
            <a:pPr lvl="1"/>
            <a:r>
              <a:rPr lang="en-US" dirty="0"/>
              <a:t>Coughing</a:t>
            </a:r>
          </a:p>
          <a:p>
            <a:pPr lvl="1"/>
            <a:r>
              <a:rPr lang="en-US" dirty="0"/>
              <a:t>Wheezing</a:t>
            </a:r>
          </a:p>
          <a:p>
            <a:pPr lvl="1"/>
            <a:r>
              <a:rPr lang="en-US" dirty="0"/>
              <a:t>Chest feels tight</a:t>
            </a:r>
          </a:p>
          <a:p>
            <a:pPr lvl="1"/>
            <a:r>
              <a:rPr lang="en-US" dirty="0"/>
              <a:t>Tiredness</a:t>
            </a:r>
          </a:p>
          <a:p>
            <a:r>
              <a:rPr lang="en-US" dirty="0"/>
              <a:t>Unable/not wanting to do activities</a:t>
            </a:r>
          </a:p>
        </p:txBody>
      </p:sp>
    </p:spTree>
    <p:extLst>
      <p:ext uri="{BB962C8B-B14F-4D97-AF65-F5344CB8AC3E}">
        <p14:creationId xmlns:p14="http://schemas.microsoft.com/office/powerpoint/2010/main" val="3902305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19A1A-982B-4C86-3084-5E747CE0D6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FD0835-66E7-8CAF-DC73-ADE82AF8E51D}"/>
              </a:ext>
            </a:extLst>
          </p:cNvPr>
          <p:cNvSpPr>
            <a:spLocks noGrp="1"/>
          </p:cNvSpPr>
          <p:nvPr>
            <p:ph type="title"/>
          </p:nvPr>
        </p:nvSpPr>
        <p:spPr/>
        <p:txBody>
          <a:bodyPr/>
          <a:lstStyle/>
          <a:p>
            <a:r>
              <a:rPr lang="en-US" dirty="0"/>
              <a:t>Yellow Zone: Worsening Asthma</a:t>
            </a:r>
          </a:p>
        </p:txBody>
      </p:sp>
      <p:pic>
        <p:nvPicPr>
          <p:cNvPr id="5" name="Content Placeholder 4" descr="A yellow face with black dots&#10;&#10;Description automatically generated">
            <a:extLst>
              <a:ext uri="{FF2B5EF4-FFF2-40B4-BE49-F238E27FC236}">
                <a16:creationId xmlns:a16="http://schemas.microsoft.com/office/drawing/2014/main" id="{897E7637-DE0F-83AA-A48F-07B1FB8460FE}"/>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479926" y="1217399"/>
            <a:ext cx="3712074" cy="3825649"/>
          </a:xfrm>
        </p:spPr>
      </p:pic>
      <p:sp>
        <p:nvSpPr>
          <p:cNvPr id="6" name="Content Placeholder 2">
            <a:extLst>
              <a:ext uri="{FF2B5EF4-FFF2-40B4-BE49-F238E27FC236}">
                <a16:creationId xmlns:a16="http://schemas.microsoft.com/office/drawing/2014/main" id="{F7D3243E-842B-B105-FE61-01121DA37826}"/>
              </a:ext>
            </a:extLst>
          </p:cNvPr>
          <p:cNvSpPr txBox="1">
            <a:spLocks/>
          </p:cNvSpPr>
          <p:nvPr/>
        </p:nvSpPr>
        <p:spPr>
          <a:xfrm>
            <a:off x="510400" y="1660773"/>
            <a:ext cx="7898104" cy="459094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t>What to do: </a:t>
            </a:r>
          </a:p>
          <a:p>
            <a:r>
              <a:rPr lang="en-US" dirty="0"/>
              <a:t>Administer reliever inhaler (2 or 4 puffs)</a:t>
            </a:r>
          </a:p>
          <a:p>
            <a:r>
              <a:rPr lang="en-US" dirty="0"/>
              <a:t>Remain with student</a:t>
            </a:r>
          </a:p>
          <a:p>
            <a:r>
              <a:rPr lang="en-US" dirty="0"/>
              <a:t>If student not feeling better (decrease symptoms, still trouble breathing), repeat administration of reliever inhaler (2 or 4 puffs)</a:t>
            </a:r>
          </a:p>
          <a:p>
            <a:pPr lvl="1"/>
            <a:r>
              <a:rPr lang="en-US" dirty="0"/>
              <a:t>After this round of reliever administration  and not feeling better, follow red zone and call 911</a:t>
            </a:r>
          </a:p>
          <a:p>
            <a:r>
              <a:rPr lang="en-US" dirty="0"/>
              <a:t>Once student feels better/good/back to self, may return to activities</a:t>
            </a:r>
          </a:p>
          <a:p>
            <a:r>
              <a:rPr lang="en-US" dirty="0"/>
              <a:t>Notify parents/guardians that child had trouble breathing and that reliever was used</a:t>
            </a:r>
          </a:p>
        </p:txBody>
      </p:sp>
    </p:spTree>
    <p:extLst>
      <p:ext uri="{BB962C8B-B14F-4D97-AF65-F5344CB8AC3E}">
        <p14:creationId xmlns:p14="http://schemas.microsoft.com/office/powerpoint/2010/main" val="12915559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A26F6-3CFB-1B83-D6FF-2620227669B5}"/>
              </a:ext>
            </a:extLst>
          </p:cNvPr>
          <p:cNvSpPr>
            <a:spLocks noGrp="1"/>
          </p:cNvSpPr>
          <p:nvPr>
            <p:ph type="title"/>
          </p:nvPr>
        </p:nvSpPr>
        <p:spPr/>
        <p:txBody>
          <a:bodyPr/>
          <a:lstStyle/>
          <a:p>
            <a:r>
              <a:rPr lang="en-US" dirty="0"/>
              <a:t>Red Zone: Danger</a:t>
            </a:r>
          </a:p>
        </p:txBody>
      </p:sp>
      <p:sp>
        <p:nvSpPr>
          <p:cNvPr id="3" name="Content Placeholder 2">
            <a:extLst>
              <a:ext uri="{FF2B5EF4-FFF2-40B4-BE49-F238E27FC236}">
                <a16:creationId xmlns:a16="http://schemas.microsoft.com/office/drawing/2014/main" id="{7DF00556-23A6-2DAB-82A3-77D2EBEE91F9}"/>
              </a:ext>
            </a:extLst>
          </p:cNvPr>
          <p:cNvSpPr>
            <a:spLocks noGrp="1"/>
          </p:cNvSpPr>
          <p:nvPr>
            <p:ph idx="1"/>
          </p:nvPr>
        </p:nvSpPr>
        <p:spPr>
          <a:xfrm>
            <a:off x="1120000" y="1825625"/>
            <a:ext cx="6578377" cy="4351338"/>
          </a:xfrm>
        </p:spPr>
        <p:txBody>
          <a:bodyPr/>
          <a:lstStyle/>
          <a:p>
            <a:pPr marL="0" indent="0">
              <a:buNone/>
            </a:pPr>
            <a:r>
              <a:rPr lang="en-US" sz="2800" b="1" dirty="0"/>
              <a:t>What to look for:</a:t>
            </a:r>
            <a:endParaRPr lang="en-US" dirty="0"/>
          </a:p>
          <a:p>
            <a:r>
              <a:rPr lang="en-US" dirty="0"/>
              <a:t>Constant coughing</a:t>
            </a:r>
          </a:p>
          <a:p>
            <a:r>
              <a:rPr lang="en-US" dirty="0"/>
              <a:t>Struggling to breathe </a:t>
            </a:r>
          </a:p>
          <a:p>
            <a:r>
              <a:rPr lang="en-US" dirty="0"/>
              <a:t>Wheezing</a:t>
            </a:r>
          </a:p>
          <a:p>
            <a:r>
              <a:rPr lang="en-US" dirty="0"/>
              <a:t>Trouble speaking- only ale to speak few words before needing to take another breath</a:t>
            </a:r>
          </a:p>
          <a:p>
            <a:r>
              <a:rPr lang="en-US" dirty="0"/>
              <a:t>Lips/fingernails are gray/blue</a:t>
            </a:r>
          </a:p>
        </p:txBody>
      </p:sp>
      <p:pic>
        <p:nvPicPr>
          <p:cNvPr id="5" name="Picture 4">
            <a:extLst>
              <a:ext uri="{FF2B5EF4-FFF2-40B4-BE49-F238E27FC236}">
                <a16:creationId xmlns:a16="http://schemas.microsoft.com/office/drawing/2014/main" id="{588FE75A-BBC0-54F8-9939-4A1D4AF7F07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961373" y="1509708"/>
            <a:ext cx="3110627" cy="3110627"/>
          </a:xfrm>
          <a:prstGeom prst="rect">
            <a:avLst/>
          </a:prstGeom>
        </p:spPr>
      </p:pic>
    </p:spTree>
    <p:extLst>
      <p:ext uri="{BB962C8B-B14F-4D97-AF65-F5344CB8AC3E}">
        <p14:creationId xmlns:p14="http://schemas.microsoft.com/office/powerpoint/2010/main" val="3997203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F164E5A-ABC0-4A97-86CA-5F7C26615F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384" y="0"/>
            <a:ext cx="8116488" cy="6858000"/>
          </a:xfrm>
          <a:prstGeom prst="rect">
            <a:avLst/>
          </a:prstGeom>
          <a:solidFill>
            <a:schemeClr val="bg1">
              <a:alpha val="20000"/>
            </a:schemeClr>
          </a:solidFill>
          <a:ln>
            <a:noFill/>
          </a:ln>
          <a:effectLst>
            <a:innerShdw blurRad="139700" dist="50800" dir="54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C2393E8D-D10F-4FE1-AC21-8B44BEB50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2" y="1"/>
            <a:ext cx="4062127" cy="6857996"/>
          </a:xfrm>
          <a:prstGeom prst="rect">
            <a:avLst/>
          </a:prstGeom>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1F446572-661E-3CB0-2FB3-F1D8AA50A6F7}"/>
              </a:ext>
            </a:extLst>
          </p:cNvPr>
          <p:cNvSpPr>
            <a:spLocks noGrp="1"/>
          </p:cNvSpPr>
          <p:nvPr>
            <p:ph type="title"/>
          </p:nvPr>
        </p:nvSpPr>
        <p:spPr>
          <a:xfrm>
            <a:off x="8610599" y="1427239"/>
            <a:ext cx="2944152" cy="1622744"/>
          </a:xfrm>
        </p:spPr>
        <p:txBody>
          <a:bodyPr anchor="b">
            <a:normAutofit fontScale="90000"/>
          </a:bodyPr>
          <a:lstStyle/>
          <a:p>
            <a:r>
              <a:rPr lang="en-US" sz="3600" dirty="0">
                <a:solidFill>
                  <a:schemeClr val="tx1"/>
                </a:solidFill>
              </a:rPr>
              <a:t>TAKE ACTION! Know the zones and act accordingly, follow the care plan!</a:t>
            </a:r>
          </a:p>
        </p:txBody>
      </p:sp>
      <p:pic>
        <p:nvPicPr>
          <p:cNvPr id="5" name="Content Placeholder 4" descr="A green figure with purple and white text&#10;&#10;Description automatically generated">
            <a:extLst>
              <a:ext uri="{FF2B5EF4-FFF2-40B4-BE49-F238E27FC236}">
                <a16:creationId xmlns:a16="http://schemas.microsoft.com/office/drawing/2014/main" id="{F2D1E83E-13CA-DDAC-93DB-E130FD6F8D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904514"/>
            <a:ext cx="6562480" cy="5266389"/>
          </a:xfrm>
          <a:prstGeom prst="rect">
            <a:avLst/>
          </a:prstGeom>
        </p:spPr>
      </p:pic>
      <p:pic>
        <p:nvPicPr>
          <p:cNvPr id="6" name="Content Placeholder 5">
            <a:extLst>
              <a:ext uri="{FF2B5EF4-FFF2-40B4-BE49-F238E27FC236}">
                <a16:creationId xmlns:a16="http://schemas.microsoft.com/office/drawing/2014/main" id="{0BD3F009-DC90-5DB3-51B5-80429BFB1B22}"/>
              </a:ext>
            </a:extLst>
          </p:cNvPr>
          <p:cNvPicPr>
            <a:picLocks noGrp="1" noChangeAspect="1"/>
          </p:cNvPicPr>
          <p:nvPr>
            <p:ph idx="1"/>
          </p:nvPr>
        </p:nvPicPr>
        <p:blipFill>
          <a:blip r:embed="rId4"/>
          <a:stretch>
            <a:fillRect/>
          </a:stretch>
        </p:blipFill>
        <p:spPr>
          <a:xfrm>
            <a:off x="8668281" y="3677157"/>
            <a:ext cx="2828789" cy="2822693"/>
          </a:xfrm>
          <a:prstGeom prst="rect">
            <a:avLst/>
          </a:prstGeom>
        </p:spPr>
      </p:pic>
    </p:spTree>
    <p:extLst>
      <p:ext uri="{BB962C8B-B14F-4D97-AF65-F5344CB8AC3E}">
        <p14:creationId xmlns:p14="http://schemas.microsoft.com/office/powerpoint/2010/main" val="27919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8E71F3-BF29-5775-9B7B-FFF46155A43C}"/>
              </a:ext>
            </a:extLst>
          </p:cNvPr>
          <p:cNvSpPr>
            <a:spLocks noGrp="1"/>
          </p:cNvSpPr>
          <p:nvPr>
            <p:ph type="title"/>
          </p:nvPr>
        </p:nvSpPr>
        <p:spPr>
          <a:xfrm>
            <a:off x="1368259" y="511635"/>
            <a:ext cx="10126133" cy="1096895"/>
          </a:xfrm>
        </p:spPr>
        <p:txBody>
          <a:bodyPr/>
          <a:lstStyle/>
          <a:p>
            <a:pPr algn="ctr"/>
            <a:r>
              <a:rPr lang="en-US" sz="3600" dirty="0">
                <a:solidFill>
                  <a:srgbClr val="0061AB"/>
                </a:solidFill>
              </a:rPr>
              <a:t>Physical signs of asthma worsening</a:t>
            </a:r>
            <a:endParaRPr lang="en-US" dirty="0"/>
          </a:p>
        </p:txBody>
      </p:sp>
      <p:pic>
        <p:nvPicPr>
          <p:cNvPr id="7" name="Content Placeholder 6" descr="air hunger">
            <a:extLst>
              <a:ext uri="{FF2B5EF4-FFF2-40B4-BE49-F238E27FC236}">
                <a16:creationId xmlns:a16="http://schemas.microsoft.com/office/drawing/2014/main" id="{F406E9AB-E411-14E9-A15C-4AE577EC587E}"/>
              </a:ext>
            </a:extLst>
          </p:cNvPr>
          <p:cNvPicPr>
            <a:picLocks noGrp="1" noChangeAspect="1" noChangeArrowheads="1"/>
          </p:cNvPicPr>
          <p:nvPr>
            <p:ph sz="half" idx="1"/>
          </p:nvPr>
        </p:nvPicPr>
        <p:blipFill>
          <a:blip r:embed="rId3"/>
          <a:srcRect/>
          <a:stretch>
            <a:fillRect/>
          </a:stretch>
        </p:blipFill>
        <p:spPr bwMode="auto">
          <a:xfrm>
            <a:off x="1381370" y="1891079"/>
            <a:ext cx="4708190" cy="3085367"/>
          </a:xfrm>
          <a:prstGeom prst="rect">
            <a:avLst/>
          </a:prstGeom>
          <a:noFill/>
          <a:ln w="9525">
            <a:noFill/>
            <a:miter lim="800000"/>
            <a:headEnd/>
            <a:tailEnd/>
          </a:ln>
        </p:spPr>
      </p:pic>
      <p:pic>
        <p:nvPicPr>
          <p:cNvPr id="8" name="Picture 5" descr="getty_rf_photo_of_boy_breathing">
            <a:extLst>
              <a:ext uri="{FF2B5EF4-FFF2-40B4-BE49-F238E27FC236}">
                <a16:creationId xmlns:a16="http://schemas.microsoft.com/office/drawing/2014/main" id="{5C39ADCA-55A8-1880-FB14-AA6FF5C39F5E}"/>
              </a:ext>
            </a:extLst>
          </p:cNvPr>
          <p:cNvPicPr>
            <a:picLocks noGrp="1" noChangeAspect="1" noChangeArrowheads="1"/>
          </p:cNvPicPr>
          <p:nvPr>
            <p:ph sz="half" idx="2"/>
          </p:nvPr>
        </p:nvPicPr>
        <p:blipFill>
          <a:blip r:embed="rId4"/>
          <a:srcRect/>
          <a:stretch>
            <a:fillRect/>
          </a:stretch>
        </p:blipFill>
        <p:spPr bwMode="auto">
          <a:xfrm>
            <a:off x="6500640" y="1891079"/>
            <a:ext cx="4695825" cy="3190875"/>
          </a:xfrm>
          <a:prstGeom prst="rect">
            <a:avLst/>
          </a:prstGeom>
          <a:noFill/>
          <a:ln w="9525">
            <a:noFill/>
            <a:miter lim="800000"/>
            <a:headEnd/>
            <a:tailEnd/>
          </a:ln>
        </p:spPr>
      </p:pic>
      <p:sp>
        <p:nvSpPr>
          <p:cNvPr id="9" name="Text Box 10">
            <a:extLst>
              <a:ext uri="{FF2B5EF4-FFF2-40B4-BE49-F238E27FC236}">
                <a16:creationId xmlns:a16="http://schemas.microsoft.com/office/drawing/2014/main" id="{647C3534-C946-037F-1D9F-BF4A35C2D59C}"/>
              </a:ext>
            </a:extLst>
          </p:cNvPr>
          <p:cNvSpPr txBox="1">
            <a:spLocks noChangeArrowheads="1"/>
          </p:cNvSpPr>
          <p:nvPr/>
        </p:nvSpPr>
        <p:spPr bwMode="auto">
          <a:xfrm>
            <a:off x="1574800" y="5081954"/>
            <a:ext cx="4333631" cy="830997"/>
          </a:xfrm>
          <a:prstGeom prst="rect">
            <a:avLst/>
          </a:prstGeom>
          <a:noFill/>
          <a:ln w="9525">
            <a:noFill/>
            <a:miter lim="800000"/>
            <a:headEnd/>
            <a:tailEnd/>
          </a:ln>
        </p:spPr>
        <p:txBody>
          <a:bodyPr wrap="square">
            <a:prstTxWarp prst="textNoShape">
              <a:avLst/>
            </a:prstTxWarp>
            <a:spAutoFit/>
          </a:bodyPr>
          <a:lstStyle/>
          <a:p>
            <a:r>
              <a:rPr lang="en-US" sz="2400" dirty="0">
                <a:solidFill>
                  <a:srgbClr val="FFC000"/>
                </a:solidFill>
              </a:rPr>
              <a:t>Anxious, leaning forward, and nasal flaring</a:t>
            </a:r>
            <a:endParaRPr lang="en-US" sz="2400" dirty="0">
              <a:solidFill>
                <a:srgbClr val="FFC000"/>
              </a:solidFill>
              <a:latin typeface="+mn-lt"/>
              <a:ea typeface="+mn-ea"/>
              <a:cs typeface="+mn-cs"/>
            </a:endParaRPr>
          </a:p>
        </p:txBody>
      </p:sp>
      <p:sp>
        <p:nvSpPr>
          <p:cNvPr id="10" name="Text Box 10">
            <a:extLst>
              <a:ext uri="{FF2B5EF4-FFF2-40B4-BE49-F238E27FC236}">
                <a16:creationId xmlns:a16="http://schemas.microsoft.com/office/drawing/2014/main" id="{6AE92638-2697-75EE-7AA5-50578577E55E}"/>
              </a:ext>
            </a:extLst>
          </p:cNvPr>
          <p:cNvSpPr txBox="1">
            <a:spLocks noChangeArrowheads="1"/>
          </p:cNvSpPr>
          <p:nvPr/>
        </p:nvSpPr>
        <p:spPr bwMode="auto">
          <a:xfrm>
            <a:off x="6500640" y="5081953"/>
            <a:ext cx="4993752" cy="830997"/>
          </a:xfrm>
          <a:prstGeom prst="rect">
            <a:avLst/>
          </a:prstGeom>
          <a:noFill/>
          <a:ln w="9525">
            <a:noFill/>
            <a:miter lim="800000"/>
            <a:headEnd/>
            <a:tailEnd/>
          </a:ln>
        </p:spPr>
        <p:txBody>
          <a:bodyPr wrap="square">
            <a:prstTxWarp prst="textNoShape">
              <a:avLst/>
            </a:prstTxWarp>
            <a:spAutoFit/>
          </a:bodyPr>
          <a:lstStyle/>
          <a:p>
            <a:r>
              <a:rPr lang="en-US" sz="2400" dirty="0">
                <a:solidFill>
                  <a:srgbClr val="FFC000"/>
                </a:solidFill>
                <a:latin typeface="+mn-lt"/>
                <a:ea typeface="+mn-ea"/>
                <a:cs typeface="+mn-cs"/>
              </a:rPr>
              <a:t>Retractions – </a:t>
            </a:r>
            <a:r>
              <a:rPr lang="en-US" sz="2400" dirty="0">
                <a:solidFill>
                  <a:srgbClr val="FFC000"/>
                </a:solidFill>
              </a:rPr>
              <a:t>Inward movement of the muscles in the neck, chest or ribs. </a:t>
            </a:r>
            <a:endParaRPr lang="en-US" sz="2400" dirty="0">
              <a:solidFill>
                <a:srgbClr val="FFC000"/>
              </a:solidFill>
              <a:latin typeface="+mn-lt"/>
              <a:ea typeface="+mn-ea"/>
              <a:cs typeface="+mn-cs"/>
            </a:endParaRPr>
          </a:p>
        </p:txBody>
      </p:sp>
    </p:spTree>
    <p:extLst>
      <p:ext uri="{BB962C8B-B14F-4D97-AF65-F5344CB8AC3E}">
        <p14:creationId xmlns:p14="http://schemas.microsoft.com/office/powerpoint/2010/main" val="1608049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E288B-FE98-C6B5-89AD-20BFC5BAEA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2B282-E5DE-D633-ED3E-553B83BFFC4F}"/>
              </a:ext>
            </a:extLst>
          </p:cNvPr>
          <p:cNvSpPr>
            <a:spLocks noGrp="1"/>
          </p:cNvSpPr>
          <p:nvPr>
            <p:ph type="title"/>
          </p:nvPr>
        </p:nvSpPr>
        <p:spPr/>
        <p:txBody>
          <a:bodyPr/>
          <a:lstStyle/>
          <a:p>
            <a:r>
              <a:rPr lang="en-US" dirty="0"/>
              <a:t>Red Zone: Danger</a:t>
            </a:r>
          </a:p>
        </p:txBody>
      </p:sp>
      <p:sp>
        <p:nvSpPr>
          <p:cNvPr id="3" name="Content Placeholder 2">
            <a:extLst>
              <a:ext uri="{FF2B5EF4-FFF2-40B4-BE49-F238E27FC236}">
                <a16:creationId xmlns:a16="http://schemas.microsoft.com/office/drawing/2014/main" id="{8D36453B-4D5F-0EA4-1DF5-D45BBA7D909E}"/>
              </a:ext>
            </a:extLst>
          </p:cNvPr>
          <p:cNvSpPr>
            <a:spLocks noGrp="1"/>
          </p:cNvSpPr>
          <p:nvPr>
            <p:ph idx="1"/>
          </p:nvPr>
        </p:nvSpPr>
        <p:spPr>
          <a:xfrm>
            <a:off x="983974" y="1825625"/>
            <a:ext cx="8021008" cy="4351338"/>
          </a:xfrm>
        </p:spPr>
        <p:txBody>
          <a:bodyPr>
            <a:normAutofit fontScale="77500" lnSpcReduction="20000"/>
          </a:bodyPr>
          <a:lstStyle/>
          <a:p>
            <a:pPr marL="0" indent="0">
              <a:buNone/>
            </a:pPr>
            <a:r>
              <a:rPr lang="en-US" sz="2800" b="1" dirty="0"/>
              <a:t>What to do: </a:t>
            </a:r>
            <a:endParaRPr lang="en-US" dirty="0"/>
          </a:p>
          <a:p>
            <a:r>
              <a:rPr lang="en-US" dirty="0"/>
              <a:t>Give quick relief inhaler (2 or 4 puffs, as specified)</a:t>
            </a:r>
          </a:p>
          <a:p>
            <a:pPr lvl="1"/>
            <a:r>
              <a:rPr lang="en-US" dirty="0"/>
              <a:t>If student has life threatening allergy, follow student’ anaphylactic plan.  If doesn’t have plan, follow emergency guidelines for anaphylaxis</a:t>
            </a:r>
          </a:p>
          <a:p>
            <a:r>
              <a:rPr lang="en-US" dirty="0"/>
              <a:t>Call 9-1-1 and inform EMS of reason for call</a:t>
            </a:r>
          </a:p>
          <a:p>
            <a:r>
              <a:rPr lang="en-US" dirty="0"/>
              <a:t>Repeat quick relief inhaler administration, if not improving (2 or 4 puffs, as specified)</a:t>
            </a:r>
          </a:p>
          <a:p>
            <a:pPr lvl="1"/>
            <a:r>
              <a:rPr lang="en-US" dirty="0"/>
              <a:t>Can be repeated every 5-15 minutes to treat ongoing/continuous symptoms until EMS arrives</a:t>
            </a:r>
          </a:p>
          <a:p>
            <a:pPr marL="0" indent="0">
              <a:buNone/>
            </a:pPr>
            <a:endParaRPr lang="en-US" dirty="0"/>
          </a:p>
          <a:p>
            <a:r>
              <a:rPr lang="en-US" dirty="0"/>
              <a:t>Remain calm and with child, encourage slower and deeper breaths</a:t>
            </a:r>
          </a:p>
          <a:p>
            <a:r>
              <a:rPr lang="en-US" dirty="0"/>
              <a:t>Notify parents/guardians</a:t>
            </a:r>
          </a:p>
        </p:txBody>
      </p:sp>
      <p:pic>
        <p:nvPicPr>
          <p:cNvPr id="5" name="Picture 4">
            <a:extLst>
              <a:ext uri="{FF2B5EF4-FFF2-40B4-BE49-F238E27FC236}">
                <a16:creationId xmlns:a16="http://schemas.microsoft.com/office/drawing/2014/main" id="{FAFB517B-F73E-9A72-7344-0C61E2D4DB6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004982" y="318373"/>
            <a:ext cx="3110627" cy="3110627"/>
          </a:xfrm>
          <a:prstGeom prst="rect">
            <a:avLst/>
          </a:prstGeom>
        </p:spPr>
      </p:pic>
    </p:spTree>
    <p:extLst>
      <p:ext uri="{BB962C8B-B14F-4D97-AF65-F5344CB8AC3E}">
        <p14:creationId xmlns:p14="http://schemas.microsoft.com/office/powerpoint/2010/main" val="33574282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0CA1B-989E-0158-7EA6-33DF8F11C6D1}"/>
              </a:ext>
            </a:extLst>
          </p:cNvPr>
          <p:cNvSpPr>
            <a:spLocks noGrp="1"/>
          </p:cNvSpPr>
          <p:nvPr>
            <p:ph type="title"/>
          </p:nvPr>
        </p:nvSpPr>
        <p:spPr>
          <a:xfrm>
            <a:off x="139148" y="3598546"/>
            <a:ext cx="11936895" cy="2506972"/>
          </a:xfrm>
        </p:spPr>
        <p:txBody>
          <a:bodyPr vert="horz" wrap="square" lIns="91440" tIns="45720" rIns="91440" bIns="45720" rtlCol="0" anchor="t">
            <a:normAutofit/>
          </a:bodyPr>
          <a:lstStyle/>
          <a:p>
            <a:r>
              <a:rPr lang="en-US"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Types of Medication: </a:t>
            </a:r>
            <a:br>
              <a:rPr lang="en-US"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br>
            <a:r>
              <a:rPr lang="en-US" spc="-300" dirty="0">
                <a:solidFill>
                  <a:srgbClr val="FFC000"/>
                </a:solidFill>
                <a:effectLst>
                  <a:outerShdw blurRad="469900" dist="342900" dir="5400000" sy="-20000" rotWithShape="0">
                    <a:prstClr val="black">
                      <a:alpha val="66000"/>
                    </a:prstClr>
                  </a:outerShdw>
                </a:effectLst>
              </a:rPr>
              <a:t>Relievers and Controllers</a:t>
            </a:r>
            <a:br>
              <a:rPr lang="en-US"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br>
            <a:endParaRPr lang="en-US"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endParaRPr>
          </a:p>
        </p:txBody>
      </p:sp>
    </p:spTree>
    <p:extLst>
      <p:ext uri="{BB962C8B-B14F-4D97-AF65-F5344CB8AC3E}">
        <p14:creationId xmlns:p14="http://schemas.microsoft.com/office/powerpoint/2010/main" val="67775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36618-05A0-BFF1-5687-AF5E65CD5245}"/>
              </a:ext>
            </a:extLst>
          </p:cNvPr>
          <p:cNvSpPr>
            <a:spLocks noGrp="1"/>
          </p:cNvSpPr>
          <p:nvPr>
            <p:ph type="title"/>
          </p:nvPr>
        </p:nvSpPr>
        <p:spPr/>
        <p:txBody>
          <a:bodyPr/>
          <a:lstStyle/>
          <a:p>
            <a:r>
              <a:rPr lang="en-US" dirty="0"/>
              <a:t>Reliever/Rescue Medication</a:t>
            </a:r>
          </a:p>
        </p:txBody>
      </p:sp>
      <p:sp>
        <p:nvSpPr>
          <p:cNvPr id="3" name="Content Placeholder 2">
            <a:extLst>
              <a:ext uri="{FF2B5EF4-FFF2-40B4-BE49-F238E27FC236}">
                <a16:creationId xmlns:a16="http://schemas.microsoft.com/office/drawing/2014/main" id="{FBE6AF5E-CFEB-85F6-E71F-7EBD8BEE5BE7}"/>
              </a:ext>
            </a:extLst>
          </p:cNvPr>
          <p:cNvSpPr>
            <a:spLocks noGrp="1"/>
          </p:cNvSpPr>
          <p:nvPr>
            <p:ph idx="1"/>
          </p:nvPr>
        </p:nvSpPr>
        <p:spPr>
          <a:xfrm>
            <a:off x="1120000" y="1825625"/>
            <a:ext cx="10233800" cy="4495662"/>
          </a:xfrm>
        </p:spPr>
        <p:txBody>
          <a:bodyPr/>
          <a:lstStyle/>
          <a:p>
            <a:r>
              <a:rPr lang="en-US" dirty="0"/>
              <a:t>Students with active asthma should have a reliever inhaler at school</a:t>
            </a:r>
          </a:p>
          <a:p>
            <a:pPr lvl="1"/>
            <a:r>
              <a:rPr lang="en-US" dirty="0"/>
              <a:t>In past year, experienced asthma symptoms and used an inhaler</a:t>
            </a:r>
          </a:p>
          <a:p>
            <a:r>
              <a:rPr lang="en-US" sz="2800" dirty="0"/>
              <a:t>Come as inhalers or liquid for a nebulizer treatment; you may need more than one</a:t>
            </a:r>
            <a:endParaRPr lang="en-US" dirty="0"/>
          </a:p>
          <a:p>
            <a:r>
              <a:rPr lang="en-US" dirty="0"/>
              <a:t>Works by relaxing </a:t>
            </a:r>
            <a:r>
              <a:rPr lang="en-US" sz="2800" dirty="0"/>
              <a:t>muscles around the airways (that cause airway narrowing/bronchoconstriction) </a:t>
            </a:r>
            <a:r>
              <a:rPr lang="en-US" dirty="0"/>
              <a:t>which opens-up the airways making it easier to breathe/relieving symptoms</a:t>
            </a:r>
          </a:p>
          <a:p>
            <a:r>
              <a:rPr lang="en-US" dirty="0"/>
              <a:t> Quick relief medication typically starts working within a few minutes.</a:t>
            </a:r>
          </a:p>
        </p:txBody>
      </p:sp>
    </p:spTree>
    <p:extLst>
      <p:ext uri="{BB962C8B-B14F-4D97-AF65-F5344CB8AC3E}">
        <p14:creationId xmlns:p14="http://schemas.microsoft.com/office/powerpoint/2010/main" val="3558620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4A94B-CDB5-B6E4-AEBD-4EE218C266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B1D393-662F-934C-A0A0-6F31FD16D124}"/>
              </a:ext>
            </a:extLst>
          </p:cNvPr>
          <p:cNvSpPr>
            <a:spLocks noGrp="1"/>
          </p:cNvSpPr>
          <p:nvPr>
            <p:ph type="title"/>
          </p:nvPr>
        </p:nvSpPr>
        <p:spPr/>
        <p:txBody>
          <a:bodyPr/>
          <a:lstStyle/>
          <a:p>
            <a:r>
              <a:rPr lang="en-US" dirty="0"/>
              <a:t>Reliever/Rescue Medication</a:t>
            </a:r>
          </a:p>
        </p:txBody>
      </p:sp>
      <p:sp>
        <p:nvSpPr>
          <p:cNvPr id="3" name="Content Placeholder 2">
            <a:extLst>
              <a:ext uri="{FF2B5EF4-FFF2-40B4-BE49-F238E27FC236}">
                <a16:creationId xmlns:a16="http://schemas.microsoft.com/office/drawing/2014/main" id="{853621CA-AC7A-0E77-3FBC-35E53CDF2F28}"/>
              </a:ext>
            </a:extLst>
          </p:cNvPr>
          <p:cNvSpPr>
            <a:spLocks noGrp="1"/>
          </p:cNvSpPr>
          <p:nvPr>
            <p:ph idx="1"/>
          </p:nvPr>
        </p:nvSpPr>
        <p:spPr>
          <a:xfrm>
            <a:off x="1120000" y="1825625"/>
            <a:ext cx="10233800" cy="4495662"/>
          </a:xfrm>
        </p:spPr>
        <p:txBody>
          <a:bodyPr/>
          <a:lstStyle/>
          <a:p>
            <a:r>
              <a:rPr lang="en-US" dirty="0"/>
              <a:t>When used?</a:t>
            </a:r>
          </a:p>
          <a:p>
            <a:pPr lvl="1"/>
            <a:r>
              <a:rPr lang="en-US" dirty="0"/>
              <a:t>Relieve/reverse asthma symptoms- treat a flare-up</a:t>
            </a:r>
          </a:p>
          <a:p>
            <a:pPr lvl="1"/>
            <a:r>
              <a:rPr lang="en-US" dirty="0"/>
              <a:t>Pre-treatment prior to exercise/strenuous activity to prevent asthma symptoms from developing</a:t>
            </a:r>
          </a:p>
        </p:txBody>
      </p:sp>
    </p:spTree>
    <p:extLst>
      <p:ext uri="{BB962C8B-B14F-4D97-AF65-F5344CB8AC3E}">
        <p14:creationId xmlns:p14="http://schemas.microsoft.com/office/powerpoint/2010/main" val="19442479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88765-087C-6FB8-FFCC-1DF1B85A63EC}"/>
              </a:ext>
            </a:extLst>
          </p:cNvPr>
          <p:cNvSpPr>
            <a:spLocks noGrp="1"/>
          </p:cNvSpPr>
          <p:nvPr>
            <p:ph type="title"/>
          </p:nvPr>
        </p:nvSpPr>
        <p:spPr/>
        <p:txBody>
          <a:bodyPr/>
          <a:lstStyle/>
          <a:p>
            <a:r>
              <a:rPr lang="en-US" dirty="0"/>
              <a:t>Controllers</a:t>
            </a:r>
          </a:p>
        </p:txBody>
      </p:sp>
      <p:sp>
        <p:nvSpPr>
          <p:cNvPr id="3" name="Content Placeholder 2">
            <a:extLst>
              <a:ext uri="{FF2B5EF4-FFF2-40B4-BE49-F238E27FC236}">
                <a16:creationId xmlns:a16="http://schemas.microsoft.com/office/drawing/2014/main" id="{8832F031-F0EA-AB11-8FF5-B74E01EF6350}"/>
              </a:ext>
            </a:extLst>
          </p:cNvPr>
          <p:cNvSpPr>
            <a:spLocks noGrp="1"/>
          </p:cNvSpPr>
          <p:nvPr>
            <p:ph idx="1"/>
          </p:nvPr>
        </p:nvSpPr>
        <p:spPr>
          <a:xfrm>
            <a:off x="993913" y="1510748"/>
            <a:ext cx="10833652" cy="4880113"/>
          </a:xfrm>
        </p:spPr>
        <p:txBody>
          <a:bodyPr>
            <a:normAutofit/>
          </a:bodyPr>
          <a:lstStyle/>
          <a:p>
            <a:r>
              <a:rPr lang="en-US" dirty="0"/>
              <a:t>Most effective medication for controlling asthma and preventing asthma attacks</a:t>
            </a:r>
          </a:p>
          <a:p>
            <a:pPr lvl="1"/>
            <a:r>
              <a:rPr lang="en-US" dirty="0"/>
              <a:t>Reduce airway inflammation/swelling  and mucus production</a:t>
            </a:r>
          </a:p>
          <a:p>
            <a:r>
              <a:rPr lang="en-US" dirty="0"/>
              <a:t> Usually taken every day (at home) </a:t>
            </a:r>
          </a:p>
          <a:p>
            <a:r>
              <a:rPr lang="en-US" dirty="0"/>
              <a:t>May take up to 4 weeks to be fully effective and to lose its effectiveness</a:t>
            </a:r>
          </a:p>
          <a:p>
            <a:r>
              <a:rPr lang="en-US" dirty="0"/>
              <a:t>Controllers often contain  corticosteroids </a:t>
            </a:r>
          </a:p>
          <a:p>
            <a:pPr lvl="1"/>
            <a:r>
              <a:rPr lang="en-US" dirty="0"/>
              <a:t>Some are biologics that are not a steroid</a:t>
            </a:r>
          </a:p>
          <a:p>
            <a:r>
              <a:rPr lang="en-US" dirty="0"/>
              <a:t>Often an inhaler with a combination of medications  that include an inhaled steroid  and a long-acting bronchodilator</a:t>
            </a:r>
          </a:p>
        </p:txBody>
      </p:sp>
    </p:spTree>
    <p:extLst>
      <p:ext uri="{BB962C8B-B14F-4D97-AF65-F5344CB8AC3E}">
        <p14:creationId xmlns:p14="http://schemas.microsoft.com/office/powerpoint/2010/main" val="1540735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7EF02E-5012-3938-E818-E6F69F7A2BF8}"/>
              </a:ext>
            </a:extLst>
          </p:cNvPr>
          <p:cNvSpPr>
            <a:spLocks noGrp="1"/>
          </p:cNvSpPr>
          <p:nvPr>
            <p:ph type="title"/>
          </p:nvPr>
        </p:nvSpPr>
        <p:spPr/>
        <p:txBody>
          <a:bodyPr/>
          <a:lstStyle/>
          <a:p>
            <a:r>
              <a:rPr lang="en-US" dirty="0"/>
              <a:t>Objectives</a:t>
            </a:r>
          </a:p>
        </p:txBody>
      </p:sp>
      <p:sp>
        <p:nvSpPr>
          <p:cNvPr id="5" name="Content Placeholder 4">
            <a:extLst>
              <a:ext uri="{FF2B5EF4-FFF2-40B4-BE49-F238E27FC236}">
                <a16:creationId xmlns:a16="http://schemas.microsoft.com/office/drawing/2014/main" id="{F1803043-9792-096C-2EA9-929514CAE114}"/>
              </a:ext>
            </a:extLst>
          </p:cNvPr>
          <p:cNvSpPr>
            <a:spLocks noGrp="1"/>
          </p:cNvSpPr>
          <p:nvPr>
            <p:ph idx="1"/>
          </p:nvPr>
        </p:nvSpPr>
        <p:spPr>
          <a:xfrm>
            <a:off x="1120000" y="1690688"/>
            <a:ext cx="10233800" cy="4486275"/>
          </a:xfrm>
        </p:spPr>
        <p:txBody>
          <a:bodyPr/>
          <a:lstStyle/>
          <a:p>
            <a:pPr marL="0" indent="0">
              <a:buNone/>
            </a:pPr>
            <a:r>
              <a:rPr lang="en-US" dirty="0"/>
              <a:t>At  the end of our session, you will be able to </a:t>
            </a:r>
          </a:p>
          <a:p>
            <a:pPr lvl="1"/>
            <a:r>
              <a:rPr lang="en-US" dirty="0"/>
              <a:t>Explain asthma and its characteristics</a:t>
            </a:r>
          </a:p>
          <a:p>
            <a:pPr lvl="1"/>
            <a:r>
              <a:rPr lang="en-US" dirty="0"/>
              <a:t>Explain how reliever and controller medications work</a:t>
            </a:r>
          </a:p>
          <a:p>
            <a:pPr lvl="1"/>
            <a:r>
              <a:rPr lang="en-US" dirty="0"/>
              <a:t>Describe and differentiate the three zones of the Asthma Care Plan and Medication Order</a:t>
            </a:r>
          </a:p>
          <a:p>
            <a:pPr lvl="1"/>
            <a:r>
              <a:rPr lang="en-US" dirty="0"/>
              <a:t>Explain and differentiate the treatment used in the three zones of the Asthma Care Plan and Medication Order</a:t>
            </a:r>
          </a:p>
          <a:p>
            <a:pPr lvl="1"/>
            <a:r>
              <a:rPr lang="en-US" dirty="0"/>
              <a:t>Demonstrate accurate inhaler technique</a:t>
            </a:r>
          </a:p>
          <a:p>
            <a:pPr lvl="1"/>
            <a:r>
              <a:rPr lang="en-US" dirty="0"/>
              <a:t>Identify inaccurate inhaler technique</a:t>
            </a: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357184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51278-F05D-A610-9E64-E8B979F6D5DD}"/>
              </a:ext>
            </a:extLst>
          </p:cNvPr>
          <p:cNvSpPr>
            <a:spLocks noGrp="1"/>
          </p:cNvSpPr>
          <p:nvPr>
            <p:ph type="title"/>
          </p:nvPr>
        </p:nvSpPr>
        <p:spPr/>
        <p:txBody>
          <a:bodyPr/>
          <a:lstStyle/>
          <a:p>
            <a:r>
              <a:rPr lang="en-US" dirty="0"/>
              <a:t>Controllers</a:t>
            </a:r>
          </a:p>
        </p:txBody>
      </p:sp>
      <p:sp>
        <p:nvSpPr>
          <p:cNvPr id="3" name="Content Placeholder 2">
            <a:extLst>
              <a:ext uri="{FF2B5EF4-FFF2-40B4-BE49-F238E27FC236}">
                <a16:creationId xmlns:a16="http://schemas.microsoft.com/office/drawing/2014/main" id="{FB71E8DA-C7F9-B7A9-CA2A-88F5C456CF6B}"/>
              </a:ext>
            </a:extLst>
          </p:cNvPr>
          <p:cNvSpPr>
            <a:spLocks noGrp="1"/>
          </p:cNvSpPr>
          <p:nvPr>
            <p:ph idx="1"/>
          </p:nvPr>
        </p:nvSpPr>
        <p:spPr>
          <a:xfrm>
            <a:off x="1120000" y="1448026"/>
            <a:ext cx="10233800" cy="5044849"/>
          </a:xfrm>
        </p:spPr>
        <p:txBody>
          <a:bodyPr>
            <a:normAutofit/>
          </a:bodyPr>
          <a:lstStyle/>
          <a:p>
            <a:r>
              <a:rPr lang="en-US" dirty="0"/>
              <a:t>Examples of inhaled steroids</a:t>
            </a:r>
          </a:p>
          <a:p>
            <a:pPr lvl="1"/>
            <a:r>
              <a:rPr lang="en-US" dirty="0"/>
              <a:t>Beclomethasone (QVAR)</a:t>
            </a:r>
          </a:p>
          <a:p>
            <a:pPr lvl="1"/>
            <a:r>
              <a:rPr lang="en-US" dirty="0"/>
              <a:t>Budesonide (Pulmicort)</a:t>
            </a:r>
          </a:p>
          <a:p>
            <a:pPr lvl="1"/>
            <a:r>
              <a:rPr lang="en-US" dirty="0"/>
              <a:t>Fluticasone (</a:t>
            </a:r>
            <a:r>
              <a:rPr lang="en-US" dirty="0" err="1"/>
              <a:t>Arnuity</a:t>
            </a:r>
            <a:r>
              <a:rPr lang="en-US" dirty="0"/>
              <a:t>)</a:t>
            </a:r>
          </a:p>
          <a:p>
            <a:pPr lvl="1"/>
            <a:r>
              <a:rPr lang="en-US" dirty="0"/>
              <a:t>Mometasone (Asmanex)</a:t>
            </a:r>
          </a:p>
          <a:p>
            <a:endParaRPr lang="en-US" dirty="0"/>
          </a:p>
          <a:p>
            <a:r>
              <a:rPr lang="en-US" dirty="0"/>
              <a:t>Combination inhaler examples:</a:t>
            </a:r>
          </a:p>
          <a:p>
            <a:pPr lvl="1">
              <a:buFontTx/>
              <a:buChar char="-"/>
            </a:pPr>
            <a:r>
              <a:rPr lang="en-US" dirty="0"/>
              <a:t>Budesonide/Formoterol (Symbicort)</a:t>
            </a:r>
          </a:p>
          <a:p>
            <a:pPr lvl="1">
              <a:buFontTx/>
              <a:buChar char="-"/>
            </a:pPr>
            <a:r>
              <a:rPr lang="en-US" dirty="0"/>
              <a:t>Fluticasone/Salmeterol (WIXELA INHUB)</a:t>
            </a:r>
          </a:p>
          <a:p>
            <a:pPr lvl="1">
              <a:buFontTx/>
              <a:buChar char="-"/>
            </a:pPr>
            <a:r>
              <a:rPr lang="en-US" dirty="0"/>
              <a:t>Mometasone/Formoterol (</a:t>
            </a:r>
            <a:r>
              <a:rPr lang="en-US" dirty="0" err="1"/>
              <a:t>Dulera</a:t>
            </a:r>
            <a:r>
              <a:rPr lang="en-US" dirty="0"/>
              <a:t>)</a:t>
            </a:r>
          </a:p>
          <a:p>
            <a:endParaRPr lang="en-US" dirty="0"/>
          </a:p>
        </p:txBody>
      </p:sp>
    </p:spTree>
    <p:extLst>
      <p:ext uri="{BB962C8B-B14F-4D97-AF65-F5344CB8AC3E}">
        <p14:creationId xmlns:p14="http://schemas.microsoft.com/office/powerpoint/2010/main" val="4279734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Content Placeholder 4" descr="A poster of a medical treatment&#10;&#10;Description automatically generated with medium confidence">
            <a:extLst>
              <a:ext uri="{FF2B5EF4-FFF2-40B4-BE49-F238E27FC236}">
                <a16:creationId xmlns:a16="http://schemas.microsoft.com/office/drawing/2014/main" id="{525DEB84-7434-029A-295A-09A2E1B966C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69029" y="395024"/>
            <a:ext cx="7637416" cy="5766250"/>
          </a:xfrm>
          <a:prstGeom prst="rect">
            <a:avLst/>
          </a:prstGeom>
          <a:ln w="190500">
            <a:solidFill>
              <a:srgbClr val="FFFFFF"/>
            </a:solidFill>
          </a:ln>
          <a:effectLst>
            <a:reflection blurRad="38100" stA="52000" endA="300" endPos="30000" dir="5400000" sy="-100000" algn="bl" rotWithShape="0"/>
            <a:softEdge rad="19050"/>
          </a:effectLst>
        </p:spPr>
      </p:pic>
    </p:spTree>
    <p:extLst>
      <p:ext uri="{BB962C8B-B14F-4D97-AF65-F5344CB8AC3E}">
        <p14:creationId xmlns:p14="http://schemas.microsoft.com/office/powerpoint/2010/main" val="284165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7BD165-B149-3C6C-8C2B-895E6EDD4C23}"/>
              </a:ext>
            </a:extLst>
          </p:cNvPr>
          <p:cNvSpPr>
            <a:spLocks noGrp="1"/>
          </p:cNvSpPr>
          <p:nvPr>
            <p:ph type="ctrTitle"/>
          </p:nvPr>
        </p:nvSpPr>
        <p:spPr/>
        <p:txBody>
          <a:bodyPr/>
          <a:lstStyle/>
          <a:p>
            <a:r>
              <a:rPr lang="en-US" dirty="0"/>
              <a:t>Inhaler Technique</a:t>
            </a:r>
          </a:p>
        </p:txBody>
      </p:sp>
      <p:sp>
        <p:nvSpPr>
          <p:cNvPr id="5" name="Subtitle 4">
            <a:extLst>
              <a:ext uri="{FF2B5EF4-FFF2-40B4-BE49-F238E27FC236}">
                <a16:creationId xmlns:a16="http://schemas.microsoft.com/office/drawing/2014/main" id="{45F33ECE-04E6-BFF8-7B7B-5A9BA3626BE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70721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D180B5C4-A849-C996-18CD-73A335F7512D}"/>
              </a:ext>
            </a:extLst>
          </p:cNvPr>
          <p:cNvSpPr>
            <a:spLocks noGrp="1"/>
          </p:cNvSpPr>
          <p:nvPr>
            <p:ph type="title"/>
          </p:nvPr>
        </p:nvSpPr>
        <p:spPr/>
        <p:txBody>
          <a:bodyPr/>
          <a:lstStyle/>
          <a:p>
            <a:pPr>
              <a:defRPr/>
            </a:pPr>
            <a:r>
              <a:rPr lang="en-US" sz="4000" b="1">
                <a:effectLst>
                  <a:outerShdw blurRad="38100" dist="38100" dir="2700000" algn="tl">
                    <a:srgbClr val="000000"/>
                  </a:outerShdw>
                </a:effectLst>
                <a:latin typeface="Verdana" charset="0"/>
                <a:ea typeface="ＭＳ Ｐゴシック" charset="0"/>
                <a:cs typeface="ＭＳ Ｐゴシック" charset="0"/>
              </a:rPr>
              <a:t>HOW TO USE AN INHALER</a:t>
            </a:r>
            <a:endParaRPr lang="en-US" sz="4000">
              <a:ea typeface="ＭＳ Ｐゴシック" charset="0"/>
              <a:cs typeface="ＭＳ Ｐゴシック" charset="0"/>
            </a:endParaRPr>
          </a:p>
        </p:txBody>
      </p:sp>
      <p:sp>
        <p:nvSpPr>
          <p:cNvPr id="38914" name="Content Placeholder 2">
            <a:extLst>
              <a:ext uri="{FF2B5EF4-FFF2-40B4-BE49-F238E27FC236}">
                <a16:creationId xmlns:a16="http://schemas.microsoft.com/office/drawing/2014/main" id="{803423C5-557C-C7D9-3027-F463DC15631E}"/>
              </a:ext>
            </a:extLst>
          </p:cNvPr>
          <p:cNvSpPr>
            <a:spLocks noGrp="1"/>
          </p:cNvSpPr>
          <p:nvPr>
            <p:ph idx="1"/>
          </p:nvPr>
        </p:nvSpPr>
        <p:spPr/>
        <p:txBody>
          <a:bodyPr/>
          <a:lstStyle/>
          <a:p>
            <a:pPr marL="514350" indent="-514350">
              <a:buFontTx/>
              <a:buAutoNum type="arabicParenR"/>
              <a:defRPr/>
            </a:pPr>
            <a:r>
              <a:rPr lang="en-US" sz="2400" dirty="0">
                <a:effectLst>
                  <a:outerShdw blurRad="38100" dist="38100" dir="2700000" algn="tl">
                    <a:srgbClr val="000000"/>
                  </a:outerShdw>
                </a:effectLst>
                <a:latin typeface="Verdana" charset="0"/>
                <a:ea typeface="ＭＳ Ｐゴシック" charset="0"/>
                <a:cs typeface="ＭＳ Ｐゴシック" charset="0"/>
              </a:rPr>
              <a:t>Remove cap</a:t>
            </a:r>
          </a:p>
          <a:p>
            <a:pPr marL="514350" indent="-514350">
              <a:buFontTx/>
              <a:buAutoNum type="arabicParenR"/>
              <a:defRPr/>
            </a:pPr>
            <a:r>
              <a:rPr lang="en-US" sz="2400" dirty="0">
                <a:effectLst>
                  <a:outerShdw blurRad="38100" dist="38100" dir="2700000" algn="tl">
                    <a:srgbClr val="000000"/>
                  </a:outerShdw>
                </a:effectLst>
                <a:latin typeface="Verdana" charset="0"/>
                <a:ea typeface="ＭＳ Ｐゴシック" charset="0"/>
                <a:cs typeface="ＭＳ Ｐゴシック" charset="0"/>
              </a:rPr>
              <a:t>Shake vigorously</a:t>
            </a:r>
          </a:p>
          <a:p>
            <a:pPr marL="514350" indent="-514350">
              <a:buFontTx/>
              <a:buAutoNum type="arabicParenR"/>
              <a:defRPr/>
            </a:pPr>
            <a:r>
              <a:rPr lang="en-US" sz="2400" dirty="0">
                <a:effectLst>
                  <a:outerShdw blurRad="38100" dist="38100" dir="2700000" algn="tl">
                    <a:srgbClr val="000000"/>
                  </a:outerShdw>
                </a:effectLst>
                <a:latin typeface="Verdana" charset="0"/>
                <a:ea typeface="ＭＳ Ｐゴシック" charset="0"/>
                <a:cs typeface="ＭＳ Ｐゴシック" charset="0"/>
              </a:rPr>
              <a:t>Normal exhalation</a:t>
            </a:r>
          </a:p>
          <a:p>
            <a:pPr marL="514350" indent="-514350">
              <a:buFontTx/>
              <a:buAutoNum type="arabicParenR"/>
              <a:defRPr/>
            </a:pPr>
            <a:r>
              <a:rPr lang="en-US" sz="2400" dirty="0">
                <a:effectLst>
                  <a:outerShdw blurRad="38100" dist="38100" dir="2700000" algn="tl">
                    <a:srgbClr val="000000"/>
                  </a:outerShdw>
                </a:effectLst>
                <a:latin typeface="Verdana" charset="0"/>
                <a:ea typeface="ＭＳ Ｐゴシック" charset="0"/>
                <a:cs typeface="ＭＳ Ｐゴシック" charset="0"/>
              </a:rPr>
              <a:t>Slow Inspiration</a:t>
            </a:r>
          </a:p>
          <a:p>
            <a:pPr marL="914400" lvl="1" indent="-514350">
              <a:buFont typeface="Arial" charset="0"/>
              <a:buChar char="•"/>
              <a:defRPr/>
            </a:pPr>
            <a:r>
              <a:rPr lang="en-US" dirty="0">
                <a:effectLst>
                  <a:outerShdw blurRad="38100" dist="38100" dir="2700000" algn="tl">
                    <a:srgbClr val="000000"/>
                  </a:outerShdw>
                </a:effectLst>
                <a:latin typeface="Verdana" charset="0"/>
                <a:ea typeface="ＭＳ Ｐゴシック" charset="0"/>
                <a:cs typeface="ＭＳ Ｐゴシック" charset="0"/>
              </a:rPr>
              <a:t>Place in mouth place </a:t>
            </a:r>
          </a:p>
          <a:p>
            <a:pPr marL="914400" lvl="1" indent="-514350">
              <a:buFont typeface="Arial" charset="0"/>
              <a:buChar char="•"/>
              <a:defRPr/>
            </a:pPr>
            <a:r>
              <a:rPr lang="en-US" dirty="0">
                <a:effectLst>
                  <a:outerShdw blurRad="38100" dist="38100" dir="2700000" algn="tl">
                    <a:srgbClr val="000000"/>
                  </a:outerShdw>
                </a:effectLst>
                <a:latin typeface="Verdana" charset="0"/>
                <a:ea typeface="ＭＳ Ｐゴシック" charset="0"/>
                <a:cs typeface="ＭＳ Ｐゴシック" charset="0"/>
              </a:rPr>
              <a:t>Start a slow inhalation</a:t>
            </a:r>
          </a:p>
          <a:p>
            <a:pPr marL="914400" lvl="1" indent="-514350">
              <a:buFont typeface="Arial" charset="0"/>
              <a:buChar char="•"/>
              <a:defRPr/>
            </a:pPr>
            <a:r>
              <a:rPr lang="en-US" dirty="0">
                <a:effectLst>
                  <a:outerShdw blurRad="38100" dist="38100" dir="2700000" algn="tl">
                    <a:srgbClr val="000000"/>
                  </a:outerShdw>
                </a:effectLst>
                <a:latin typeface="Verdana" charset="0"/>
                <a:ea typeface="ＭＳ Ｐゴシック" charset="0"/>
                <a:cs typeface="ＭＳ Ｐゴシック" charset="0"/>
              </a:rPr>
              <a:t>Depress canister once during start (first quarter) of inspiration and continue to inspire/breathe in (about 5 seconds)</a:t>
            </a:r>
          </a:p>
          <a:p>
            <a:pPr marL="514350" indent="-514350">
              <a:buFontTx/>
              <a:buAutoNum type="arabicParenR"/>
              <a:defRPr/>
            </a:pPr>
            <a:r>
              <a:rPr lang="en-US" sz="2400" dirty="0">
                <a:effectLst>
                  <a:outerShdw blurRad="38100" dist="38100" dir="2700000" algn="tl">
                    <a:srgbClr val="000000"/>
                  </a:outerShdw>
                </a:effectLst>
                <a:latin typeface="Verdana" charset="0"/>
                <a:ea typeface="ＭＳ Ｐゴシック" charset="0"/>
                <a:cs typeface="ＭＳ Ｐゴシック" charset="0"/>
              </a:rPr>
              <a:t>Hold breath for 10 seconds and exhale</a:t>
            </a:r>
          </a:p>
          <a:p>
            <a:pPr marL="914400" lvl="1" indent="-514350">
              <a:buFontTx/>
              <a:buAutoNum type="arabicParenR"/>
              <a:defRPr/>
            </a:pPr>
            <a:endParaRPr lang="en-US" dirty="0">
              <a:effectLst>
                <a:outerShdw blurRad="38100" dist="38100" dir="2700000" algn="tl">
                  <a:srgbClr val="000000"/>
                </a:outerShdw>
              </a:effectLst>
              <a:latin typeface="Verdana" charset="0"/>
              <a:ea typeface="ＭＳ Ｐゴシック" charset="0"/>
              <a:cs typeface="ＭＳ Ｐゴシック" charset="0"/>
            </a:endParaRPr>
          </a:p>
        </p:txBody>
      </p:sp>
      <p:pic>
        <p:nvPicPr>
          <p:cNvPr id="28675" name="Picture 3" descr="Unknown-5.jpeg">
            <a:extLst>
              <a:ext uri="{FF2B5EF4-FFF2-40B4-BE49-F238E27FC236}">
                <a16:creationId xmlns:a16="http://schemas.microsoft.com/office/drawing/2014/main" id="{D0DC2C21-3BAD-12A3-1B3D-49DB2B51BA9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1600200"/>
            <a:ext cx="3092450" cy="20574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9937" name="Title 1">
            <a:extLst>
              <a:ext uri="{FF2B5EF4-FFF2-40B4-BE49-F238E27FC236}">
                <a16:creationId xmlns:a16="http://schemas.microsoft.com/office/drawing/2014/main" id="{C9F26D66-B76B-B4FA-9380-2C4858AD9575}"/>
              </a:ext>
            </a:extLst>
          </p:cNvPr>
          <p:cNvSpPr>
            <a:spLocks noGrp="1"/>
          </p:cNvSpPr>
          <p:nvPr>
            <p:ph type="title"/>
          </p:nvPr>
        </p:nvSpPr>
        <p:spPr>
          <a:xfrm>
            <a:off x="4702628" y="365125"/>
            <a:ext cx="6651171" cy="1325563"/>
          </a:xfrm>
        </p:spPr>
        <p:txBody>
          <a:bodyPr>
            <a:normAutofit/>
          </a:bodyPr>
          <a:lstStyle/>
          <a:p>
            <a:pPr>
              <a:defRPr/>
            </a:pPr>
            <a:r>
              <a:rPr lang="en-US" sz="3800" b="1">
                <a:effectLst>
                  <a:outerShdw blurRad="38100" dist="38100" dir="2700000" algn="tl">
                    <a:srgbClr val="000000"/>
                  </a:outerShdw>
                </a:effectLst>
                <a:latin typeface="Verdana" charset="0"/>
                <a:ea typeface="ＭＳ Ｐゴシック" charset="0"/>
                <a:cs typeface="ＭＳ Ｐゴシック" charset="0"/>
              </a:rPr>
              <a:t>HOW TO USE MDI INHALER WITH SPACER</a:t>
            </a:r>
            <a:r>
              <a:rPr lang="en-US" sz="3800">
                <a:ea typeface="ＭＳ Ｐゴシック" charset="0"/>
                <a:cs typeface="ＭＳ Ｐゴシック" charset="0"/>
              </a:rPr>
              <a:t> </a:t>
            </a:r>
          </a:p>
        </p:txBody>
      </p:sp>
      <p:sp>
        <p:nvSpPr>
          <p:cNvPr id="39938" name="Content Placeholder 2">
            <a:extLst>
              <a:ext uri="{FF2B5EF4-FFF2-40B4-BE49-F238E27FC236}">
                <a16:creationId xmlns:a16="http://schemas.microsoft.com/office/drawing/2014/main" id="{7F374ED2-08C4-F8BE-71C2-7EBBC65BE5CC}"/>
              </a:ext>
            </a:extLst>
          </p:cNvPr>
          <p:cNvSpPr>
            <a:spLocks noGrp="1"/>
          </p:cNvSpPr>
          <p:nvPr>
            <p:ph idx="1"/>
          </p:nvPr>
        </p:nvSpPr>
        <p:spPr>
          <a:xfrm>
            <a:off x="4983480" y="1825625"/>
            <a:ext cx="6487886" cy="4351338"/>
          </a:xfrm>
        </p:spPr>
        <p:txBody>
          <a:bodyPr>
            <a:normAutofit/>
          </a:bodyPr>
          <a:lstStyle/>
          <a:p>
            <a:pPr marL="514350" indent="-514350">
              <a:buFontTx/>
              <a:buAutoNum type="arabicParenR"/>
              <a:defRPr/>
            </a:pPr>
            <a:r>
              <a:rPr lang="en-US" altLang="x-none" sz="2200" b="1">
                <a:effectLst>
                  <a:outerShdw blurRad="38100" dist="38100" dir="2700000" algn="tl">
                    <a:srgbClr val="000000"/>
                  </a:outerShdw>
                </a:effectLst>
                <a:latin typeface="Verdana" charset="0"/>
                <a:ea typeface="ＭＳ Ｐゴシック" charset="-128"/>
              </a:rPr>
              <a:t>Prepare device: </a:t>
            </a:r>
            <a:r>
              <a:rPr lang="en-US" altLang="x-none" sz="2200">
                <a:effectLst>
                  <a:outerShdw blurRad="38100" dist="38100" dir="2700000" algn="tl">
                    <a:srgbClr val="000000"/>
                  </a:outerShdw>
                </a:effectLst>
                <a:latin typeface="Verdana" charset="0"/>
                <a:ea typeface="ＭＳ Ｐゴシック" charset="-128"/>
              </a:rPr>
              <a:t>Remove caps, shake inhaler, insert inhaler into spacer.</a:t>
            </a:r>
          </a:p>
          <a:p>
            <a:pPr marL="514350" indent="-514350">
              <a:buFontTx/>
              <a:buAutoNum type="arabicParenR"/>
              <a:defRPr/>
            </a:pPr>
            <a:r>
              <a:rPr lang="en-US" altLang="x-none" sz="2200">
                <a:effectLst>
                  <a:outerShdw blurRad="38100" dist="38100" dir="2700000" algn="tl">
                    <a:srgbClr val="000000"/>
                  </a:outerShdw>
                </a:effectLst>
                <a:latin typeface="Verdana" charset="0"/>
                <a:ea typeface="ＭＳ Ｐゴシック" charset="-128"/>
              </a:rPr>
              <a:t>Breathe out normally and place mouthpiece between teeth with close lips around it.  (Opening should not be blocked by tongue.)</a:t>
            </a:r>
          </a:p>
          <a:p>
            <a:pPr marL="514350" indent="-514350">
              <a:buFontTx/>
              <a:buAutoNum type="arabicParenR"/>
              <a:defRPr/>
            </a:pPr>
            <a:r>
              <a:rPr lang="en-US" altLang="x-none" sz="2200">
                <a:effectLst>
                  <a:outerShdw blurRad="38100" dist="38100" dir="2700000" algn="tl">
                    <a:srgbClr val="000000"/>
                  </a:outerShdw>
                </a:effectLst>
                <a:latin typeface="Verdana" charset="0"/>
                <a:ea typeface="ＭＳ Ｐゴシック" charset="-128"/>
              </a:rPr>
              <a:t>Spray one puff into the spacer by pressing down on the inhaler. </a:t>
            </a:r>
          </a:p>
          <a:p>
            <a:pPr marL="514350" indent="-514350">
              <a:buFontTx/>
              <a:buAutoNum type="arabicParenR"/>
              <a:defRPr/>
            </a:pPr>
            <a:r>
              <a:rPr lang="en-US" altLang="x-none" sz="2200">
                <a:effectLst>
                  <a:outerShdw blurRad="38100" dist="38100" dir="2700000" algn="tl">
                    <a:srgbClr val="000000"/>
                  </a:outerShdw>
                </a:effectLst>
                <a:latin typeface="Verdana" charset="0"/>
                <a:ea typeface="ＭＳ Ｐゴシック" charset="-128"/>
              </a:rPr>
              <a:t>Breathe in slowly and deeply. </a:t>
            </a:r>
          </a:p>
          <a:p>
            <a:pPr marL="514350" indent="-514350">
              <a:buNone/>
              <a:defRPr/>
            </a:pPr>
            <a:r>
              <a:rPr lang="en-US" altLang="x-none" sz="2200">
                <a:effectLst>
                  <a:outerShdw blurRad="38100" dist="38100" dir="2700000" algn="tl">
                    <a:srgbClr val="000000"/>
                  </a:outerShdw>
                </a:effectLst>
                <a:latin typeface="Verdana" charset="0"/>
                <a:ea typeface="ＭＳ Ｐゴシック" charset="-128"/>
              </a:rPr>
              <a:t>	If you hear a whistle, breathing is too fast.  </a:t>
            </a:r>
          </a:p>
          <a:p>
            <a:pPr marL="514350" indent="-514350">
              <a:buNone/>
              <a:defRPr/>
            </a:pPr>
            <a:r>
              <a:rPr lang="en-US" altLang="x-none" sz="2200">
                <a:effectLst>
                  <a:outerShdw blurRad="38100" dist="38100" dir="2700000" algn="tl">
                    <a:srgbClr val="000000"/>
                  </a:outerShdw>
                </a:effectLst>
                <a:latin typeface="Verdana" charset="0"/>
                <a:ea typeface="ＭＳ Ｐゴシック" charset="-128"/>
              </a:rPr>
              <a:t>5)  Hold breath for count of 10 and exhale. </a:t>
            </a:r>
          </a:p>
        </p:txBody>
      </p:sp>
      <p:pic>
        <p:nvPicPr>
          <p:cNvPr id="30723" name="Picture 13" descr="Kid%20with%20MDI%20&amp;%20Spacer">
            <a:extLst>
              <a:ext uri="{FF2B5EF4-FFF2-40B4-BE49-F238E27FC236}">
                <a16:creationId xmlns:a16="http://schemas.microsoft.com/office/drawing/2014/main" id="{34BC58D0-0BC1-67E4-9CE3-4DE53E9C5D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947" r="24747" b="1"/>
          <a:stretch/>
        </p:blipFill>
        <p:spPr bwMode="auto">
          <a:xfrm>
            <a:off x="20" y="10"/>
            <a:ext cx="4343380" cy="68579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A047AC3-6012-2348-1FBC-DECEE8639F43}"/>
            </a:ext>
          </a:extLst>
        </p:cNvPr>
        <p:cNvGrpSpPr/>
        <p:nvPr/>
      </p:nvGrpSpPr>
      <p:grpSpPr>
        <a:xfrm>
          <a:off x="0" y="0"/>
          <a:ext cx="0" cy="0"/>
          <a:chOff x="0" y="0"/>
          <a:chExt cx="0" cy="0"/>
        </a:xfrm>
      </p:grpSpPr>
      <p:sp>
        <p:nvSpPr>
          <p:cNvPr id="39937" name="Title 1">
            <a:extLst>
              <a:ext uri="{FF2B5EF4-FFF2-40B4-BE49-F238E27FC236}">
                <a16:creationId xmlns:a16="http://schemas.microsoft.com/office/drawing/2014/main" id="{F8ACCFC3-13A4-F8A3-2A49-FF97A552D260}"/>
              </a:ext>
            </a:extLst>
          </p:cNvPr>
          <p:cNvSpPr>
            <a:spLocks noGrp="1"/>
          </p:cNvSpPr>
          <p:nvPr>
            <p:ph type="title"/>
          </p:nvPr>
        </p:nvSpPr>
        <p:spPr>
          <a:xfrm>
            <a:off x="838200" y="365125"/>
            <a:ext cx="10515600" cy="1325563"/>
          </a:xfrm>
        </p:spPr>
        <p:txBody>
          <a:bodyPr>
            <a:normAutofit/>
          </a:bodyPr>
          <a:lstStyle/>
          <a:p>
            <a:pPr>
              <a:defRPr/>
            </a:pPr>
            <a:r>
              <a:rPr lang="en-US" sz="3400" b="1">
                <a:effectLst>
                  <a:outerShdw blurRad="38100" dist="38100" dir="2700000" algn="tl">
                    <a:srgbClr val="000000"/>
                  </a:outerShdw>
                </a:effectLst>
                <a:latin typeface="Verdana" charset="0"/>
                <a:ea typeface="ＭＳ Ｐゴシック" charset="0"/>
                <a:cs typeface="ＭＳ Ｐゴシック" charset="0"/>
              </a:rPr>
              <a:t>Students who can’t hold breath or breathe in slowly: Using MDI inhaler with spacer</a:t>
            </a:r>
            <a:endParaRPr lang="en-US" sz="3400">
              <a:ea typeface="ＭＳ Ｐゴシック" charset="0"/>
              <a:cs typeface="ＭＳ Ｐゴシック" charset="0"/>
            </a:endParaRPr>
          </a:p>
        </p:txBody>
      </p:sp>
      <p:sp>
        <p:nvSpPr>
          <p:cNvPr id="39938" name="Content Placeholder 2">
            <a:extLst>
              <a:ext uri="{FF2B5EF4-FFF2-40B4-BE49-F238E27FC236}">
                <a16:creationId xmlns:a16="http://schemas.microsoft.com/office/drawing/2014/main" id="{1067F42B-0049-1D12-DD17-DDF7E39341CE}"/>
              </a:ext>
            </a:extLst>
          </p:cNvPr>
          <p:cNvSpPr>
            <a:spLocks noGrp="1"/>
          </p:cNvSpPr>
          <p:nvPr>
            <p:ph idx="1"/>
          </p:nvPr>
        </p:nvSpPr>
        <p:spPr>
          <a:xfrm>
            <a:off x="251791" y="1825624"/>
            <a:ext cx="7226695" cy="4879975"/>
          </a:xfrm>
        </p:spPr>
        <p:txBody>
          <a:bodyPr>
            <a:normAutofit/>
          </a:bodyPr>
          <a:lstStyle/>
          <a:p>
            <a:pPr marL="514350" indent="-514350">
              <a:buFontTx/>
              <a:buAutoNum type="arabicParenR"/>
              <a:defRPr/>
            </a:pPr>
            <a:r>
              <a:rPr lang="en-US" altLang="x-none" sz="2000" b="1" dirty="0">
                <a:gradFill>
                  <a:gsLst>
                    <a:gs pos="34000">
                      <a:schemeClr val="tx1">
                        <a:lumMod val="93000"/>
                      </a:schemeClr>
                    </a:gs>
                    <a:gs pos="0">
                      <a:schemeClr val="bg1">
                        <a:lumMod val="25000"/>
                        <a:lumOff val="75000"/>
                      </a:schemeClr>
                    </a:gs>
                    <a:gs pos="100000">
                      <a:schemeClr val="tx1"/>
                    </a:gs>
                  </a:gsLst>
                  <a:lin ang="4800000" scaled="0"/>
                </a:gradFill>
                <a:effectLst>
                  <a:outerShdw blurRad="38100" dist="38100" dir="2700000" algn="tl">
                    <a:srgbClr val="000000"/>
                  </a:outerShdw>
                </a:effectLst>
                <a:latin typeface="Verdana" charset="0"/>
                <a:ea typeface="ＭＳ Ｐゴシック" charset="-128"/>
              </a:rPr>
              <a:t>Prepare device: </a:t>
            </a:r>
            <a:r>
              <a:rPr lang="en-US" altLang="x-none" sz="2000" dirty="0">
                <a:gradFill>
                  <a:gsLst>
                    <a:gs pos="34000">
                      <a:schemeClr val="tx1">
                        <a:lumMod val="93000"/>
                      </a:schemeClr>
                    </a:gs>
                    <a:gs pos="0">
                      <a:schemeClr val="bg1">
                        <a:lumMod val="25000"/>
                        <a:lumOff val="75000"/>
                      </a:schemeClr>
                    </a:gs>
                    <a:gs pos="100000">
                      <a:schemeClr val="tx1"/>
                    </a:gs>
                  </a:gsLst>
                  <a:lin ang="4800000" scaled="0"/>
                </a:gradFill>
                <a:effectLst>
                  <a:outerShdw blurRad="38100" dist="38100" dir="2700000" algn="tl">
                    <a:srgbClr val="000000"/>
                  </a:outerShdw>
                </a:effectLst>
                <a:latin typeface="Verdana" charset="0"/>
                <a:ea typeface="ＭＳ Ｐゴシック" charset="-128"/>
              </a:rPr>
              <a:t>Remove caps, shake inhaler, insert inhaler into spacer.</a:t>
            </a:r>
          </a:p>
          <a:p>
            <a:pPr marL="514350" indent="-514350">
              <a:buFontTx/>
              <a:buAutoNum type="arabicParenR"/>
              <a:defRPr/>
            </a:pPr>
            <a:r>
              <a:rPr lang="en-US" altLang="x-none" sz="2000" dirty="0">
                <a:gradFill>
                  <a:gsLst>
                    <a:gs pos="34000">
                      <a:schemeClr val="tx1">
                        <a:lumMod val="93000"/>
                      </a:schemeClr>
                    </a:gs>
                    <a:gs pos="0">
                      <a:schemeClr val="bg1">
                        <a:lumMod val="25000"/>
                        <a:lumOff val="75000"/>
                      </a:schemeClr>
                    </a:gs>
                    <a:gs pos="100000">
                      <a:schemeClr val="tx1"/>
                    </a:gs>
                  </a:gsLst>
                  <a:lin ang="4800000" scaled="0"/>
                </a:gradFill>
                <a:effectLst>
                  <a:outerShdw blurRad="38100" dist="38100" dir="2700000" algn="tl">
                    <a:srgbClr val="000000"/>
                  </a:outerShdw>
                </a:effectLst>
                <a:latin typeface="Verdana" charset="0"/>
                <a:ea typeface="ＭＳ Ｐゴシック" charset="-128"/>
              </a:rPr>
              <a:t>Place mouthpiece between teeth with close lips around it.  (Opening should not be blocked by tongue.)</a:t>
            </a:r>
          </a:p>
          <a:p>
            <a:pPr marL="514350" indent="-514350">
              <a:buFontTx/>
              <a:buAutoNum type="arabicParenR"/>
              <a:defRPr/>
            </a:pPr>
            <a:r>
              <a:rPr lang="en-US" altLang="x-none" sz="2000" dirty="0">
                <a:gradFill>
                  <a:gsLst>
                    <a:gs pos="34000">
                      <a:schemeClr val="tx1">
                        <a:lumMod val="93000"/>
                      </a:schemeClr>
                    </a:gs>
                    <a:gs pos="0">
                      <a:schemeClr val="bg1">
                        <a:lumMod val="25000"/>
                        <a:lumOff val="75000"/>
                      </a:schemeClr>
                    </a:gs>
                    <a:gs pos="100000">
                      <a:schemeClr val="tx1"/>
                    </a:gs>
                  </a:gsLst>
                  <a:lin ang="4800000" scaled="0"/>
                </a:gradFill>
                <a:effectLst>
                  <a:outerShdw blurRad="38100" dist="38100" dir="2700000" algn="tl">
                    <a:srgbClr val="000000"/>
                  </a:outerShdw>
                </a:effectLst>
                <a:latin typeface="Verdana" charset="0"/>
                <a:ea typeface="ＭＳ Ｐゴシック" charset="-128"/>
              </a:rPr>
              <a:t>Breathe normally/slowly in and out of spacer. </a:t>
            </a:r>
          </a:p>
          <a:p>
            <a:pPr marL="514350" indent="-514350">
              <a:buFontTx/>
              <a:buAutoNum type="arabicParenR"/>
              <a:defRPr/>
            </a:pPr>
            <a:r>
              <a:rPr lang="en-US" altLang="x-none" sz="2000" dirty="0">
                <a:gradFill>
                  <a:gsLst>
                    <a:gs pos="34000">
                      <a:schemeClr val="tx1">
                        <a:lumMod val="93000"/>
                      </a:schemeClr>
                    </a:gs>
                    <a:gs pos="0">
                      <a:schemeClr val="bg1">
                        <a:lumMod val="25000"/>
                        <a:lumOff val="75000"/>
                      </a:schemeClr>
                    </a:gs>
                    <a:gs pos="100000">
                      <a:schemeClr val="tx1"/>
                    </a:gs>
                  </a:gsLst>
                  <a:lin ang="4800000" scaled="0"/>
                </a:gradFill>
                <a:effectLst>
                  <a:outerShdw blurRad="38100" dist="38100" dir="2700000" algn="tl">
                    <a:srgbClr val="000000"/>
                  </a:outerShdw>
                </a:effectLst>
                <a:latin typeface="Verdana" charset="0"/>
                <a:ea typeface="ＭＳ Ｐゴシック" charset="-128"/>
              </a:rPr>
              <a:t>After an exhalation, spray one puff into the spacer by pressing down on the inhaler. </a:t>
            </a:r>
          </a:p>
          <a:p>
            <a:pPr marL="514350" indent="-514350">
              <a:buFontTx/>
              <a:buAutoNum type="arabicParenR"/>
              <a:defRPr/>
            </a:pPr>
            <a:r>
              <a:rPr lang="en-US" altLang="x-none" sz="2000" dirty="0">
                <a:gradFill>
                  <a:gsLst>
                    <a:gs pos="34000">
                      <a:schemeClr val="tx1">
                        <a:lumMod val="93000"/>
                      </a:schemeClr>
                    </a:gs>
                    <a:gs pos="0">
                      <a:schemeClr val="bg1">
                        <a:lumMod val="25000"/>
                        <a:lumOff val="75000"/>
                      </a:schemeClr>
                    </a:gs>
                    <a:gs pos="100000">
                      <a:schemeClr val="tx1"/>
                    </a:gs>
                  </a:gsLst>
                  <a:lin ang="4800000" scaled="0"/>
                </a:gradFill>
                <a:effectLst>
                  <a:outerShdw blurRad="38100" dist="38100" dir="2700000" algn="tl">
                    <a:srgbClr val="000000"/>
                  </a:outerShdw>
                </a:effectLst>
                <a:latin typeface="Verdana" charset="0"/>
                <a:ea typeface="ＭＳ Ｐゴシック" charset="-128"/>
              </a:rPr>
              <a:t>Complete 5-6 complete breath cycles.</a:t>
            </a:r>
          </a:p>
          <a:p>
            <a:pPr marL="514350" indent="-514350">
              <a:buNone/>
              <a:defRPr/>
            </a:pPr>
            <a:r>
              <a:rPr lang="en-US" altLang="x-none" sz="2000" dirty="0">
                <a:gradFill>
                  <a:gsLst>
                    <a:gs pos="34000">
                      <a:schemeClr val="tx1">
                        <a:lumMod val="93000"/>
                      </a:schemeClr>
                    </a:gs>
                    <a:gs pos="0">
                      <a:schemeClr val="bg1">
                        <a:lumMod val="25000"/>
                        <a:lumOff val="75000"/>
                      </a:schemeClr>
                    </a:gs>
                    <a:gs pos="100000">
                      <a:schemeClr val="tx1"/>
                    </a:gs>
                  </a:gsLst>
                  <a:lin ang="4800000" scaled="0"/>
                </a:gradFill>
                <a:effectLst>
                  <a:outerShdw blurRad="38100" dist="38100" dir="2700000" algn="tl">
                    <a:srgbClr val="000000"/>
                  </a:outerShdw>
                </a:effectLst>
                <a:latin typeface="Verdana" charset="0"/>
                <a:ea typeface="ＭＳ Ｐゴシック" charset="-128"/>
              </a:rPr>
              <a:t>6)  Repeat steps: Shake inhaler, insert spacer in mouth, start tidal breathing, spray one puff into spacer, complete 5-6 breath cycles</a:t>
            </a:r>
          </a:p>
        </p:txBody>
      </p:sp>
      <p:pic>
        <p:nvPicPr>
          <p:cNvPr id="30723" name="Picture 13" descr="Kid%20with%20MDI%20&amp;%20Spacer">
            <a:extLst>
              <a:ext uri="{FF2B5EF4-FFF2-40B4-BE49-F238E27FC236}">
                <a16:creationId xmlns:a16="http://schemas.microsoft.com/office/drawing/2014/main" id="{DF4F16DB-E366-62D7-C141-3F26D9B2CCD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922922" y="1924505"/>
            <a:ext cx="3354676" cy="3247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0623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402373-2FCC-BF40-80A0-1802087AA111}"/>
              </a:ext>
            </a:extLst>
          </p:cNvPr>
          <p:cNvSpPr>
            <a:spLocks noGrp="1"/>
          </p:cNvSpPr>
          <p:nvPr>
            <p:ph type="ctrTitle"/>
          </p:nvPr>
        </p:nvSpPr>
        <p:spPr/>
        <p:txBody>
          <a:bodyPr/>
          <a:lstStyle/>
          <a:p>
            <a:r>
              <a:rPr lang="en-US" dirty="0"/>
              <a:t>Let’s Practice</a:t>
            </a:r>
          </a:p>
        </p:txBody>
      </p:sp>
      <p:sp>
        <p:nvSpPr>
          <p:cNvPr id="5" name="Subtitle 4">
            <a:extLst>
              <a:ext uri="{FF2B5EF4-FFF2-40B4-BE49-F238E27FC236}">
                <a16:creationId xmlns:a16="http://schemas.microsoft.com/office/drawing/2014/main" id="{A1C340D2-6D5D-7F1F-840A-54D9759DC3F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73694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AF8F27-CE7F-C472-E617-89D5E8D39900}"/>
              </a:ext>
            </a:extLst>
          </p:cNvPr>
          <p:cNvSpPr>
            <a:spLocks noGrp="1"/>
          </p:cNvSpPr>
          <p:nvPr>
            <p:ph type="ctrTitle"/>
          </p:nvPr>
        </p:nvSpPr>
        <p:spPr>
          <a:xfrm>
            <a:off x="854531" y="4464028"/>
            <a:ext cx="10515833" cy="1525955"/>
          </a:xfrm>
        </p:spPr>
        <p:txBody>
          <a:bodyPr/>
          <a:lstStyle/>
          <a:p>
            <a:r>
              <a:rPr lang="en-US" dirty="0"/>
              <a:t>Putting it all together</a:t>
            </a:r>
          </a:p>
        </p:txBody>
      </p:sp>
      <p:sp>
        <p:nvSpPr>
          <p:cNvPr id="5" name="Subtitle 4">
            <a:extLst>
              <a:ext uri="{FF2B5EF4-FFF2-40B4-BE49-F238E27FC236}">
                <a16:creationId xmlns:a16="http://schemas.microsoft.com/office/drawing/2014/main" id="{7FB6E8B4-D48F-3D83-2693-5C9C24D3411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723351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978DE3-903C-2D3B-57EE-4542DF357DD8}"/>
              </a:ext>
            </a:extLst>
          </p:cNvPr>
          <p:cNvSpPr>
            <a:spLocks noGrp="1"/>
          </p:cNvSpPr>
          <p:nvPr>
            <p:ph type="title"/>
          </p:nvPr>
        </p:nvSpPr>
        <p:spPr/>
        <p:txBody>
          <a:bodyPr/>
          <a:lstStyle/>
          <a:p>
            <a:r>
              <a:rPr lang="en-US" dirty="0"/>
              <a:t>Case: Emilia</a:t>
            </a:r>
          </a:p>
        </p:txBody>
      </p:sp>
      <p:sp>
        <p:nvSpPr>
          <p:cNvPr id="5" name="Content Placeholder 4">
            <a:extLst>
              <a:ext uri="{FF2B5EF4-FFF2-40B4-BE49-F238E27FC236}">
                <a16:creationId xmlns:a16="http://schemas.microsoft.com/office/drawing/2014/main" id="{6C23397D-D27A-BD0A-DFD4-17EB6017197D}"/>
              </a:ext>
            </a:extLst>
          </p:cNvPr>
          <p:cNvSpPr>
            <a:spLocks noGrp="1"/>
          </p:cNvSpPr>
          <p:nvPr>
            <p:ph idx="1"/>
          </p:nvPr>
        </p:nvSpPr>
        <p:spPr>
          <a:xfrm>
            <a:off x="331304" y="1825625"/>
            <a:ext cx="11022496" cy="4351338"/>
          </a:xfrm>
        </p:spPr>
        <p:txBody>
          <a:bodyPr/>
          <a:lstStyle/>
          <a:p>
            <a:r>
              <a:rPr lang="en-US" dirty="0"/>
              <a:t>Comes to see you after recess with coughing and states, “I’m not feeling well.”</a:t>
            </a:r>
          </a:p>
          <a:p>
            <a:r>
              <a:rPr lang="en-US" dirty="0"/>
              <a:t>You observe that she is breathing a bit more quickly, and you can hear wheezing as she speaks.  She is speaking in full sentences</a:t>
            </a:r>
          </a:p>
          <a:p>
            <a:r>
              <a:rPr lang="en-US" dirty="0"/>
              <a:t>What Zone is she in and the reasons?</a:t>
            </a:r>
          </a:p>
          <a:p>
            <a:r>
              <a:rPr lang="en-US" dirty="0"/>
              <a:t>What are your next steps?</a:t>
            </a:r>
          </a:p>
          <a:p>
            <a:endParaRPr lang="en-US" dirty="0"/>
          </a:p>
        </p:txBody>
      </p:sp>
    </p:spTree>
    <p:extLst>
      <p:ext uri="{BB962C8B-B14F-4D97-AF65-F5344CB8AC3E}">
        <p14:creationId xmlns:p14="http://schemas.microsoft.com/office/powerpoint/2010/main" val="1923297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69AD0-EE1E-386B-3FA5-9D7F189F5A56}"/>
              </a:ext>
            </a:extLst>
          </p:cNvPr>
          <p:cNvSpPr>
            <a:spLocks noGrp="1"/>
          </p:cNvSpPr>
          <p:nvPr>
            <p:ph type="title"/>
          </p:nvPr>
        </p:nvSpPr>
        <p:spPr/>
        <p:txBody>
          <a:bodyPr/>
          <a:lstStyle/>
          <a:p>
            <a:r>
              <a:rPr lang="en-US" dirty="0"/>
              <a:t>Case: Rudy</a:t>
            </a:r>
          </a:p>
        </p:txBody>
      </p:sp>
      <p:sp>
        <p:nvSpPr>
          <p:cNvPr id="3" name="Content Placeholder 2">
            <a:extLst>
              <a:ext uri="{FF2B5EF4-FFF2-40B4-BE49-F238E27FC236}">
                <a16:creationId xmlns:a16="http://schemas.microsoft.com/office/drawing/2014/main" id="{3397D9EC-5E5F-20CC-CFA3-C04A9969C480}"/>
              </a:ext>
            </a:extLst>
          </p:cNvPr>
          <p:cNvSpPr>
            <a:spLocks noGrp="1"/>
          </p:cNvSpPr>
          <p:nvPr>
            <p:ph idx="1"/>
          </p:nvPr>
        </p:nvSpPr>
        <p:spPr>
          <a:xfrm>
            <a:off x="424069" y="1470990"/>
            <a:ext cx="11516139" cy="4916557"/>
          </a:xfrm>
        </p:spPr>
        <p:txBody>
          <a:bodyPr>
            <a:normAutofit fontScale="92500"/>
          </a:bodyPr>
          <a:lstStyle/>
          <a:p>
            <a:r>
              <a:rPr lang="en-US" dirty="0"/>
              <a:t>Rudy has a cold and missed the last two days of school.</a:t>
            </a:r>
          </a:p>
          <a:p>
            <a:r>
              <a:rPr lang="en-US" dirty="0"/>
              <a:t>He comes to your office and explains that he doesn’t feel well and that he is having trouble getting a breath.  He asks to use his inhaler to help him breath.</a:t>
            </a:r>
          </a:p>
          <a:p>
            <a:r>
              <a:rPr lang="en-US" dirty="0"/>
              <a:t>You give him his inhaler and note that his technique was good when he used the spacer with the MDI.   He took 2 doses.</a:t>
            </a:r>
          </a:p>
          <a:p>
            <a:r>
              <a:rPr lang="en-US" dirty="0"/>
              <a:t>He stays in your office because he is still not feeling better.</a:t>
            </a:r>
          </a:p>
          <a:p>
            <a:r>
              <a:rPr lang="en-US" dirty="0"/>
              <a:t>10 minutes has passed and he says, “My inhaler really hasn’t helped”.  He is coughing and wheezing and his respiratory rate is 32.  You observe that he is working to breathe- he is tripoding</a:t>
            </a:r>
          </a:p>
          <a:p>
            <a:pPr marL="0" indent="0">
              <a:buNone/>
            </a:pPr>
            <a:endParaRPr lang="en-US" b="1" dirty="0"/>
          </a:p>
          <a:p>
            <a:pPr marL="0" indent="0">
              <a:buNone/>
            </a:pPr>
            <a:r>
              <a:rPr lang="en-US" b="1" dirty="0"/>
              <a:t>What do you do?</a:t>
            </a:r>
          </a:p>
        </p:txBody>
      </p:sp>
    </p:spTree>
    <p:extLst>
      <p:ext uri="{BB962C8B-B14F-4D97-AF65-F5344CB8AC3E}">
        <p14:creationId xmlns:p14="http://schemas.microsoft.com/office/powerpoint/2010/main" val="578442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026D2-A463-48BD-C6C5-4134FE81C009}"/>
              </a:ext>
            </a:extLst>
          </p:cNvPr>
          <p:cNvSpPr>
            <a:spLocks noGrp="1"/>
          </p:cNvSpPr>
          <p:nvPr>
            <p:ph type="title"/>
          </p:nvPr>
        </p:nvSpPr>
        <p:spPr/>
        <p:txBody>
          <a:bodyPr>
            <a:normAutofit/>
          </a:bodyPr>
          <a:lstStyle/>
          <a:p>
            <a:r>
              <a:rPr lang="en-US" sz="4400" dirty="0"/>
              <a:t>What is asthma</a:t>
            </a:r>
          </a:p>
        </p:txBody>
      </p:sp>
      <p:sp>
        <p:nvSpPr>
          <p:cNvPr id="3" name="Text Placeholder 2">
            <a:extLst>
              <a:ext uri="{FF2B5EF4-FFF2-40B4-BE49-F238E27FC236}">
                <a16:creationId xmlns:a16="http://schemas.microsoft.com/office/drawing/2014/main" id="{0B43C3CE-9280-6B3A-4D78-EF62064AC73C}"/>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579121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60CA9-52F8-2AC5-8329-6900EA2A41C1}"/>
              </a:ext>
            </a:extLst>
          </p:cNvPr>
          <p:cNvSpPr>
            <a:spLocks noGrp="1"/>
          </p:cNvSpPr>
          <p:nvPr>
            <p:ph type="title"/>
          </p:nvPr>
        </p:nvSpPr>
        <p:spPr/>
        <p:txBody>
          <a:bodyPr/>
          <a:lstStyle/>
          <a:p>
            <a:r>
              <a:rPr lang="en-US" dirty="0"/>
              <a:t>Case: Rudy</a:t>
            </a:r>
          </a:p>
        </p:txBody>
      </p:sp>
      <p:sp>
        <p:nvSpPr>
          <p:cNvPr id="3" name="Content Placeholder 2">
            <a:extLst>
              <a:ext uri="{FF2B5EF4-FFF2-40B4-BE49-F238E27FC236}">
                <a16:creationId xmlns:a16="http://schemas.microsoft.com/office/drawing/2014/main" id="{CC6BC7EC-FB25-6A48-0472-46D07F11B47B}"/>
              </a:ext>
            </a:extLst>
          </p:cNvPr>
          <p:cNvSpPr>
            <a:spLocks noGrp="1"/>
          </p:cNvSpPr>
          <p:nvPr>
            <p:ph idx="1"/>
          </p:nvPr>
        </p:nvSpPr>
        <p:spPr>
          <a:xfrm>
            <a:off x="437322" y="1560443"/>
            <a:ext cx="11430000" cy="4616520"/>
          </a:xfrm>
        </p:spPr>
        <p:txBody>
          <a:bodyPr/>
          <a:lstStyle/>
          <a:p>
            <a:r>
              <a:rPr lang="en-US" dirty="0"/>
              <a:t>He takes 2 more doses of his reliever inhaler with spacer. Technique was good.</a:t>
            </a:r>
          </a:p>
          <a:p>
            <a:r>
              <a:rPr lang="en-US" dirty="0"/>
              <a:t>You note he is getting a bit anxious/nervous. His respiratory rate is 40 breaths per minute.</a:t>
            </a:r>
          </a:p>
          <a:p>
            <a:r>
              <a:rPr lang="en-US" dirty="0"/>
              <a:t>He lets  you know that he is not feeling better and explains his inhaler always works.  He is still coughing and wheezing a raises his shoulders when breathing in.</a:t>
            </a:r>
          </a:p>
          <a:p>
            <a:endParaRPr lang="en-US" dirty="0"/>
          </a:p>
          <a:p>
            <a:pPr marL="0" indent="0">
              <a:buNone/>
            </a:pPr>
            <a:r>
              <a:rPr lang="en-US" dirty="0"/>
              <a:t>What is the zone and what do you do?</a:t>
            </a:r>
          </a:p>
        </p:txBody>
      </p:sp>
    </p:spTree>
    <p:extLst>
      <p:ext uri="{BB962C8B-B14F-4D97-AF65-F5344CB8AC3E}">
        <p14:creationId xmlns:p14="http://schemas.microsoft.com/office/powerpoint/2010/main" val="4004157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C1564EE-A030-43BA-B107-0BC36C8706DC}"/>
              </a:ext>
            </a:extLst>
          </p:cNvPr>
          <p:cNvSpPr>
            <a:spLocks noGrp="1" noChangeArrowheads="1"/>
          </p:cNvSpPr>
          <p:nvPr>
            <p:ph type="title"/>
          </p:nvPr>
        </p:nvSpPr>
        <p:spPr/>
        <p:txBody>
          <a:bodyPr/>
          <a:lstStyle/>
          <a:p>
            <a:r>
              <a:rPr lang="en-US" altLang="en-US"/>
              <a:t>What is asthma?</a:t>
            </a:r>
          </a:p>
        </p:txBody>
      </p:sp>
      <p:sp>
        <p:nvSpPr>
          <p:cNvPr id="16387" name="Rectangle 3">
            <a:extLst>
              <a:ext uri="{FF2B5EF4-FFF2-40B4-BE49-F238E27FC236}">
                <a16:creationId xmlns:a16="http://schemas.microsoft.com/office/drawing/2014/main" id="{3683E95B-69E3-4294-8931-B4651740B904}"/>
              </a:ext>
            </a:extLst>
          </p:cNvPr>
          <p:cNvSpPr>
            <a:spLocks noGrp="1" noChangeArrowheads="1"/>
          </p:cNvSpPr>
          <p:nvPr>
            <p:ph sz="half" idx="1"/>
          </p:nvPr>
        </p:nvSpPr>
        <p:spPr>
          <a:xfrm>
            <a:off x="1574800" y="1608293"/>
            <a:ext cx="4826000" cy="4406900"/>
          </a:xfrm>
        </p:spPr>
        <p:txBody>
          <a:bodyPr>
            <a:normAutofit fontScale="77500" lnSpcReduction="20000"/>
          </a:bodyPr>
          <a:lstStyle/>
          <a:p>
            <a:pPr marL="571500" indent="-571500">
              <a:buFont typeface="Arial" panose="020B0604020202020204" pitchFamily="34" charset="0"/>
              <a:buChar char="•"/>
            </a:pPr>
            <a:r>
              <a:rPr lang="en-US" altLang="en-US" sz="3600">
                <a:solidFill>
                  <a:srgbClr val="FF0000"/>
                </a:solidFill>
              </a:rPr>
              <a:t>RECURRENT</a:t>
            </a:r>
            <a:r>
              <a:rPr lang="en-US" altLang="en-US" sz="3600"/>
              <a:t> cough, wheeze, chest tightness, or shortness of breath</a:t>
            </a:r>
          </a:p>
          <a:p>
            <a:pPr marL="571500" indent="-571500">
              <a:buFont typeface="Arial" panose="020B0604020202020204" pitchFamily="34" charset="0"/>
              <a:buChar char="•"/>
            </a:pPr>
            <a:endParaRPr lang="en-US" altLang="en-US" sz="3600"/>
          </a:p>
          <a:p>
            <a:pPr marL="571500" indent="-571500">
              <a:buFont typeface="Arial" panose="020B0604020202020204" pitchFamily="34" charset="0"/>
              <a:buChar char="•"/>
            </a:pPr>
            <a:r>
              <a:rPr lang="en-US" altLang="en-US" sz="3600">
                <a:solidFill>
                  <a:srgbClr val="FF0000"/>
                </a:solidFill>
              </a:rPr>
              <a:t>REVERSIBLE</a:t>
            </a:r>
            <a:r>
              <a:rPr lang="en-US" altLang="en-US" sz="3600"/>
              <a:t> gets (at least partially) better with a bronchodilator  </a:t>
            </a:r>
          </a:p>
          <a:p>
            <a:pPr marL="571500" indent="-571500">
              <a:buFont typeface="Arial" panose="020B0604020202020204" pitchFamily="34" charset="0"/>
              <a:buChar char="•"/>
            </a:pPr>
            <a:endParaRPr lang="en-US" altLang="en-US" sz="3600"/>
          </a:p>
          <a:p>
            <a:pPr marL="571500" indent="-571500">
              <a:buFont typeface="Arial" panose="020B0604020202020204" pitchFamily="34" charset="0"/>
              <a:buChar char="•"/>
            </a:pPr>
            <a:r>
              <a:rPr lang="en-US" altLang="en-US" sz="3600">
                <a:solidFill>
                  <a:srgbClr val="FF0000"/>
                </a:solidFill>
              </a:rPr>
              <a:t>REACTIVE</a:t>
            </a:r>
            <a:r>
              <a:rPr lang="en-US" altLang="en-US" sz="3600"/>
              <a:t> Symptoms often have specific triggers like exercise or allergies</a:t>
            </a:r>
          </a:p>
          <a:p>
            <a:pPr marL="571500" indent="-571500">
              <a:buFont typeface="Arial" panose="020B0604020202020204" pitchFamily="34" charset="0"/>
              <a:buChar char="•"/>
            </a:pPr>
            <a:endParaRPr lang="en-US" altLang="en-US" sz="4000">
              <a:solidFill>
                <a:srgbClr val="FF0000"/>
              </a:solidFill>
            </a:endParaRPr>
          </a:p>
          <a:p>
            <a:endParaRPr lang="en-US" altLang="en-US"/>
          </a:p>
        </p:txBody>
      </p:sp>
      <p:pic>
        <p:nvPicPr>
          <p:cNvPr id="4" name="Content Placeholder 3" descr="Diagram&#10;&#10;Description automatically generated">
            <a:extLst>
              <a:ext uri="{FF2B5EF4-FFF2-40B4-BE49-F238E27FC236}">
                <a16:creationId xmlns:a16="http://schemas.microsoft.com/office/drawing/2014/main" id="{A3525E34-31B4-4554-ADE8-1610B0FA3D0A}"/>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773863" y="1606762"/>
            <a:ext cx="4927600" cy="4393776"/>
          </a:xfrm>
        </p:spPr>
      </p:pic>
    </p:spTree>
    <p:custDataLst>
      <p:tags r:id="rId1"/>
    </p:custDataLst>
    <p:extLst>
      <p:ext uri="{BB962C8B-B14F-4D97-AF65-F5344CB8AC3E}">
        <p14:creationId xmlns:p14="http://schemas.microsoft.com/office/powerpoint/2010/main" val="2000374831"/>
      </p:ext>
    </p:extLst>
  </p:cSld>
  <p:clrMapOvr>
    <a:masterClrMapping/>
  </p:clrMapOvr>
  <mc:AlternateContent xmlns:mc="http://schemas.openxmlformats.org/markup-compatibility/2006" xmlns:p14="http://schemas.microsoft.com/office/powerpoint/2010/main">
    <mc:Choice Requires="p14">
      <p:transition spd="slow" p14:dur="2000" advTm="118536"/>
    </mc:Choice>
    <mc:Fallback xmlns="">
      <p:transition spd="slow" advTm="118536"/>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checkerboard(across)">
                                      <p:cBhvr>
                                        <p:cTn id="7" dur="500"/>
                                        <p:tgtEl>
                                          <p:spTgt spid="16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6387">
                                            <p:txEl>
                                              <p:pRg st="2" end="2"/>
                                            </p:txEl>
                                          </p:spTgt>
                                        </p:tgtEl>
                                        <p:attrNameLst>
                                          <p:attrName>style.visibility</p:attrName>
                                        </p:attrNameLst>
                                      </p:cBhvr>
                                      <p:to>
                                        <p:strVal val="visible"/>
                                      </p:to>
                                    </p:set>
                                    <p:animEffect transition="in" filter="checkerboard(across)">
                                      <p:cBhvr>
                                        <p:cTn id="12" dur="500"/>
                                        <p:tgtEl>
                                          <p:spTgt spid="1638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6387">
                                            <p:txEl>
                                              <p:pRg st="4" end="4"/>
                                            </p:txEl>
                                          </p:spTgt>
                                        </p:tgtEl>
                                        <p:attrNameLst>
                                          <p:attrName>style.visibility</p:attrName>
                                        </p:attrNameLst>
                                      </p:cBhvr>
                                      <p:to>
                                        <p:strVal val="visible"/>
                                      </p:to>
                                    </p:set>
                                    <p:animEffect transition="in" filter="checkerboard(across)">
                                      <p:cBhvr>
                                        <p:cTn id="17"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Recognizing Worsening Asthma</a:t>
            </a:r>
          </a:p>
        </p:txBody>
      </p:sp>
      <p:sp>
        <p:nvSpPr>
          <p:cNvPr id="2" name="Content Placeholder 1"/>
          <p:cNvSpPr>
            <a:spLocks noGrp="1"/>
          </p:cNvSpPr>
          <p:nvPr>
            <p:ph sz="half" idx="1"/>
          </p:nvPr>
        </p:nvSpPr>
        <p:spPr>
          <a:xfrm>
            <a:off x="514350" y="1542714"/>
            <a:ext cx="10839450" cy="4434840"/>
          </a:xfrm>
        </p:spPr>
        <p:txBody>
          <a:bodyPr vert="horz" lIns="91440" tIns="45720" rIns="91440" bIns="45720" anchor="t">
            <a:normAutofit/>
          </a:bodyPr>
          <a:lstStyle/>
          <a:p>
            <a:pPr marL="0" indent="0">
              <a:buNone/>
            </a:pPr>
            <a:r>
              <a:rPr lang="en-US" sz="2000" b="1" dirty="0">
                <a:solidFill>
                  <a:schemeClr val="accent6"/>
                </a:solidFill>
              </a:rPr>
              <a:t>Cough: </a:t>
            </a:r>
          </a:p>
          <a:p>
            <a:pPr marL="0" indent="0">
              <a:buNone/>
            </a:pPr>
            <a:r>
              <a:rPr lang="en-US" sz="2000" dirty="0"/>
              <a:t>With asthma you may cough a lot, even when you don’t have a cold. The cough may last a long time. It may wake you up at night. You may cough when you play or exercise. </a:t>
            </a:r>
          </a:p>
          <a:p>
            <a:pPr marL="0" indent="0">
              <a:buNone/>
            </a:pPr>
            <a:r>
              <a:rPr lang="en-US" sz="2000" b="1" dirty="0">
                <a:solidFill>
                  <a:schemeClr val="accent6"/>
                </a:solidFill>
              </a:rPr>
              <a:t>Wheezing: </a:t>
            </a:r>
          </a:p>
          <a:p>
            <a:pPr marL="0" indent="0">
              <a:buNone/>
            </a:pPr>
            <a:r>
              <a:rPr lang="en-US" sz="2000" dirty="0"/>
              <a:t>Wheezing is a whistling sound when you breathe out. This is the air trying to go through narrow airways. Out of breath When you feel out of breath you may have trouble breathing or feel like you can’t get enough air. You may need to breathe faster than normal. </a:t>
            </a:r>
          </a:p>
          <a:p>
            <a:pPr marL="0" indent="0">
              <a:buNone/>
            </a:pPr>
            <a:r>
              <a:rPr lang="en-US" sz="2000" b="1" dirty="0">
                <a:solidFill>
                  <a:schemeClr val="accent6"/>
                </a:solidFill>
              </a:rPr>
              <a:t>Chest tightness:</a:t>
            </a:r>
          </a:p>
          <a:p>
            <a:pPr marL="0" indent="0">
              <a:buNone/>
            </a:pPr>
            <a:r>
              <a:rPr lang="en-US" sz="2000" dirty="0"/>
              <a:t> Chest tightness is when your chest feels tight or heavy. Your chest may hurt or feel like something is squeezing or pressing on it. You may feel like it is hard to get air in and out of your lungs. </a:t>
            </a:r>
          </a:p>
          <a:p>
            <a:pPr marL="0" indent="0">
              <a:buNone/>
            </a:pPr>
            <a:r>
              <a:rPr lang="en-US" sz="2000" b="1" dirty="0">
                <a:solidFill>
                  <a:schemeClr val="accent6"/>
                </a:solidFill>
              </a:rPr>
              <a:t>Fatigue/tiredness:</a:t>
            </a:r>
          </a:p>
          <a:p>
            <a:pPr marL="0" indent="0">
              <a:buNone/>
            </a:pPr>
            <a:r>
              <a:rPr lang="en-US" sz="2000" dirty="0"/>
              <a:t> Fatigue or tiredness is when you get tired more easily than usual.</a:t>
            </a:r>
            <a:endParaRPr lang="en-US" sz="3000" dirty="0"/>
          </a:p>
        </p:txBody>
      </p:sp>
    </p:spTree>
    <p:extLst>
      <p:ext uri="{BB962C8B-B14F-4D97-AF65-F5344CB8AC3E}">
        <p14:creationId xmlns:p14="http://schemas.microsoft.com/office/powerpoint/2010/main" val="1207242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Content Placeholder 4" descr="A medical form with text and images&#10;&#10;Description automatically generated">
            <a:extLst>
              <a:ext uri="{FF2B5EF4-FFF2-40B4-BE49-F238E27FC236}">
                <a16:creationId xmlns:a16="http://schemas.microsoft.com/office/drawing/2014/main" id="{BBD1EB56-05AB-3446-489B-4863684E87F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4683" r="1" b="1"/>
          <a:stretch/>
        </p:blipFill>
        <p:spPr>
          <a:xfrm>
            <a:off x="3367778" y="943649"/>
            <a:ext cx="5476596" cy="4970702"/>
          </a:xfrm>
          <a:prstGeom prst="rect">
            <a:avLst/>
          </a:prstGeom>
          <a:ln w="190500" cap="flat" cmpd="thinThick">
            <a:solidFill>
              <a:srgbClr val="FFFFFF"/>
            </a:solidFill>
            <a:prstDash val="solid"/>
            <a:round/>
          </a:ln>
        </p:spPr>
      </p:pic>
    </p:spTree>
    <p:extLst>
      <p:ext uri="{BB962C8B-B14F-4D97-AF65-F5344CB8AC3E}">
        <p14:creationId xmlns:p14="http://schemas.microsoft.com/office/powerpoint/2010/main" val="2242403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0D602-32A4-BAC3-3B44-7FEBF950A4DC}"/>
              </a:ext>
            </a:extLst>
          </p:cNvPr>
          <p:cNvSpPr>
            <a:spLocks noGrp="1"/>
          </p:cNvSpPr>
          <p:nvPr>
            <p:ph type="title"/>
          </p:nvPr>
        </p:nvSpPr>
        <p:spPr/>
        <p:txBody>
          <a:bodyPr/>
          <a:lstStyle/>
          <a:p>
            <a:r>
              <a:rPr lang="en-US" dirty="0"/>
              <a:t>Green Zone: Pre Treat EIA</a:t>
            </a:r>
          </a:p>
        </p:txBody>
      </p:sp>
      <p:sp>
        <p:nvSpPr>
          <p:cNvPr id="3" name="Content Placeholder 2">
            <a:extLst>
              <a:ext uri="{FF2B5EF4-FFF2-40B4-BE49-F238E27FC236}">
                <a16:creationId xmlns:a16="http://schemas.microsoft.com/office/drawing/2014/main" id="{C0A1BCEF-9CCE-83DE-EED5-DE8B0230265E}"/>
              </a:ext>
            </a:extLst>
          </p:cNvPr>
          <p:cNvSpPr>
            <a:spLocks noGrp="1"/>
          </p:cNvSpPr>
          <p:nvPr>
            <p:ph idx="1"/>
          </p:nvPr>
        </p:nvSpPr>
        <p:spPr>
          <a:xfrm>
            <a:off x="1120000" y="1825625"/>
            <a:ext cx="7283771" cy="4351338"/>
          </a:xfrm>
        </p:spPr>
        <p:txBody>
          <a:bodyPr/>
          <a:lstStyle/>
          <a:p>
            <a:pPr marL="0" indent="0">
              <a:buNone/>
            </a:pPr>
            <a:r>
              <a:rPr lang="en-US" sz="2800" b="1" dirty="0"/>
              <a:t>What to look for:</a:t>
            </a:r>
            <a:endParaRPr lang="en-US" dirty="0"/>
          </a:p>
          <a:p>
            <a:r>
              <a:rPr lang="en-US" dirty="0"/>
              <a:t>Child is breathing easy; No symptoms</a:t>
            </a:r>
          </a:p>
          <a:p>
            <a:r>
              <a:rPr lang="en-US" dirty="0"/>
              <a:t>Energy level is normal</a:t>
            </a:r>
          </a:p>
        </p:txBody>
      </p:sp>
      <p:pic>
        <p:nvPicPr>
          <p:cNvPr id="5" name="Picture 4" descr="A green smiley face with black background&#10;&#10;Description automatically generated">
            <a:extLst>
              <a:ext uri="{FF2B5EF4-FFF2-40B4-BE49-F238E27FC236}">
                <a16:creationId xmlns:a16="http://schemas.microsoft.com/office/drawing/2014/main" id="{0286A5C4-390B-C106-D944-D050FE2782E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403771" y="1027906"/>
            <a:ext cx="3429000" cy="3429000"/>
          </a:xfrm>
          <a:prstGeom prst="rect">
            <a:avLst/>
          </a:prstGeom>
        </p:spPr>
      </p:pic>
    </p:spTree>
    <p:extLst>
      <p:ext uri="{BB962C8B-B14F-4D97-AF65-F5344CB8AC3E}">
        <p14:creationId xmlns:p14="http://schemas.microsoft.com/office/powerpoint/2010/main" val="258790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1ADFB-AE6F-1FFD-1284-414D02D2E2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8A0692-48ED-78D2-B6D1-7502FC625624}"/>
              </a:ext>
            </a:extLst>
          </p:cNvPr>
          <p:cNvSpPr>
            <a:spLocks noGrp="1"/>
          </p:cNvSpPr>
          <p:nvPr>
            <p:ph type="title"/>
          </p:nvPr>
        </p:nvSpPr>
        <p:spPr/>
        <p:txBody>
          <a:bodyPr/>
          <a:lstStyle/>
          <a:p>
            <a:r>
              <a:rPr lang="en-US" dirty="0"/>
              <a:t>Green Zone: Pre Treat EIA</a:t>
            </a:r>
          </a:p>
        </p:txBody>
      </p:sp>
      <p:sp>
        <p:nvSpPr>
          <p:cNvPr id="3" name="Content Placeholder 2">
            <a:extLst>
              <a:ext uri="{FF2B5EF4-FFF2-40B4-BE49-F238E27FC236}">
                <a16:creationId xmlns:a16="http://schemas.microsoft.com/office/drawing/2014/main" id="{C3C507F0-3E90-DCF3-E716-7702918C5101}"/>
              </a:ext>
            </a:extLst>
          </p:cNvPr>
          <p:cNvSpPr>
            <a:spLocks noGrp="1"/>
          </p:cNvSpPr>
          <p:nvPr>
            <p:ph idx="1"/>
          </p:nvPr>
        </p:nvSpPr>
        <p:spPr>
          <a:xfrm>
            <a:off x="755374" y="1825625"/>
            <a:ext cx="8010939" cy="4351338"/>
          </a:xfrm>
        </p:spPr>
        <p:txBody>
          <a:bodyPr/>
          <a:lstStyle/>
          <a:p>
            <a:pPr marL="0" indent="0">
              <a:buNone/>
            </a:pPr>
            <a:r>
              <a:rPr lang="en-US" sz="3200" b="1" dirty="0"/>
              <a:t>What to do: </a:t>
            </a:r>
          </a:p>
          <a:p>
            <a:pPr>
              <a:buFontTx/>
              <a:buChar char="-"/>
            </a:pPr>
            <a:r>
              <a:rPr lang="en-US" b="1" dirty="0"/>
              <a:t>Not required:  Reliever not to be administered for physical activity</a:t>
            </a:r>
          </a:p>
          <a:p>
            <a:pPr>
              <a:buFontTx/>
              <a:buChar char="-"/>
            </a:pPr>
            <a:r>
              <a:rPr lang="en-US" b="1" dirty="0"/>
              <a:t>Student/Parent Request: Administer reliever inhaler 10-15 minutes prior to exercise (recess, gym class), if student/parent requests</a:t>
            </a:r>
          </a:p>
          <a:p>
            <a:pPr lvl="1">
              <a:buFontTx/>
              <a:buChar char="-"/>
            </a:pPr>
            <a:r>
              <a:rPr lang="en-US" b="1" dirty="0"/>
              <a:t>Students may only need to pre treat when experiencing a cold or bad allergy season or for more vigorous/strenuous activity, like fun mile run </a:t>
            </a:r>
          </a:p>
          <a:p>
            <a:pPr>
              <a:buFontTx/>
              <a:buChar char="-"/>
            </a:pPr>
            <a:endParaRPr lang="en-US" sz="3200" b="1" dirty="0"/>
          </a:p>
        </p:txBody>
      </p:sp>
      <p:pic>
        <p:nvPicPr>
          <p:cNvPr id="5" name="Picture 4" descr="A green smiley face with black background&#10;&#10;Description automatically generated">
            <a:extLst>
              <a:ext uri="{FF2B5EF4-FFF2-40B4-BE49-F238E27FC236}">
                <a16:creationId xmlns:a16="http://schemas.microsoft.com/office/drawing/2014/main" id="{6D88A809-5101-C69B-BC9F-4F5FD3D0D5F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01947" y="292411"/>
            <a:ext cx="3429000" cy="3429000"/>
          </a:xfrm>
          <a:prstGeom prst="rect">
            <a:avLst/>
          </a:prstGeom>
        </p:spPr>
      </p:pic>
    </p:spTree>
    <p:extLst>
      <p:ext uri="{BB962C8B-B14F-4D97-AF65-F5344CB8AC3E}">
        <p14:creationId xmlns:p14="http://schemas.microsoft.com/office/powerpoint/2010/main" val="1511861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1593D-D046-5448-6FFF-4BD7BAD421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D7D1F6-5D41-9189-6E8C-DE1ED4C62092}"/>
              </a:ext>
            </a:extLst>
          </p:cNvPr>
          <p:cNvSpPr>
            <a:spLocks noGrp="1"/>
          </p:cNvSpPr>
          <p:nvPr>
            <p:ph type="title"/>
          </p:nvPr>
        </p:nvSpPr>
        <p:spPr/>
        <p:txBody>
          <a:bodyPr/>
          <a:lstStyle/>
          <a:p>
            <a:r>
              <a:rPr lang="en-US" dirty="0"/>
              <a:t>Green Zone: Pre Treat EIA</a:t>
            </a:r>
          </a:p>
        </p:txBody>
      </p:sp>
      <p:sp>
        <p:nvSpPr>
          <p:cNvPr id="3" name="Content Placeholder 2">
            <a:extLst>
              <a:ext uri="{FF2B5EF4-FFF2-40B4-BE49-F238E27FC236}">
                <a16:creationId xmlns:a16="http://schemas.microsoft.com/office/drawing/2014/main" id="{6DB89402-3269-C8E9-30B8-C4BDA1B75AEF}"/>
              </a:ext>
            </a:extLst>
          </p:cNvPr>
          <p:cNvSpPr>
            <a:spLocks noGrp="1"/>
          </p:cNvSpPr>
          <p:nvPr>
            <p:ph idx="1"/>
          </p:nvPr>
        </p:nvSpPr>
        <p:spPr>
          <a:xfrm>
            <a:off x="755374" y="1825625"/>
            <a:ext cx="8010939" cy="4667250"/>
          </a:xfrm>
        </p:spPr>
        <p:txBody>
          <a:bodyPr>
            <a:normAutofit/>
          </a:bodyPr>
          <a:lstStyle/>
          <a:p>
            <a:pPr marL="0" indent="0">
              <a:buNone/>
            </a:pPr>
            <a:r>
              <a:rPr lang="en-US" sz="3200" b="1" dirty="0"/>
              <a:t>What to do:</a:t>
            </a:r>
          </a:p>
          <a:p>
            <a:pPr>
              <a:buFontTx/>
              <a:buChar char="-"/>
            </a:pPr>
            <a:r>
              <a:rPr lang="en-US" sz="3200" b="1" dirty="0"/>
              <a:t>Routinely: Administer reliever inhaler before gym class and recess</a:t>
            </a:r>
          </a:p>
          <a:p>
            <a:pPr>
              <a:buFontTx/>
              <a:buChar char="-"/>
            </a:pPr>
            <a:r>
              <a:rPr lang="en-US" sz="3200" b="1" dirty="0"/>
              <a:t>Reliever lasts 4 </a:t>
            </a:r>
            <a:r>
              <a:rPr lang="en-US" sz="3200" b="1" dirty="0" err="1"/>
              <a:t>hrs</a:t>
            </a:r>
            <a:r>
              <a:rPr lang="en-US" sz="3200" b="1" dirty="0"/>
              <a:t>; so if given for morning recess at 0800 and then had gym class at 2pm, need to repeat use of inhaler</a:t>
            </a:r>
          </a:p>
          <a:p>
            <a:pPr>
              <a:buFontTx/>
              <a:buChar char="-"/>
            </a:pPr>
            <a:r>
              <a:rPr lang="en-US" sz="3200" b="1" dirty="0"/>
              <a:t>If gym and recess occur within 4 hours of administration of reliever, there is no need to repeat</a:t>
            </a:r>
          </a:p>
          <a:p>
            <a:pPr>
              <a:buFontTx/>
              <a:buChar char="-"/>
            </a:pPr>
            <a:endParaRPr lang="en-US" sz="3200" b="1" dirty="0"/>
          </a:p>
        </p:txBody>
      </p:sp>
      <p:pic>
        <p:nvPicPr>
          <p:cNvPr id="5" name="Picture 4" descr="A green smiley face with black background&#10;&#10;Description automatically generated">
            <a:extLst>
              <a:ext uri="{FF2B5EF4-FFF2-40B4-BE49-F238E27FC236}">
                <a16:creationId xmlns:a16="http://schemas.microsoft.com/office/drawing/2014/main" id="{6F9CB7C4-E26B-492F-B786-8CB7E6CE7D2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672131" y="292411"/>
            <a:ext cx="3429000" cy="3429000"/>
          </a:xfrm>
          <a:prstGeom prst="rect">
            <a:avLst/>
          </a:prstGeom>
        </p:spPr>
      </p:pic>
    </p:spTree>
    <p:extLst>
      <p:ext uri="{BB962C8B-B14F-4D97-AF65-F5344CB8AC3E}">
        <p14:creationId xmlns:p14="http://schemas.microsoft.com/office/powerpoint/2010/main" val="9057965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7.4|11.6|15.6|24.6"/>
</p:tagLst>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34935</TotalTime>
  <Words>1762</Words>
  <Application>Microsoft Macintosh PowerPoint</Application>
  <PresentationFormat>Widescreen</PresentationFormat>
  <Paragraphs>160</Paragraphs>
  <Slides>30</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ＭＳ Ｐゴシック</vt:lpstr>
      <vt:lpstr>Arial</vt:lpstr>
      <vt:lpstr>Calibri</vt:lpstr>
      <vt:lpstr>Corbel</vt:lpstr>
      <vt:lpstr>Verdana</vt:lpstr>
      <vt:lpstr>Depth</vt:lpstr>
      <vt:lpstr>Delegation: Asthma Education </vt:lpstr>
      <vt:lpstr>Objectives</vt:lpstr>
      <vt:lpstr>What is asthma</vt:lpstr>
      <vt:lpstr>What is asthma?</vt:lpstr>
      <vt:lpstr>Recognizing Worsening Asthma</vt:lpstr>
      <vt:lpstr>PowerPoint Presentation</vt:lpstr>
      <vt:lpstr>Green Zone: Pre Treat EIA</vt:lpstr>
      <vt:lpstr>Green Zone: Pre Treat EIA</vt:lpstr>
      <vt:lpstr>Green Zone: Pre Treat EIA</vt:lpstr>
      <vt:lpstr>Yellow Zone: Worsening Asthma</vt:lpstr>
      <vt:lpstr>Yellow Zone: Worsening Asthma</vt:lpstr>
      <vt:lpstr>Red Zone: Danger</vt:lpstr>
      <vt:lpstr>TAKE ACTION! Know the zones and act accordingly, follow the care plan!</vt:lpstr>
      <vt:lpstr>Physical signs of asthma worsening</vt:lpstr>
      <vt:lpstr>Red Zone: Danger</vt:lpstr>
      <vt:lpstr>Types of Medication:  Relievers and Controllers </vt:lpstr>
      <vt:lpstr>Reliever/Rescue Medication</vt:lpstr>
      <vt:lpstr>Reliever/Rescue Medication</vt:lpstr>
      <vt:lpstr>Controllers</vt:lpstr>
      <vt:lpstr>Controllers</vt:lpstr>
      <vt:lpstr>PowerPoint Presentation</vt:lpstr>
      <vt:lpstr>Inhaler Technique</vt:lpstr>
      <vt:lpstr>HOW TO USE AN INHALER</vt:lpstr>
      <vt:lpstr>HOW TO USE MDI INHALER WITH SPACER </vt:lpstr>
      <vt:lpstr>Students who can’t hold breath or breathe in slowly: Using MDI inhaler with spacer</vt:lpstr>
      <vt:lpstr>Let’s Practice</vt:lpstr>
      <vt:lpstr>Putting it all together</vt:lpstr>
      <vt:lpstr>Case: Emilia</vt:lpstr>
      <vt:lpstr>Case: Rudy</vt:lpstr>
      <vt:lpstr>Case: Rudy</vt:lpstr>
    </vt:vector>
  </TitlesOfParts>
  <Company>University of Colorado Denver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Asthma Navigator Community of Practice and Learning</dc:title>
  <dc:creator>Armstrong, Rachel</dc:creator>
  <cp:lastModifiedBy>Cicutto, Lisa</cp:lastModifiedBy>
  <cp:revision>83</cp:revision>
  <dcterms:created xsi:type="dcterms:W3CDTF">2023-06-21T19:18:19Z</dcterms:created>
  <dcterms:modified xsi:type="dcterms:W3CDTF">2024-10-09T20:08:05Z</dcterms:modified>
</cp:coreProperties>
</file>