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66D"/>
    <a:srgbClr val="FFCD9B"/>
    <a:srgbClr val="FFEAD5"/>
    <a:srgbClr val="FC8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841" autoAdjust="0"/>
  </p:normalViewPr>
  <p:slideViewPr>
    <p:cSldViewPr snapToGrid="0">
      <p:cViewPr varScale="1">
        <p:scale>
          <a:sx n="98" d="100"/>
          <a:sy n="98" d="100"/>
        </p:scale>
        <p:origin x="3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B5709-36D7-4156-9791-334700929C89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A5925-0B8F-4F26-9E88-1571B8A2C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7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A5925-0B8F-4F26-9E88-1571B8A2CE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34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154D7-C777-020F-D7E8-D645C1034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8A9F5E-181E-3D07-8E0F-9A338F6AF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1B97F-B3E7-0DE0-0CAC-16C6D80C4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30929-D594-5EFC-BF25-FBBDDDC7B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169EE-706E-69E0-AC5B-5C6959C3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2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FCEE3-C8FB-084C-2389-00327D6CE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F4478-9FB0-FB6E-1C6C-108DB4423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BEBD8-B16E-7542-D636-F46A297CD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F45EC-9C0C-BF5A-8624-75806EC4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6998E-EB12-0FB1-F0C5-CE968E441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89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E5C19-1082-B8CE-F66E-9A01BE6EA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5A078-3F27-5B06-42DB-873B9CC91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6D058-5A9D-87C8-F533-6F020E99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11044-FF6E-2C74-8392-3A9B3003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439D7-0794-AB71-40B7-1A6F89C1E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13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F9DA6-D417-2FA8-8F24-203371491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7B895-7C12-0A32-ED58-F70A22334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BDA69-F573-1DAE-C525-8C21E028E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8001CB-B599-08BE-883D-798B86C42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D49CB-603F-AD87-3AF4-1DB7B2264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5D65E-02BB-5D99-02DE-B0AF80DCA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7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6E19A-C1A3-CBF7-F38D-6BC93CD7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B18BC-6928-5C56-F74C-7D80CDF29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4DECB9-33E3-8CDD-D8DC-5797548D5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C802B-4FD6-1C6D-C1F5-546EC67F6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5A42AD-F4F2-FC74-EDAE-7CCE33835D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CE367A-1CD9-5818-5FA6-E3A737E3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9473C1-057F-2065-14E2-913DDADD6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3C88D2-B62B-036D-03F3-70CFABC6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09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E9333-1178-8353-C05E-2A485F8E2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D128F-AAAC-9181-8851-14D10B1B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DAA08-ABEF-9FFF-B7B8-8ABA76198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07EBC-5A9F-5FCE-5A6E-75A6C6670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9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0C8A46-C597-3660-DAD2-5B495312D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151C0-BBF2-F5C4-B580-78C4C75CF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4CC62-61FD-E35A-545D-41C495AC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2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0D1B-FEEE-3965-5A1A-36A05FB84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B35D5-E9F7-1B69-7E28-8A34DE4DA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9F602-DBB7-AFBF-C14C-E70CD16DA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749F7-F50B-90D9-D90D-B50872753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A0039-5F59-0604-11AB-E31D3D12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9602D-3798-8C08-470B-C440D63A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3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E53C-07E1-77FB-E343-A2855E8FB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775953-C133-6F69-4954-06118BA770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4A3F3-A502-DDDE-2D7F-054F45689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58E09-413B-3A2A-4D9E-BF93659B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AE862C-91AB-C167-0B6E-6DAA708E8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0884F-EAE9-3375-9FB8-80022C04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DCBDB-B3F2-658A-A275-A23139EA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09C5B8-4204-07D6-C753-4C9385803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047D0-C647-D795-1C62-A4A1A8348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CB517-5BDB-4629-6F26-81DA98E1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AE9B4-C805-0532-A9D8-7B1616056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50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607B7-B660-7F13-9CF7-45DA86898C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A9780-1AD1-B2AC-7C9F-DE31F2147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26991-3389-9BF4-9F80-B02FD18F0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B705B-E69A-843C-0843-B815E78A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09B5C-FC90-E41F-1084-8E3BEAB5F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53A411-2D8E-CBF0-4FF4-5F30B048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20602-C166-55F2-0C35-0D3944D43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FD8ED-0E75-A148-8F5D-C3D253AEF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E9A86-7F2A-48EA-956D-B7695EB4E4F3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B9468-2774-3467-1833-304063B25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CD8DA-6B13-B7E7-C34C-8637160E8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330E0-4302-442A-96A7-B16A00678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2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9A65374-61DF-49BD-F6F7-55FB7873E416}"/>
              </a:ext>
            </a:extLst>
          </p:cNvPr>
          <p:cNvSpPr/>
          <p:nvPr/>
        </p:nvSpPr>
        <p:spPr>
          <a:xfrm>
            <a:off x="4451364" y="2773779"/>
            <a:ext cx="6833243" cy="348800"/>
          </a:xfrm>
          <a:prstGeom prst="rect">
            <a:avLst/>
          </a:prstGeom>
          <a:solidFill>
            <a:srgbClr val="FFEAD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394874-1415-15F2-4235-5B75C1133BA1}"/>
              </a:ext>
            </a:extLst>
          </p:cNvPr>
          <p:cNvSpPr/>
          <p:nvPr/>
        </p:nvSpPr>
        <p:spPr>
          <a:xfrm>
            <a:off x="4451364" y="3122579"/>
            <a:ext cx="6833243" cy="1977741"/>
          </a:xfrm>
          <a:prstGeom prst="rect">
            <a:avLst/>
          </a:prstGeom>
          <a:solidFill>
            <a:srgbClr val="FFCD9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929D54-BBD3-06FC-343C-54024A8A329A}"/>
              </a:ext>
            </a:extLst>
          </p:cNvPr>
          <p:cNvSpPr/>
          <p:nvPr/>
        </p:nvSpPr>
        <p:spPr>
          <a:xfrm>
            <a:off x="4451364" y="5100320"/>
            <a:ext cx="6833243" cy="911374"/>
          </a:xfrm>
          <a:prstGeom prst="rect">
            <a:avLst/>
          </a:prstGeom>
          <a:solidFill>
            <a:srgbClr val="FFB66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117223-2E50-AB8E-055F-38BECD5D625C}"/>
              </a:ext>
            </a:extLst>
          </p:cNvPr>
          <p:cNvSpPr/>
          <p:nvPr/>
        </p:nvSpPr>
        <p:spPr>
          <a:xfrm>
            <a:off x="4451364" y="6011694"/>
            <a:ext cx="6833243" cy="6240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26B3C3-C647-FF06-2E3C-22C4FE7D0160}"/>
              </a:ext>
            </a:extLst>
          </p:cNvPr>
          <p:cNvSpPr/>
          <p:nvPr/>
        </p:nvSpPr>
        <p:spPr>
          <a:xfrm>
            <a:off x="363295" y="4789282"/>
            <a:ext cx="3572427" cy="875555"/>
          </a:xfrm>
          <a:prstGeom prst="rect">
            <a:avLst/>
          </a:prstGeom>
          <a:solidFill>
            <a:srgbClr val="FFB66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603FDD-AE98-A811-6782-6228E4AE7F33}"/>
              </a:ext>
            </a:extLst>
          </p:cNvPr>
          <p:cNvSpPr/>
          <p:nvPr/>
        </p:nvSpPr>
        <p:spPr>
          <a:xfrm>
            <a:off x="363295" y="3428999"/>
            <a:ext cx="3572427" cy="1360283"/>
          </a:xfrm>
          <a:prstGeom prst="rect">
            <a:avLst/>
          </a:prstGeom>
          <a:solidFill>
            <a:srgbClr val="FFCD9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3AF10C-3A48-2DA1-D388-C103F0C8B763}"/>
              </a:ext>
            </a:extLst>
          </p:cNvPr>
          <p:cNvSpPr/>
          <p:nvPr/>
        </p:nvSpPr>
        <p:spPr>
          <a:xfrm>
            <a:off x="363295" y="2773779"/>
            <a:ext cx="3572427" cy="655222"/>
          </a:xfrm>
          <a:prstGeom prst="rect">
            <a:avLst/>
          </a:prstGeom>
          <a:solidFill>
            <a:srgbClr val="FFEAD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256527-BA6F-1DCF-FE8B-A71A79616E52}"/>
              </a:ext>
            </a:extLst>
          </p:cNvPr>
          <p:cNvCxnSpPr/>
          <p:nvPr/>
        </p:nvCxnSpPr>
        <p:spPr>
          <a:xfrm>
            <a:off x="345233" y="1772816"/>
            <a:ext cx="11206065" cy="0"/>
          </a:xfrm>
          <a:prstGeom prst="straightConnector1">
            <a:avLst/>
          </a:prstGeom>
          <a:ln w="76200">
            <a:solidFill>
              <a:srgbClr val="FC82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4D26D5-6250-BACC-AA09-60BF532C9661}"/>
              </a:ext>
            </a:extLst>
          </p:cNvPr>
          <p:cNvSpPr txBox="1"/>
          <p:nvPr/>
        </p:nvSpPr>
        <p:spPr>
          <a:xfrm>
            <a:off x="345233" y="496211"/>
            <a:ext cx="91272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BACK Timeline</a:t>
            </a:r>
          </a:p>
          <a:p>
            <a:r>
              <a:rPr lang="en-US" b="1" dirty="0">
                <a:solidFill>
                  <a:srgbClr val="FC8208"/>
                </a:solidFill>
              </a:rPr>
              <a:t>Part 1: Recruitment and Visit 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112589-5998-53C7-4C92-66300C825AEA}"/>
              </a:ext>
            </a:extLst>
          </p:cNvPr>
          <p:cNvCxnSpPr/>
          <p:nvPr/>
        </p:nvCxnSpPr>
        <p:spPr>
          <a:xfrm>
            <a:off x="363295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DCB74EB-4545-DEE2-5B78-6AEF7DEECE9A}"/>
              </a:ext>
            </a:extLst>
          </p:cNvPr>
          <p:cNvSpPr txBox="1"/>
          <p:nvPr/>
        </p:nvSpPr>
        <p:spPr>
          <a:xfrm>
            <a:off x="345233" y="2802515"/>
            <a:ext cx="35724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Attend registration and back-to-school events as available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Help nurse collect Asthma Intake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Assess Asthma Intake forms for eligibility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Recruit eligible students into the program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8E260D-AE6C-90E2-1776-8D997EF81FD1}"/>
              </a:ext>
            </a:extLst>
          </p:cNvPr>
          <p:cNvCxnSpPr/>
          <p:nvPr/>
        </p:nvCxnSpPr>
        <p:spPr>
          <a:xfrm>
            <a:off x="4190072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A4CA24-50F3-09CE-40DB-5908D6DA4200}"/>
              </a:ext>
            </a:extLst>
          </p:cNvPr>
          <p:cNvCxnSpPr/>
          <p:nvPr/>
        </p:nvCxnSpPr>
        <p:spPr>
          <a:xfrm>
            <a:off x="10541936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F8C879-34A3-B9B1-7FEE-0C66BEDFE965}"/>
              </a:ext>
            </a:extLst>
          </p:cNvPr>
          <p:cNvSpPr txBox="1"/>
          <p:nvPr/>
        </p:nvSpPr>
        <p:spPr>
          <a:xfrm>
            <a:off x="4451364" y="2773333"/>
            <a:ext cx="7032999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Schedule visit 1 with family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visit 1 with family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Consent/assent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Baseline Navigator Questionnaire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Social Needs Screener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Social Needs guided conversation with a 2-week check 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Asthma education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Family will be sent post-visit survey to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visit 1 with student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IDAT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Asthma education</a:t>
            </a: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For waitlist schools, complete a family visit with Consent/assent, Waitlist Baseline Navigator Questionnaire and Social Needs Screener</a:t>
            </a:r>
          </a:p>
          <a:p>
            <a:endParaRPr lang="en-US" dirty="0"/>
          </a:p>
        </p:txBody>
      </p:sp>
      <p:pic>
        <p:nvPicPr>
          <p:cNvPr id="14" name="Picture 13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83D320B0-7CDE-A7E3-D290-94FB62AE8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239" y="32098"/>
            <a:ext cx="1488871" cy="13743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A30A59-2145-6207-0F64-4FEB5077470C}"/>
              </a:ext>
            </a:extLst>
          </p:cNvPr>
          <p:cNvSpPr txBox="1"/>
          <p:nvPr/>
        </p:nvSpPr>
        <p:spPr>
          <a:xfrm>
            <a:off x="363295" y="2312114"/>
            <a:ext cx="35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C8208"/>
                </a:solidFill>
              </a:rPr>
              <a:t>July – August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665783-121A-4393-D999-25FCFFA4D908}"/>
              </a:ext>
            </a:extLst>
          </p:cNvPr>
          <p:cNvSpPr txBox="1"/>
          <p:nvPr/>
        </p:nvSpPr>
        <p:spPr>
          <a:xfrm>
            <a:off x="4635215" y="2311445"/>
            <a:ext cx="5744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C8208"/>
                </a:solidFill>
              </a:rPr>
              <a:t>August - December: Visit 1</a:t>
            </a:r>
          </a:p>
        </p:txBody>
      </p:sp>
    </p:spTree>
    <p:extLst>
      <p:ext uri="{BB962C8B-B14F-4D97-AF65-F5344CB8AC3E}">
        <p14:creationId xmlns:p14="http://schemas.microsoft.com/office/powerpoint/2010/main" val="4228331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1C7CE4E-E51F-30C1-196B-D550C2439CB9}"/>
              </a:ext>
            </a:extLst>
          </p:cNvPr>
          <p:cNvSpPr/>
          <p:nvPr/>
        </p:nvSpPr>
        <p:spPr>
          <a:xfrm>
            <a:off x="5641368" y="3620050"/>
            <a:ext cx="4900565" cy="1833895"/>
          </a:xfrm>
          <a:prstGeom prst="rect">
            <a:avLst/>
          </a:prstGeom>
          <a:solidFill>
            <a:srgbClr val="FFCD9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738A70-50D0-B409-B02E-856007C120EF}"/>
              </a:ext>
            </a:extLst>
          </p:cNvPr>
          <p:cNvSpPr/>
          <p:nvPr/>
        </p:nvSpPr>
        <p:spPr>
          <a:xfrm>
            <a:off x="5641368" y="2716472"/>
            <a:ext cx="4900565" cy="904520"/>
          </a:xfrm>
          <a:prstGeom prst="rect">
            <a:avLst/>
          </a:prstGeom>
          <a:solidFill>
            <a:srgbClr val="FFEAD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39AA6F-6E49-05C5-D0CF-AA803707AE70}"/>
              </a:ext>
            </a:extLst>
          </p:cNvPr>
          <p:cNvSpPr/>
          <p:nvPr/>
        </p:nvSpPr>
        <p:spPr>
          <a:xfrm>
            <a:off x="5641369" y="5453945"/>
            <a:ext cx="4900564" cy="1186678"/>
          </a:xfrm>
          <a:prstGeom prst="rect">
            <a:avLst/>
          </a:prstGeom>
          <a:solidFill>
            <a:srgbClr val="FFB66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889D6C-B5D0-D8FE-1AE5-7CE513866389}"/>
              </a:ext>
            </a:extLst>
          </p:cNvPr>
          <p:cNvSpPr/>
          <p:nvPr/>
        </p:nvSpPr>
        <p:spPr>
          <a:xfrm>
            <a:off x="363295" y="2716471"/>
            <a:ext cx="4703654" cy="3019631"/>
          </a:xfrm>
          <a:prstGeom prst="rect">
            <a:avLst/>
          </a:prstGeom>
          <a:solidFill>
            <a:srgbClr val="FFEAD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B2D8D3-E2DA-195B-8505-B4084140E03C}"/>
              </a:ext>
            </a:extLst>
          </p:cNvPr>
          <p:cNvSpPr/>
          <p:nvPr/>
        </p:nvSpPr>
        <p:spPr>
          <a:xfrm>
            <a:off x="363295" y="5736103"/>
            <a:ext cx="4703654" cy="904520"/>
          </a:xfrm>
          <a:prstGeom prst="rect">
            <a:avLst/>
          </a:prstGeom>
          <a:solidFill>
            <a:srgbClr val="FFCD9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256527-BA6F-1DCF-FE8B-A71A79616E52}"/>
              </a:ext>
            </a:extLst>
          </p:cNvPr>
          <p:cNvCxnSpPr/>
          <p:nvPr/>
        </p:nvCxnSpPr>
        <p:spPr>
          <a:xfrm>
            <a:off x="345233" y="1772816"/>
            <a:ext cx="11206065" cy="0"/>
          </a:xfrm>
          <a:prstGeom prst="straightConnector1">
            <a:avLst/>
          </a:prstGeom>
          <a:ln w="76200">
            <a:solidFill>
              <a:srgbClr val="FC82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4D26D5-6250-BACC-AA09-60BF532C9661}"/>
              </a:ext>
            </a:extLst>
          </p:cNvPr>
          <p:cNvSpPr txBox="1"/>
          <p:nvPr/>
        </p:nvSpPr>
        <p:spPr>
          <a:xfrm>
            <a:off x="345233" y="496211"/>
            <a:ext cx="91272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BACK Timeline</a:t>
            </a:r>
          </a:p>
          <a:p>
            <a:r>
              <a:rPr lang="en-US" b="1" dirty="0">
                <a:solidFill>
                  <a:srgbClr val="FC8208"/>
                </a:solidFill>
              </a:rPr>
              <a:t>Part 2: Visit 2 and 3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112589-5998-53C7-4C92-66300C825AEA}"/>
              </a:ext>
            </a:extLst>
          </p:cNvPr>
          <p:cNvCxnSpPr/>
          <p:nvPr/>
        </p:nvCxnSpPr>
        <p:spPr>
          <a:xfrm>
            <a:off x="363295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A4CA24-50F3-09CE-40DB-5908D6DA4200}"/>
              </a:ext>
            </a:extLst>
          </p:cNvPr>
          <p:cNvCxnSpPr/>
          <p:nvPr/>
        </p:nvCxnSpPr>
        <p:spPr>
          <a:xfrm>
            <a:off x="10541936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F8C879-34A3-B9B1-7FEE-0C66BEDFE965}"/>
              </a:ext>
            </a:extLst>
          </p:cNvPr>
          <p:cNvSpPr txBox="1"/>
          <p:nvPr/>
        </p:nvSpPr>
        <p:spPr>
          <a:xfrm>
            <a:off x="363295" y="2716472"/>
            <a:ext cx="4703654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Schedule visit 2 with family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Family will be sent pre-visit survey to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visit 2 with family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Post baseline demographics survey and pre-visit survey if they did not complete them on their own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Follow-up Navigator Questionnaire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SDOH Follow up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Asthma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visit 2 with student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Asthma education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5FD383-5B6C-780D-64A1-91BC5A3EDBB6}"/>
              </a:ext>
            </a:extLst>
          </p:cNvPr>
          <p:cNvSpPr txBox="1"/>
          <p:nvPr/>
        </p:nvSpPr>
        <p:spPr>
          <a:xfrm>
            <a:off x="5739447" y="2716472"/>
            <a:ext cx="47036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Schedule visit 3 with family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Family will be sent pre-visit survey to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visit 3 with family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Pre-visit survey if they did not complete it on their own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Follow-up Navigator Questionnaire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SDOH Follow 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Asthma education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visit 3 with student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Asthma education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72867D-11EF-C6D5-F477-6484ED2A24E9}"/>
              </a:ext>
            </a:extLst>
          </p:cNvPr>
          <p:cNvCxnSpPr/>
          <p:nvPr/>
        </p:nvCxnSpPr>
        <p:spPr>
          <a:xfrm>
            <a:off x="5493162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7B765F2D-00BF-07D9-38F8-FB7F06DD5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239" y="32098"/>
            <a:ext cx="1488871" cy="13743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D5D8A97-0D53-C6D2-0FB8-1FD622245814}"/>
              </a:ext>
            </a:extLst>
          </p:cNvPr>
          <p:cNvSpPr txBox="1"/>
          <p:nvPr/>
        </p:nvSpPr>
        <p:spPr>
          <a:xfrm>
            <a:off x="928908" y="2230754"/>
            <a:ext cx="35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C8208"/>
                </a:solidFill>
              </a:rPr>
              <a:t>January - March: Visit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5B64E2-AD9C-E51C-4292-096367D175E2}"/>
              </a:ext>
            </a:extLst>
          </p:cNvPr>
          <p:cNvSpPr txBox="1"/>
          <p:nvPr/>
        </p:nvSpPr>
        <p:spPr>
          <a:xfrm>
            <a:off x="6305061" y="2241082"/>
            <a:ext cx="35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C8208"/>
                </a:solidFill>
              </a:rPr>
              <a:t>March - May: Visit 3</a:t>
            </a:r>
          </a:p>
        </p:txBody>
      </p:sp>
    </p:spTree>
    <p:extLst>
      <p:ext uri="{BB962C8B-B14F-4D97-AF65-F5344CB8AC3E}">
        <p14:creationId xmlns:p14="http://schemas.microsoft.com/office/powerpoint/2010/main" val="233509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6477831-0580-31BC-FB0B-AEB1AF73FF9B}"/>
              </a:ext>
            </a:extLst>
          </p:cNvPr>
          <p:cNvSpPr/>
          <p:nvPr/>
        </p:nvSpPr>
        <p:spPr>
          <a:xfrm>
            <a:off x="5678890" y="2935917"/>
            <a:ext cx="4988880" cy="838412"/>
          </a:xfrm>
          <a:prstGeom prst="rect">
            <a:avLst/>
          </a:prstGeom>
          <a:solidFill>
            <a:srgbClr val="FFEAD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7C3C8C-20D1-A9EE-0AD2-40784DF12C88}"/>
              </a:ext>
            </a:extLst>
          </p:cNvPr>
          <p:cNvSpPr/>
          <p:nvPr/>
        </p:nvSpPr>
        <p:spPr>
          <a:xfrm>
            <a:off x="5682440" y="3776574"/>
            <a:ext cx="4988880" cy="785904"/>
          </a:xfrm>
          <a:prstGeom prst="rect">
            <a:avLst/>
          </a:prstGeom>
          <a:solidFill>
            <a:srgbClr val="FFCD9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89E437-3356-DC48-7B2F-B838949C326C}"/>
              </a:ext>
            </a:extLst>
          </p:cNvPr>
          <p:cNvSpPr/>
          <p:nvPr/>
        </p:nvSpPr>
        <p:spPr>
          <a:xfrm>
            <a:off x="5682794" y="4562478"/>
            <a:ext cx="4988880" cy="741038"/>
          </a:xfrm>
          <a:prstGeom prst="rect">
            <a:avLst/>
          </a:prstGeom>
          <a:solidFill>
            <a:srgbClr val="FFB66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3C7239-5E85-DC42-2A23-E4E33B2F152F}"/>
              </a:ext>
            </a:extLst>
          </p:cNvPr>
          <p:cNvSpPr/>
          <p:nvPr/>
        </p:nvSpPr>
        <p:spPr>
          <a:xfrm>
            <a:off x="363295" y="4003612"/>
            <a:ext cx="4988880" cy="1299906"/>
          </a:xfrm>
          <a:prstGeom prst="rect">
            <a:avLst/>
          </a:prstGeom>
          <a:solidFill>
            <a:srgbClr val="FFB66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83E15-2461-FF21-3809-36C71B0DB789}"/>
              </a:ext>
            </a:extLst>
          </p:cNvPr>
          <p:cNvSpPr/>
          <p:nvPr/>
        </p:nvSpPr>
        <p:spPr>
          <a:xfrm>
            <a:off x="363295" y="3508890"/>
            <a:ext cx="4988880" cy="494722"/>
          </a:xfrm>
          <a:prstGeom prst="rect">
            <a:avLst/>
          </a:prstGeom>
          <a:solidFill>
            <a:srgbClr val="FFCD9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69069A-0F58-2410-557D-CF7405B8A9EB}"/>
              </a:ext>
            </a:extLst>
          </p:cNvPr>
          <p:cNvSpPr/>
          <p:nvPr/>
        </p:nvSpPr>
        <p:spPr>
          <a:xfrm>
            <a:off x="363295" y="2935918"/>
            <a:ext cx="4988880" cy="572972"/>
          </a:xfrm>
          <a:prstGeom prst="rect">
            <a:avLst/>
          </a:prstGeom>
          <a:solidFill>
            <a:srgbClr val="FFEAD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256527-BA6F-1DCF-FE8B-A71A79616E52}"/>
              </a:ext>
            </a:extLst>
          </p:cNvPr>
          <p:cNvCxnSpPr/>
          <p:nvPr/>
        </p:nvCxnSpPr>
        <p:spPr>
          <a:xfrm>
            <a:off x="345233" y="1772816"/>
            <a:ext cx="11206065" cy="0"/>
          </a:xfrm>
          <a:prstGeom prst="straightConnector1">
            <a:avLst/>
          </a:prstGeom>
          <a:ln w="76200">
            <a:solidFill>
              <a:srgbClr val="FC82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4D26D5-6250-BACC-AA09-60BF532C9661}"/>
              </a:ext>
            </a:extLst>
          </p:cNvPr>
          <p:cNvSpPr txBox="1"/>
          <p:nvPr/>
        </p:nvSpPr>
        <p:spPr>
          <a:xfrm>
            <a:off x="345233" y="496211"/>
            <a:ext cx="91272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BACK Timeline</a:t>
            </a:r>
          </a:p>
          <a:p>
            <a:r>
              <a:rPr lang="en-US" b="1" dirty="0">
                <a:solidFill>
                  <a:srgbClr val="FC8208"/>
                </a:solidFill>
              </a:rPr>
              <a:t>Part 3: End of the school year and summer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112589-5998-53C7-4C92-66300C825AEA}"/>
              </a:ext>
            </a:extLst>
          </p:cNvPr>
          <p:cNvCxnSpPr/>
          <p:nvPr/>
        </p:nvCxnSpPr>
        <p:spPr>
          <a:xfrm>
            <a:off x="363295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DCB74EB-4545-DEE2-5B78-6AEF7DEECE9A}"/>
              </a:ext>
            </a:extLst>
          </p:cNvPr>
          <p:cNvSpPr txBox="1"/>
          <p:nvPr/>
        </p:nvSpPr>
        <p:spPr>
          <a:xfrm>
            <a:off x="341328" y="3015364"/>
            <a:ext cx="5006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Family will be sent annual survey to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ANs will be sent annual survey to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Confirm school nurse participation in BACK next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 out about any planned registrations or back to school events for next school year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8E260D-AE6C-90E2-1776-8D997EF81FD1}"/>
              </a:ext>
            </a:extLst>
          </p:cNvPr>
          <p:cNvCxnSpPr/>
          <p:nvPr/>
        </p:nvCxnSpPr>
        <p:spPr>
          <a:xfrm>
            <a:off x="5507144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A4CA24-50F3-09CE-40DB-5908D6DA4200}"/>
              </a:ext>
            </a:extLst>
          </p:cNvPr>
          <p:cNvCxnSpPr/>
          <p:nvPr/>
        </p:nvCxnSpPr>
        <p:spPr>
          <a:xfrm>
            <a:off x="10541936" y="1772816"/>
            <a:ext cx="0" cy="366377"/>
          </a:xfrm>
          <a:prstGeom prst="line">
            <a:avLst/>
          </a:prstGeom>
          <a:ln w="28575">
            <a:solidFill>
              <a:srgbClr val="FC82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F8C879-34A3-B9B1-7FEE-0C66BEDFE965}"/>
              </a:ext>
            </a:extLst>
          </p:cNvPr>
          <p:cNvSpPr txBox="1"/>
          <p:nvPr/>
        </p:nvSpPr>
        <p:spPr>
          <a:xfrm>
            <a:off x="5682086" y="3015364"/>
            <a:ext cx="46780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 out about any planned registrations or back to school events for next school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further training and professional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Prepare for upcoming school year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A6DEBDFB-451F-F1C8-77E4-676A458DE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239" y="32098"/>
            <a:ext cx="1488871" cy="13743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F15B1B5-6793-84CF-E238-96FB4166AFC9}"/>
              </a:ext>
            </a:extLst>
          </p:cNvPr>
          <p:cNvSpPr txBox="1"/>
          <p:nvPr/>
        </p:nvSpPr>
        <p:spPr>
          <a:xfrm>
            <a:off x="958091" y="2454083"/>
            <a:ext cx="35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C8208"/>
                </a:solidFill>
              </a:rPr>
              <a:t>May – June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FBDDE3-1822-60CD-8489-25A598E0FA5A}"/>
              </a:ext>
            </a:extLst>
          </p:cNvPr>
          <p:cNvSpPr txBox="1"/>
          <p:nvPr/>
        </p:nvSpPr>
        <p:spPr>
          <a:xfrm>
            <a:off x="6519070" y="2487360"/>
            <a:ext cx="3572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C8208"/>
                </a:solidFill>
              </a:rPr>
              <a:t>June – July </a:t>
            </a:r>
          </a:p>
        </p:txBody>
      </p:sp>
    </p:spTree>
    <p:extLst>
      <p:ext uri="{BB962C8B-B14F-4D97-AF65-F5344CB8AC3E}">
        <p14:creationId xmlns:p14="http://schemas.microsoft.com/office/powerpoint/2010/main" val="3112620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310</Words>
  <Application>Microsoft Office PowerPoint</Application>
  <PresentationFormat>Widescreen</PresentationFormat>
  <Paragraphs>63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University of Colorado Denver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Armstrong, Rachel</dc:creator>
  <cp:lastModifiedBy>Brtnikova, Michaela</cp:lastModifiedBy>
  <cp:revision>4</cp:revision>
  <dcterms:created xsi:type="dcterms:W3CDTF">2023-06-09T16:42:54Z</dcterms:created>
  <dcterms:modified xsi:type="dcterms:W3CDTF">2023-06-09T19:28:31Z</dcterms:modified>
</cp:coreProperties>
</file>