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48" r:id="rId5"/>
    <p:sldMasterId id="2147483773" r:id="rId6"/>
  </p:sldMasterIdLst>
  <p:notesMasterIdLst>
    <p:notesMasterId r:id="rId106"/>
  </p:notesMasterIdLst>
  <p:sldIdLst>
    <p:sldId id="6725" r:id="rId7"/>
    <p:sldId id="6727" r:id="rId8"/>
    <p:sldId id="6750" r:id="rId9"/>
    <p:sldId id="6772" r:id="rId10"/>
    <p:sldId id="6729" r:id="rId11"/>
    <p:sldId id="6738" r:id="rId12"/>
    <p:sldId id="6749" r:id="rId13"/>
    <p:sldId id="6739" r:id="rId14"/>
    <p:sldId id="6755" r:id="rId15"/>
    <p:sldId id="635" r:id="rId16"/>
    <p:sldId id="566" r:id="rId17"/>
    <p:sldId id="339" r:id="rId18"/>
    <p:sldId id="340" r:id="rId19"/>
    <p:sldId id="271" r:id="rId20"/>
    <p:sldId id="272" r:id="rId21"/>
    <p:sldId id="6741" r:id="rId22"/>
    <p:sldId id="274" r:id="rId23"/>
    <p:sldId id="343" r:id="rId24"/>
    <p:sldId id="6756" r:id="rId25"/>
    <p:sldId id="6757" r:id="rId26"/>
    <p:sldId id="571" r:id="rId27"/>
    <p:sldId id="465" r:id="rId28"/>
    <p:sldId id="573" r:id="rId29"/>
    <p:sldId id="467" r:id="rId30"/>
    <p:sldId id="6742" r:id="rId31"/>
    <p:sldId id="278" r:id="rId32"/>
    <p:sldId id="6751" r:id="rId33"/>
    <p:sldId id="6758" r:id="rId34"/>
    <p:sldId id="6759" r:id="rId35"/>
    <p:sldId id="275" r:id="rId36"/>
    <p:sldId id="282" r:id="rId37"/>
    <p:sldId id="276" r:id="rId38"/>
    <p:sldId id="6760" r:id="rId39"/>
    <p:sldId id="283" r:id="rId40"/>
    <p:sldId id="6761" r:id="rId41"/>
    <p:sldId id="279" r:id="rId42"/>
    <p:sldId id="6762" r:id="rId43"/>
    <p:sldId id="261" r:id="rId44"/>
    <p:sldId id="6763" r:id="rId45"/>
    <p:sldId id="6743" r:id="rId46"/>
    <p:sldId id="6744" r:id="rId47"/>
    <p:sldId id="6745" r:id="rId48"/>
    <p:sldId id="628" r:id="rId49"/>
    <p:sldId id="6764" r:id="rId50"/>
    <p:sldId id="256" r:id="rId51"/>
    <p:sldId id="257" r:id="rId52"/>
    <p:sldId id="269" r:id="rId53"/>
    <p:sldId id="258" r:id="rId54"/>
    <p:sldId id="262" r:id="rId55"/>
    <p:sldId id="263" r:id="rId56"/>
    <p:sldId id="259" r:id="rId57"/>
    <p:sldId id="268" r:id="rId58"/>
    <p:sldId id="265" r:id="rId59"/>
    <p:sldId id="266" r:id="rId60"/>
    <p:sldId id="267" r:id="rId61"/>
    <p:sldId id="264" r:id="rId62"/>
    <p:sldId id="260" r:id="rId63"/>
    <p:sldId id="6765" r:id="rId64"/>
    <p:sldId id="297" r:id="rId65"/>
    <p:sldId id="710" r:id="rId66"/>
    <p:sldId id="684" r:id="rId67"/>
    <p:sldId id="607" r:id="rId68"/>
    <p:sldId id="627" r:id="rId69"/>
    <p:sldId id="6766" r:id="rId70"/>
    <p:sldId id="6770" r:id="rId71"/>
    <p:sldId id="6771" r:id="rId72"/>
    <p:sldId id="6804" r:id="rId73"/>
    <p:sldId id="6803" r:id="rId74"/>
    <p:sldId id="6802" r:id="rId75"/>
    <p:sldId id="6801" r:id="rId76"/>
    <p:sldId id="6800" r:id="rId77"/>
    <p:sldId id="6797" r:id="rId78"/>
    <p:sldId id="6796" r:id="rId79"/>
    <p:sldId id="6795" r:id="rId80"/>
    <p:sldId id="6794" r:id="rId81"/>
    <p:sldId id="6793" r:id="rId82"/>
    <p:sldId id="6792" r:id="rId83"/>
    <p:sldId id="6791" r:id="rId84"/>
    <p:sldId id="6790" r:id="rId85"/>
    <p:sldId id="6789" r:id="rId86"/>
    <p:sldId id="6788" r:id="rId87"/>
    <p:sldId id="6787" r:id="rId88"/>
    <p:sldId id="6786" r:id="rId89"/>
    <p:sldId id="6785" r:id="rId90"/>
    <p:sldId id="6784" r:id="rId91"/>
    <p:sldId id="6783" r:id="rId92"/>
    <p:sldId id="6782" r:id="rId93"/>
    <p:sldId id="6781" r:id="rId94"/>
    <p:sldId id="6780" r:id="rId95"/>
    <p:sldId id="6779" r:id="rId96"/>
    <p:sldId id="6778" r:id="rId97"/>
    <p:sldId id="6777" r:id="rId98"/>
    <p:sldId id="6776" r:id="rId99"/>
    <p:sldId id="6775" r:id="rId100"/>
    <p:sldId id="6774" r:id="rId101"/>
    <p:sldId id="6773" r:id="rId102"/>
    <p:sldId id="296" r:id="rId103"/>
    <p:sldId id="6769" r:id="rId104"/>
    <p:sldId id="6735" r:id="rId105"/>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7655F7E-FA76-CA06-A9C5-646330EE37E7}" name="Gleason, Melanie" initials="GM" userId="S::Melanie.Gleason@childrenscolorado.org::9c0a7dd9-458d-44d9-9418-5bc97136096e" providerId="AD"/>
  <p188:author id="{B4AFF1AC-5320-E99E-301D-224A7A1111DD}" name="Armstrong, Rachel" initials="AR" userId="S::rachel.k.armstrong@cuanschutz.edu::bc275cfd-9de0-4ee3-b307-0843881f3e9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6D63FC-13AA-4EBB-A412-08AD12D8F333}" v="89" dt="2023-06-12T17:36:35.540"/>
    <p1510:client id="{1D1B7D3D-609C-4A41-B42E-039B627DF7B2}" v="125" dt="2023-05-17T21:55:42.689"/>
    <p1510:client id="{844CC41F-8DEF-42C5-9605-9326CB92570C}" v="39" dt="2023-05-22T17:53:52.296"/>
    <p1510:client id="{BCCEEBCF-55E6-4040-AEA4-F080D5FC1D22}" v="26" dt="2023-06-01T19:27:58.440"/>
    <p1510:client id="{E41737F3-D58A-43E1-9E4E-1CAB7E2049BF}" v="128" dt="2023-06-08T19:56:50.4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4" autoAdjust="0"/>
    <p:restoredTop sz="94660"/>
  </p:normalViewPr>
  <p:slideViewPr>
    <p:cSldViewPr snapToGrid="0">
      <p:cViewPr varScale="1">
        <p:scale>
          <a:sx n="114" d="100"/>
          <a:sy n="114" d="100"/>
        </p:scale>
        <p:origin x="18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microsoft.com/office/2018/10/relationships/authors" Target="authors.xml"/><Relationship Id="rId16" Type="http://schemas.openxmlformats.org/officeDocument/2006/relationships/slide" Target="slides/slide10.xml"/><Relationship Id="rId107" Type="http://schemas.openxmlformats.org/officeDocument/2006/relationships/presProps" Target="presProps.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viewProps" Target="viewProps.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notesMaster" Target="notesMasters/notes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theme" Target="theme/theme1.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tableStyles" Target="tableStyle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b="1" dirty="0"/>
              <a:t>Frequency</a:t>
            </a:r>
            <a:r>
              <a:rPr lang="en-US" b="1" baseline="0" dirty="0"/>
              <a:t> of School Nurses Contacting Health Care Providers to Support Asthma Care for Students</a:t>
            </a:r>
            <a:endParaRPr lang="en-US" b="1" dirty="0"/>
          </a:p>
        </c:rich>
      </c:tx>
      <c:layout>
        <c:manualLayout>
          <c:xMode val="edge"/>
          <c:yMode val="edge"/>
          <c:x val="0.14802731299212599"/>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5919537401574806E-2"/>
          <c:y val="0.1879301680653194"/>
          <c:w val="0.91908046259842524"/>
          <c:h val="0.75106958962416404"/>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Never</c:v>
                </c:pt>
                <c:pt idx="1">
                  <c:v>1-2 times/week</c:v>
                </c:pt>
                <c:pt idx="2">
                  <c:v>1-2 times/month</c:v>
                </c:pt>
                <c:pt idx="3">
                  <c:v>1-2/school year</c:v>
                </c:pt>
              </c:strCache>
            </c:strRef>
          </c:cat>
          <c:val>
            <c:numRef>
              <c:f>Sheet1!$B$2:$B$5</c:f>
              <c:numCache>
                <c:formatCode>0%</c:formatCode>
                <c:ptCount val="4"/>
                <c:pt idx="0">
                  <c:v>0.11</c:v>
                </c:pt>
                <c:pt idx="1">
                  <c:v>0.11</c:v>
                </c:pt>
                <c:pt idx="2">
                  <c:v>0.44</c:v>
                </c:pt>
                <c:pt idx="3">
                  <c:v>0.33</c:v>
                </c:pt>
              </c:numCache>
            </c:numRef>
          </c:val>
          <c:extLst>
            <c:ext xmlns:c16="http://schemas.microsoft.com/office/drawing/2014/chart" uri="{C3380CC4-5D6E-409C-BE32-E72D297353CC}">
              <c16:uniqueId val="{00000000-900E-426A-B75F-73DD2F99A33C}"/>
            </c:ext>
          </c:extLst>
        </c:ser>
        <c:dLbls>
          <c:showLegendKey val="0"/>
          <c:showVal val="0"/>
          <c:showCatName val="0"/>
          <c:showSerName val="0"/>
          <c:showPercent val="0"/>
          <c:showBubbleSize val="0"/>
        </c:dLbls>
        <c:gapWidth val="219"/>
        <c:overlap val="-27"/>
        <c:axId val="1634534223"/>
        <c:axId val="1634532143"/>
      </c:barChart>
      <c:catAx>
        <c:axId val="16345342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4532143"/>
        <c:crosses val="autoZero"/>
        <c:auto val="1"/>
        <c:lblAlgn val="ctr"/>
        <c:lblOffset val="100"/>
        <c:noMultiLvlLbl val="0"/>
      </c:catAx>
      <c:valAx>
        <c:axId val="163453214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45342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915" b="0" i="0" u="none" strike="noStrike" kern="1200" spc="0" baseline="0">
                <a:solidFill>
                  <a:schemeClr val="tx1">
                    <a:lumMod val="65000"/>
                    <a:lumOff val="35000"/>
                  </a:schemeClr>
                </a:solidFill>
                <a:latin typeface="+mn-lt"/>
                <a:ea typeface="+mn-ea"/>
                <a:cs typeface="+mn-cs"/>
              </a:defRPr>
            </a:pPr>
            <a:r>
              <a:rPr lang="en-US" sz="2000" b="1">
                <a:solidFill>
                  <a:schemeClr val="tx1"/>
                </a:solidFill>
                <a:effectLst/>
                <a:latin typeface="Arial" panose="020B0604020202020204" pitchFamily="34" charset="0"/>
                <a:cs typeface="Arial" panose="020B0604020202020204" pitchFamily="34" charset="0"/>
              </a:rPr>
              <a:t>Provider Awareness of Colorado Asthma Care Plan and Medication Order for Schools and Child Care Settings Form (n=69)</a:t>
            </a:r>
            <a:endParaRPr lang="en-US" sz="2000">
              <a:solidFill>
                <a:schemeClr val="tx1"/>
              </a:solidFill>
              <a:effectLst/>
              <a:latin typeface="Arial" panose="020B0604020202020204" pitchFamily="34" charset="0"/>
              <a:cs typeface="Arial" panose="020B0604020202020204" pitchFamily="34" charset="0"/>
            </a:endParaRPr>
          </a:p>
        </c:rich>
      </c:tx>
      <c:layout>
        <c:manualLayout>
          <c:xMode val="edge"/>
          <c:yMode val="edge"/>
          <c:x val="0.10915842416249692"/>
          <c:y val="1.6901408450704224E-2"/>
        </c:manualLayout>
      </c:layout>
      <c:overlay val="0"/>
      <c:spPr>
        <a:noFill/>
        <a:ln>
          <a:noFill/>
        </a:ln>
        <a:effectLst/>
      </c:spPr>
      <c:txPr>
        <a:bodyPr rot="0" spcFirstLastPara="1" vertOverflow="ellipsis" vert="horz" wrap="square" anchor="ctr" anchorCtr="1"/>
        <a:lstStyle/>
        <a:p>
          <a:pPr algn="l">
            <a:defRPr sz="1915"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6090596434066434"/>
          <c:y val="0.19342131529333478"/>
          <c:w val="0.64042124044839221"/>
          <c:h val="0.74430043759043207"/>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6AC2-4BDF-9F70-0F5BA4AAADC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6AC2-4BDF-9F70-0F5BA4AAADC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80B-4AAF-A74B-5E3F5E4EFA18}"/>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Yes</c:v>
                </c:pt>
                <c:pt idx="1">
                  <c:v>No</c:v>
                </c:pt>
                <c:pt idx="2">
                  <c:v>Not sure</c:v>
                </c:pt>
              </c:strCache>
            </c:strRef>
          </c:cat>
          <c:val>
            <c:numRef>
              <c:f>Sheet1!$B$2:$B$4</c:f>
              <c:numCache>
                <c:formatCode>0%</c:formatCode>
                <c:ptCount val="3"/>
                <c:pt idx="0">
                  <c:v>0.57999999999999996</c:v>
                </c:pt>
                <c:pt idx="1">
                  <c:v>0.28000000000000003</c:v>
                </c:pt>
                <c:pt idx="2">
                  <c:v>0.14000000000000001</c:v>
                </c:pt>
              </c:numCache>
            </c:numRef>
          </c:val>
          <c:extLst>
            <c:ext xmlns:c16="http://schemas.microsoft.com/office/drawing/2014/chart" uri="{C3380CC4-5D6E-409C-BE32-E72D297353CC}">
              <c16:uniqueId val="{00000000-7E6F-48A2-A8AD-763E2236F6C7}"/>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915"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C2A44E-A74B-45C1-B84A-CB4E3946B1A6}" type="doc">
      <dgm:prSet loTypeId="urn:microsoft.com/office/officeart/2009/3/layout/HorizontalOrganizationChart" loCatId="hierarchy" qsTypeId="urn:microsoft.com/office/officeart/2005/8/quickstyle/simple1" qsCatId="simple" csTypeId="urn:microsoft.com/office/officeart/2005/8/colors/colorful1" csCatId="colorful"/>
      <dgm:spPr/>
      <dgm:t>
        <a:bodyPr/>
        <a:lstStyle/>
        <a:p>
          <a:endParaRPr lang="en-US"/>
        </a:p>
      </dgm:t>
    </dgm:pt>
    <dgm:pt modelId="{786D6D06-0CC7-4CC8-AC6A-25CD852B90DB}">
      <dgm:prSet/>
      <dgm:spPr/>
      <dgm:t>
        <a:bodyPr/>
        <a:lstStyle/>
        <a:p>
          <a:r>
            <a:rPr lang="en-US" dirty="0"/>
            <a:t>Asthma Intake Form</a:t>
          </a:r>
        </a:p>
      </dgm:t>
    </dgm:pt>
    <dgm:pt modelId="{E97EBB2B-61C9-4392-8DE1-EAE1CE649F2C}" type="parTrans" cxnId="{9ED7B5DC-43AD-4180-82F3-953FD7359424}">
      <dgm:prSet/>
      <dgm:spPr/>
      <dgm:t>
        <a:bodyPr/>
        <a:lstStyle/>
        <a:p>
          <a:endParaRPr lang="en-US"/>
        </a:p>
      </dgm:t>
    </dgm:pt>
    <dgm:pt modelId="{DF2C2170-D750-4102-9506-F413C981B88B}" type="sibTrans" cxnId="{9ED7B5DC-43AD-4180-82F3-953FD7359424}">
      <dgm:prSet/>
      <dgm:spPr/>
      <dgm:t>
        <a:bodyPr/>
        <a:lstStyle/>
        <a:p>
          <a:endParaRPr lang="en-US"/>
        </a:p>
      </dgm:t>
    </dgm:pt>
    <dgm:pt modelId="{7B8209FD-8160-4587-A94D-74A459E62B7A}">
      <dgm:prSet/>
      <dgm:spPr/>
      <dgm:t>
        <a:bodyPr/>
        <a:lstStyle/>
        <a:p>
          <a:r>
            <a:rPr lang="en-US" dirty="0"/>
            <a:t>Colorado Asthma Care Plan and Medication Order for Schools and Child Care Settings</a:t>
          </a:r>
        </a:p>
      </dgm:t>
    </dgm:pt>
    <dgm:pt modelId="{BF4F77F8-A788-4D8B-B2EF-9621F7FA9DB6}" type="parTrans" cxnId="{16219951-CE22-49BA-8E9D-13FAD17EE233}">
      <dgm:prSet/>
      <dgm:spPr/>
      <dgm:t>
        <a:bodyPr/>
        <a:lstStyle/>
        <a:p>
          <a:endParaRPr lang="en-US"/>
        </a:p>
      </dgm:t>
    </dgm:pt>
    <dgm:pt modelId="{17C83005-47C1-421F-82EA-A009C12673CE}" type="sibTrans" cxnId="{16219951-CE22-49BA-8E9D-13FAD17EE233}">
      <dgm:prSet/>
      <dgm:spPr/>
      <dgm:t>
        <a:bodyPr/>
        <a:lstStyle/>
        <a:p>
          <a:endParaRPr lang="en-US"/>
        </a:p>
      </dgm:t>
    </dgm:pt>
    <dgm:pt modelId="{83063A8E-CA22-475E-984C-176413639AB6}" type="pres">
      <dgm:prSet presAssocID="{2AC2A44E-A74B-45C1-B84A-CB4E3946B1A6}" presName="hierChild1" presStyleCnt="0">
        <dgm:presLayoutVars>
          <dgm:orgChart val="1"/>
          <dgm:chPref val="1"/>
          <dgm:dir/>
          <dgm:animOne val="branch"/>
          <dgm:animLvl val="lvl"/>
          <dgm:resizeHandles/>
        </dgm:presLayoutVars>
      </dgm:prSet>
      <dgm:spPr/>
    </dgm:pt>
    <dgm:pt modelId="{E77C2216-95B7-4D6F-B06B-3534A38D70D0}" type="pres">
      <dgm:prSet presAssocID="{786D6D06-0CC7-4CC8-AC6A-25CD852B90DB}" presName="hierRoot1" presStyleCnt="0">
        <dgm:presLayoutVars>
          <dgm:hierBranch val="init"/>
        </dgm:presLayoutVars>
      </dgm:prSet>
      <dgm:spPr/>
    </dgm:pt>
    <dgm:pt modelId="{99577CB4-8740-4AD2-A8EA-E97B1CBE42E7}" type="pres">
      <dgm:prSet presAssocID="{786D6D06-0CC7-4CC8-AC6A-25CD852B90DB}" presName="rootComposite1" presStyleCnt="0"/>
      <dgm:spPr/>
    </dgm:pt>
    <dgm:pt modelId="{8CCADDDB-1761-4D1A-8546-44FDAD051C13}" type="pres">
      <dgm:prSet presAssocID="{786D6D06-0CC7-4CC8-AC6A-25CD852B90DB}" presName="rootText1" presStyleLbl="node0" presStyleIdx="0" presStyleCnt="2">
        <dgm:presLayoutVars>
          <dgm:chPref val="3"/>
        </dgm:presLayoutVars>
      </dgm:prSet>
      <dgm:spPr/>
    </dgm:pt>
    <dgm:pt modelId="{5B52F9C9-6254-4959-9C53-A7120045FBF7}" type="pres">
      <dgm:prSet presAssocID="{786D6D06-0CC7-4CC8-AC6A-25CD852B90DB}" presName="rootConnector1" presStyleLbl="node1" presStyleIdx="0" presStyleCnt="0"/>
      <dgm:spPr/>
    </dgm:pt>
    <dgm:pt modelId="{8985EC14-3000-47B8-98E6-93651B739BAE}" type="pres">
      <dgm:prSet presAssocID="{786D6D06-0CC7-4CC8-AC6A-25CD852B90DB}" presName="hierChild2" presStyleCnt="0"/>
      <dgm:spPr/>
    </dgm:pt>
    <dgm:pt modelId="{78A3589D-D64E-4AD9-A0AC-0CA98815F329}" type="pres">
      <dgm:prSet presAssocID="{786D6D06-0CC7-4CC8-AC6A-25CD852B90DB}" presName="hierChild3" presStyleCnt="0"/>
      <dgm:spPr/>
    </dgm:pt>
    <dgm:pt modelId="{9F2FBA46-3EBE-411A-BCC0-1F7A5C2E6348}" type="pres">
      <dgm:prSet presAssocID="{7B8209FD-8160-4587-A94D-74A459E62B7A}" presName="hierRoot1" presStyleCnt="0">
        <dgm:presLayoutVars>
          <dgm:hierBranch val="init"/>
        </dgm:presLayoutVars>
      </dgm:prSet>
      <dgm:spPr/>
    </dgm:pt>
    <dgm:pt modelId="{C8A24E74-EDCC-45F2-A152-0857B2FC7961}" type="pres">
      <dgm:prSet presAssocID="{7B8209FD-8160-4587-A94D-74A459E62B7A}" presName="rootComposite1" presStyleCnt="0"/>
      <dgm:spPr/>
    </dgm:pt>
    <dgm:pt modelId="{8FBA2649-81D8-4991-9266-FB95C9FA1255}" type="pres">
      <dgm:prSet presAssocID="{7B8209FD-8160-4587-A94D-74A459E62B7A}" presName="rootText1" presStyleLbl="node0" presStyleIdx="1" presStyleCnt="2">
        <dgm:presLayoutVars>
          <dgm:chPref val="3"/>
        </dgm:presLayoutVars>
      </dgm:prSet>
      <dgm:spPr/>
    </dgm:pt>
    <dgm:pt modelId="{4D259E43-B9A1-45A8-A027-FF6800DCEDFC}" type="pres">
      <dgm:prSet presAssocID="{7B8209FD-8160-4587-A94D-74A459E62B7A}" presName="rootConnector1" presStyleLbl="node1" presStyleIdx="0" presStyleCnt="0"/>
      <dgm:spPr/>
    </dgm:pt>
    <dgm:pt modelId="{B4AA10CB-F68E-4F52-AC8F-1958C6D3383D}" type="pres">
      <dgm:prSet presAssocID="{7B8209FD-8160-4587-A94D-74A459E62B7A}" presName="hierChild2" presStyleCnt="0"/>
      <dgm:spPr/>
    </dgm:pt>
    <dgm:pt modelId="{6BB80EDA-983D-4BDE-8CC3-7B14D0AAD0AD}" type="pres">
      <dgm:prSet presAssocID="{7B8209FD-8160-4587-A94D-74A459E62B7A}" presName="hierChild3" presStyleCnt="0"/>
      <dgm:spPr/>
    </dgm:pt>
  </dgm:ptLst>
  <dgm:cxnLst>
    <dgm:cxn modelId="{AE3ABE12-BDEE-4FF9-8AFA-C8329A7943F0}" type="presOf" srcId="{2AC2A44E-A74B-45C1-B84A-CB4E3946B1A6}" destId="{83063A8E-CA22-475E-984C-176413639AB6}" srcOrd="0" destOrd="0" presId="urn:microsoft.com/office/officeart/2009/3/layout/HorizontalOrganizationChart"/>
    <dgm:cxn modelId="{319E094A-D588-45DD-BDFA-94097A6CBFDC}" type="presOf" srcId="{786D6D06-0CC7-4CC8-AC6A-25CD852B90DB}" destId="{5B52F9C9-6254-4959-9C53-A7120045FBF7}" srcOrd="1" destOrd="0" presId="urn:microsoft.com/office/officeart/2009/3/layout/HorizontalOrganizationChart"/>
    <dgm:cxn modelId="{16219951-CE22-49BA-8E9D-13FAD17EE233}" srcId="{2AC2A44E-A74B-45C1-B84A-CB4E3946B1A6}" destId="{7B8209FD-8160-4587-A94D-74A459E62B7A}" srcOrd="1" destOrd="0" parTransId="{BF4F77F8-A788-4D8B-B2EF-9621F7FA9DB6}" sibTransId="{17C83005-47C1-421F-82EA-A009C12673CE}"/>
    <dgm:cxn modelId="{476BC484-988F-4F02-A5E6-B631B02B182E}" type="presOf" srcId="{786D6D06-0CC7-4CC8-AC6A-25CD852B90DB}" destId="{8CCADDDB-1761-4D1A-8546-44FDAD051C13}" srcOrd="0" destOrd="0" presId="urn:microsoft.com/office/officeart/2009/3/layout/HorizontalOrganizationChart"/>
    <dgm:cxn modelId="{AD6AFCBD-879C-4DDE-A31A-E12628327DF9}" type="presOf" srcId="{7B8209FD-8160-4587-A94D-74A459E62B7A}" destId="{4D259E43-B9A1-45A8-A027-FF6800DCEDFC}" srcOrd="1" destOrd="0" presId="urn:microsoft.com/office/officeart/2009/3/layout/HorizontalOrganizationChart"/>
    <dgm:cxn modelId="{9ED7B5DC-43AD-4180-82F3-953FD7359424}" srcId="{2AC2A44E-A74B-45C1-B84A-CB4E3946B1A6}" destId="{786D6D06-0CC7-4CC8-AC6A-25CD852B90DB}" srcOrd="0" destOrd="0" parTransId="{E97EBB2B-61C9-4392-8DE1-EAE1CE649F2C}" sibTransId="{DF2C2170-D750-4102-9506-F413C981B88B}"/>
    <dgm:cxn modelId="{B5A415E6-88AA-40DD-94BC-6EB8C61BAEA4}" type="presOf" srcId="{7B8209FD-8160-4587-A94D-74A459E62B7A}" destId="{8FBA2649-81D8-4991-9266-FB95C9FA1255}" srcOrd="0" destOrd="0" presId="urn:microsoft.com/office/officeart/2009/3/layout/HorizontalOrganizationChart"/>
    <dgm:cxn modelId="{7D1EBA09-A81E-48D7-AE5E-16FFF2FA7B80}" type="presParOf" srcId="{83063A8E-CA22-475E-984C-176413639AB6}" destId="{E77C2216-95B7-4D6F-B06B-3534A38D70D0}" srcOrd="0" destOrd="0" presId="urn:microsoft.com/office/officeart/2009/3/layout/HorizontalOrganizationChart"/>
    <dgm:cxn modelId="{C1AFE3F4-46BD-437E-9553-C78FAB5BEFB5}" type="presParOf" srcId="{E77C2216-95B7-4D6F-B06B-3534A38D70D0}" destId="{99577CB4-8740-4AD2-A8EA-E97B1CBE42E7}" srcOrd="0" destOrd="0" presId="urn:microsoft.com/office/officeart/2009/3/layout/HorizontalOrganizationChart"/>
    <dgm:cxn modelId="{4D9EC708-D9B1-47E8-A50B-141ECBE23C2C}" type="presParOf" srcId="{99577CB4-8740-4AD2-A8EA-E97B1CBE42E7}" destId="{8CCADDDB-1761-4D1A-8546-44FDAD051C13}" srcOrd="0" destOrd="0" presId="urn:microsoft.com/office/officeart/2009/3/layout/HorizontalOrganizationChart"/>
    <dgm:cxn modelId="{E74615C5-BCA7-4801-814A-AF0CDE921C1C}" type="presParOf" srcId="{99577CB4-8740-4AD2-A8EA-E97B1CBE42E7}" destId="{5B52F9C9-6254-4959-9C53-A7120045FBF7}" srcOrd="1" destOrd="0" presId="urn:microsoft.com/office/officeart/2009/3/layout/HorizontalOrganizationChart"/>
    <dgm:cxn modelId="{1FD27CF6-612E-4717-B6EF-2747CE444A8F}" type="presParOf" srcId="{E77C2216-95B7-4D6F-B06B-3534A38D70D0}" destId="{8985EC14-3000-47B8-98E6-93651B739BAE}" srcOrd="1" destOrd="0" presId="urn:microsoft.com/office/officeart/2009/3/layout/HorizontalOrganizationChart"/>
    <dgm:cxn modelId="{8DDEDDD3-0FD5-4B59-8C2D-DDB8723C1FDD}" type="presParOf" srcId="{E77C2216-95B7-4D6F-B06B-3534A38D70D0}" destId="{78A3589D-D64E-4AD9-A0AC-0CA98815F329}" srcOrd="2" destOrd="0" presId="urn:microsoft.com/office/officeart/2009/3/layout/HorizontalOrganizationChart"/>
    <dgm:cxn modelId="{879FC730-7877-4143-B44A-1FEF9F9DAA45}" type="presParOf" srcId="{83063A8E-CA22-475E-984C-176413639AB6}" destId="{9F2FBA46-3EBE-411A-BCC0-1F7A5C2E6348}" srcOrd="1" destOrd="0" presId="urn:microsoft.com/office/officeart/2009/3/layout/HorizontalOrganizationChart"/>
    <dgm:cxn modelId="{1922FA35-5684-4F1A-B5AB-516FBBB9FF9D}" type="presParOf" srcId="{9F2FBA46-3EBE-411A-BCC0-1F7A5C2E6348}" destId="{C8A24E74-EDCC-45F2-A152-0857B2FC7961}" srcOrd="0" destOrd="0" presId="urn:microsoft.com/office/officeart/2009/3/layout/HorizontalOrganizationChart"/>
    <dgm:cxn modelId="{0ADCCB48-C35E-4D74-9DD9-5A948324C475}" type="presParOf" srcId="{C8A24E74-EDCC-45F2-A152-0857B2FC7961}" destId="{8FBA2649-81D8-4991-9266-FB95C9FA1255}" srcOrd="0" destOrd="0" presId="urn:microsoft.com/office/officeart/2009/3/layout/HorizontalOrganizationChart"/>
    <dgm:cxn modelId="{88D35534-C7AD-443D-AC61-66003029A711}" type="presParOf" srcId="{C8A24E74-EDCC-45F2-A152-0857B2FC7961}" destId="{4D259E43-B9A1-45A8-A027-FF6800DCEDFC}" srcOrd="1" destOrd="0" presId="urn:microsoft.com/office/officeart/2009/3/layout/HorizontalOrganizationChart"/>
    <dgm:cxn modelId="{57CA5437-523E-4ECE-9B80-97DFED7645C2}" type="presParOf" srcId="{9F2FBA46-3EBE-411A-BCC0-1F7A5C2E6348}" destId="{B4AA10CB-F68E-4F52-AC8F-1958C6D3383D}" srcOrd="1" destOrd="0" presId="urn:microsoft.com/office/officeart/2009/3/layout/HorizontalOrganizationChart"/>
    <dgm:cxn modelId="{87A4EA54-CD46-4E50-B77B-C93E3E7A5205}" type="presParOf" srcId="{9F2FBA46-3EBE-411A-BCC0-1F7A5C2E6348}" destId="{6BB80EDA-983D-4BDE-8CC3-7B14D0AAD0AD}"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662E3E-138A-4AE1-8490-91CDD5A351BE}"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B723E236-6BDE-449D-92E0-0C98F74C2397}">
      <dgm:prSet/>
      <dgm:spPr/>
      <dgm:t>
        <a:bodyPr/>
        <a:lstStyle/>
        <a:p>
          <a:r>
            <a:rPr lang="en-US" dirty="0"/>
            <a:t>Warm-up and cool-down periods to help prevent or lessen episodes of exercise-induced asthma</a:t>
          </a:r>
        </a:p>
      </dgm:t>
    </dgm:pt>
    <dgm:pt modelId="{F2773CA8-85B7-4FDB-BB42-5ACE66A64A05}" type="parTrans" cxnId="{E4C63911-4AA5-472A-BA1D-03865BB0CC1F}">
      <dgm:prSet/>
      <dgm:spPr/>
      <dgm:t>
        <a:bodyPr/>
        <a:lstStyle/>
        <a:p>
          <a:endParaRPr lang="en-US"/>
        </a:p>
      </dgm:t>
    </dgm:pt>
    <dgm:pt modelId="{373CBA50-FBAF-4CDD-90DA-EE6B73F23C2A}" type="sibTrans" cxnId="{E4C63911-4AA5-472A-BA1D-03865BB0CC1F}">
      <dgm:prSet/>
      <dgm:spPr/>
      <dgm:t>
        <a:bodyPr/>
        <a:lstStyle/>
        <a:p>
          <a:endParaRPr lang="en-US"/>
        </a:p>
      </dgm:t>
    </dgm:pt>
    <dgm:pt modelId="{4C7F9766-D599-4091-BF04-B0D1AFCBBA53}">
      <dgm:prSet/>
      <dgm:spPr/>
      <dgm:t>
        <a:bodyPr/>
        <a:lstStyle/>
        <a:p>
          <a:r>
            <a:rPr lang="en-US"/>
            <a:t>Alternate</a:t>
          </a:r>
        </a:p>
      </dgm:t>
    </dgm:pt>
    <dgm:pt modelId="{2BB92E41-673E-4FC8-9DF5-09784B3EAE7F}" type="parTrans" cxnId="{D53881CC-2676-48C8-BB55-1EB3AF15E17A}">
      <dgm:prSet/>
      <dgm:spPr/>
      <dgm:t>
        <a:bodyPr/>
        <a:lstStyle/>
        <a:p>
          <a:endParaRPr lang="en-US"/>
        </a:p>
      </dgm:t>
    </dgm:pt>
    <dgm:pt modelId="{39D56FF6-8D42-48CC-A32D-34DEF1F9AD9E}" type="sibTrans" cxnId="{D53881CC-2676-48C8-BB55-1EB3AF15E17A}">
      <dgm:prSet/>
      <dgm:spPr/>
      <dgm:t>
        <a:bodyPr/>
        <a:lstStyle/>
        <a:p>
          <a:endParaRPr lang="en-US"/>
        </a:p>
      </dgm:t>
    </dgm:pt>
    <dgm:pt modelId="{43B12801-492D-4CDA-B77A-76D8EEEB06F7}">
      <dgm:prSet/>
      <dgm:spPr/>
      <dgm:t>
        <a:bodyPr/>
        <a:lstStyle/>
        <a:p>
          <a:r>
            <a:rPr lang="en-US" dirty="0"/>
            <a:t>Run/walk rather than a full distance run</a:t>
          </a:r>
        </a:p>
      </dgm:t>
    </dgm:pt>
    <dgm:pt modelId="{ECCE06B1-6F1F-4DE9-A1E2-9BD18AC14E6A}" type="parTrans" cxnId="{12FFC505-441D-499D-A47F-69450C4F5D31}">
      <dgm:prSet/>
      <dgm:spPr/>
      <dgm:t>
        <a:bodyPr/>
        <a:lstStyle/>
        <a:p>
          <a:endParaRPr lang="en-US"/>
        </a:p>
      </dgm:t>
    </dgm:pt>
    <dgm:pt modelId="{486AECD7-3EB5-459C-89BA-A822472CE1FF}" type="sibTrans" cxnId="{12FFC505-441D-499D-A47F-69450C4F5D31}">
      <dgm:prSet/>
      <dgm:spPr/>
      <dgm:t>
        <a:bodyPr/>
        <a:lstStyle/>
        <a:p>
          <a:endParaRPr lang="en-US"/>
        </a:p>
      </dgm:t>
    </dgm:pt>
    <dgm:pt modelId="{AE629D59-7D91-4A80-9EEB-0CCDCB40FD30}">
      <dgm:prSet/>
      <dgm:spPr/>
      <dgm:t>
        <a:bodyPr/>
        <a:lstStyle/>
        <a:p>
          <a:r>
            <a:rPr lang="en-US"/>
            <a:t>Incorporate</a:t>
          </a:r>
        </a:p>
      </dgm:t>
    </dgm:pt>
    <dgm:pt modelId="{23AF7A6A-8CA2-47E9-80A2-208AE104C503}" type="parTrans" cxnId="{C90AF870-5AD7-4BE5-8BA2-AC4DBFF7BC4F}">
      <dgm:prSet/>
      <dgm:spPr/>
      <dgm:t>
        <a:bodyPr/>
        <a:lstStyle/>
        <a:p>
          <a:endParaRPr lang="en-US"/>
        </a:p>
      </dgm:t>
    </dgm:pt>
    <dgm:pt modelId="{9FB285BA-8AB4-4618-B5B4-377906F7C591}" type="sibTrans" cxnId="{C90AF870-5AD7-4BE5-8BA2-AC4DBFF7BC4F}">
      <dgm:prSet/>
      <dgm:spPr/>
      <dgm:t>
        <a:bodyPr/>
        <a:lstStyle/>
        <a:p>
          <a:endParaRPr lang="en-US"/>
        </a:p>
      </dgm:t>
    </dgm:pt>
    <dgm:pt modelId="{99A10E5A-A8F2-4C32-9CEF-7F3F976E809D}">
      <dgm:prSet/>
      <dgm:spPr/>
      <dgm:t>
        <a:bodyPr/>
        <a:lstStyle/>
        <a:p>
          <a:r>
            <a:rPr lang="en-US" dirty="0"/>
            <a:t>Less intense aerobic activities (walking, some field events, weight training)</a:t>
          </a:r>
        </a:p>
      </dgm:t>
    </dgm:pt>
    <dgm:pt modelId="{B44E123A-8BA3-418D-BCD8-103D81303CEA}" type="parTrans" cxnId="{8BDF3E12-9A70-49AF-8077-F61E6F25777E}">
      <dgm:prSet/>
      <dgm:spPr/>
      <dgm:t>
        <a:bodyPr/>
        <a:lstStyle/>
        <a:p>
          <a:endParaRPr lang="en-US"/>
        </a:p>
      </dgm:t>
    </dgm:pt>
    <dgm:pt modelId="{BCDAD9AA-913C-488F-ABC1-56BF32A3AFA7}" type="sibTrans" cxnId="{8BDF3E12-9A70-49AF-8077-F61E6F25777E}">
      <dgm:prSet/>
      <dgm:spPr/>
      <dgm:t>
        <a:bodyPr/>
        <a:lstStyle/>
        <a:p>
          <a:endParaRPr lang="en-US"/>
        </a:p>
      </dgm:t>
    </dgm:pt>
    <dgm:pt modelId="{DE7F7C07-C01D-4618-AB2A-7DBE774B841D}">
      <dgm:prSet/>
      <dgm:spPr/>
      <dgm:t>
        <a:bodyPr/>
        <a:lstStyle/>
        <a:p>
          <a:r>
            <a:rPr lang="en-US"/>
            <a:t>Give</a:t>
          </a:r>
        </a:p>
      </dgm:t>
    </dgm:pt>
    <dgm:pt modelId="{9A586EB2-F972-41D8-8FAF-F305F933DA39}" type="parTrans" cxnId="{27831EDB-A16C-444A-AE7F-525A5F891C37}">
      <dgm:prSet/>
      <dgm:spPr/>
      <dgm:t>
        <a:bodyPr/>
        <a:lstStyle/>
        <a:p>
          <a:endParaRPr lang="en-US"/>
        </a:p>
      </dgm:t>
    </dgm:pt>
    <dgm:pt modelId="{AFA13E4D-93BD-4F03-82CF-C2D2D14AF3E3}" type="sibTrans" cxnId="{27831EDB-A16C-444A-AE7F-525A5F891C37}">
      <dgm:prSet/>
      <dgm:spPr/>
      <dgm:t>
        <a:bodyPr/>
        <a:lstStyle/>
        <a:p>
          <a:endParaRPr lang="en-US"/>
        </a:p>
      </dgm:t>
    </dgm:pt>
    <dgm:pt modelId="{D40E9DAF-5581-4561-80F7-0D820DB5DB1D}">
      <dgm:prSet/>
      <dgm:spPr/>
      <dgm:t>
        <a:bodyPr/>
        <a:lstStyle/>
        <a:p>
          <a:r>
            <a:rPr lang="en-US" dirty="0"/>
            <a:t>Pre-treatment, if ordered</a:t>
          </a:r>
        </a:p>
      </dgm:t>
    </dgm:pt>
    <dgm:pt modelId="{84E0B4D1-BAAE-4ED6-B997-BDA966D3EB6D}" type="parTrans" cxnId="{EA006C88-38FA-4E21-9A58-3FAF55C916A5}">
      <dgm:prSet/>
      <dgm:spPr/>
      <dgm:t>
        <a:bodyPr/>
        <a:lstStyle/>
        <a:p>
          <a:endParaRPr lang="en-US"/>
        </a:p>
      </dgm:t>
    </dgm:pt>
    <dgm:pt modelId="{046046B1-3FB5-4F80-A0C9-F5C4F5ACA718}" type="sibTrans" cxnId="{EA006C88-38FA-4E21-9A58-3FAF55C916A5}">
      <dgm:prSet/>
      <dgm:spPr/>
      <dgm:t>
        <a:bodyPr/>
        <a:lstStyle/>
        <a:p>
          <a:endParaRPr lang="en-US"/>
        </a:p>
      </dgm:t>
    </dgm:pt>
    <dgm:pt modelId="{7A0FBFD0-1794-4669-8AA0-1C4D596DD376}">
      <dgm:prSet/>
      <dgm:spPr/>
      <dgm:t>
        <a:bodyPr/>
        <a:lstStyle/>
        <a:p>
          <a:r>
            <a:rPr lang="en-US" dirty="0"/>
            <a:t>Increase</a:t>
          </a:r>
        </a:p>
      </dgm:t>
    </dgm:pt>
    <dgm:pt modelId="{EAF20C19-F2FA-4121-8BAB-DEF2EDB57CCD}" type="sibTrans" cxnId="{AC06E3BF-27F1-499A-A22E-FAB5AD4E69CD}">
      <dgm:prSet/>
      <dgm:spPr/>
      <dgm:t>
        <a:bodyPr/>
        <a:lstStyle/>
        <a:p>
          <a:endParaRPr lang="en-US"/>
        </a:p>
      </dgm:t>
    </dgm:pt>
    <dgm:pt modelId="{E0AC5FAD-502A-4485-9BCB-1828A75CA872}" type="parTrans" cxnId="{AC06E3BF-27F1-499A-A22E-FAB5AD4E69CD}">
      <dgm:prSet/>
      <dgm:spPr/>
      <dgm:t>
        <a:bodyPr/>
        <a:lstStyle/>
        <a:p>
          <a:endParaRPr lang="en-US"/>
        </a:p>
      </dgm:t>
    </dgm:pt>
    <dgm:pt modelId="{5B80265C-3B85-4AD1-BEE8-24CD67FDB403}" type="pres">
      <dgm:prSet presAssocID="{C7662E3E-138A-4AE1-8490-91CDD5A351BE}" presName="linear" presStyleCnt="0">
        <dgm:presLayoutVars>
          <dgm:animLvl val="lvl"/>
          <dgm:resizeHandles val="exact"/>
        </dgm:presLayoutVars>
      </dgm:prSet>
      <dgm:spPr/>
    </dgm:pt>
    <dgm:pt modelId="{FD8760BC-889A-4EE1-8120-C67B8B8BDF56}" type="pres">
      <dgm:prSet presAssocID="{7A0FBFD0-1794-4669-8AA0-1C4D596DD376}" presName="parentText" presStyleLbl="node1" presStyleIdx="0" presStyleCnt="4">
        <dgm:presLayoutVars>
          <dgm:chMax val="0"/>
          <dgm:bulletEnabled val="1"/>
        </dgm:presLayoutVars>
      </dgm:prSet>
      <dgm:spPr/>
    </dgm:pt>
    <dgm:pt modelId="{3A6D3A9D-7580-43E9-A3FB-2A9D72A9B315}" type="pres">
      <dgm:prSet presAssocID="{7A0FBFD0-1794-4669-8AA0-1C4D596DD376}" presName="childText" presStyleLbl="revTx" presStyleIdx="0" presStyleCnt="4">
        <dgm:presLayoutVars>
          <dgm:bulletEnabled val="1"/>
        </dgm:presLayoutVars>
      </dgm:prSet>
      <dgm:spPr/>
    </dgm:pt>
    <dgm:pt modelId="{9E393EFE-CB35-44DA-8CA8-F8E9398AACC4}" type="pres">
      <dgm:prSet presAssocID="{4C7F9766-D599-4091-BF04-B0D1AFCBBA53}" presName="parentText" presStyleLbl="node1" presStyleIdx="1" presStyleCnt="4">
        <dgm:presLayoutVars>
          <dgm:chMax val="0"/>
          <dgm:bulletEnabled val="1"/>
        </dgm:presLayoutVars>
      </dgm:prSet>
      <dgm:spPr/>
    </dgm:pt>
    <dgm:pt modelId="{C49B77B3-4FBB-4AFA-B1D4-936F3F9D64EF}" type="pres">
      <dgm:prSet presAssocID="{4C7F9766-D599-4091-BF04-B0D1AFCBBA53}" presName="childText" presStyleLbl="revTx" presStyleIdx="1" presStyleCnt="4">
        <dgm:presLayoutVars>
          <dgm:bulletEnabled val="1"/>
        </dgm:presLayoutVars>
      </dgm:prSet>
      <dgm:spPr/>
    </dgm:pt>
    <dgm:pt modelId="{0002B389-6AFB-4123-A8EA-F13A8413A32F}" type="pres">
      <dgm:prSet presAssocID="{AE629D59-7D91-4A80-9EEB-0CCDCB40FD30}" presName="parentText" presStyleLbl="node1" presStyleIdx="2" presStyleCnt="4" custLinFactNeighborX="776" custLinFactNeighborY="3204">
        <dgm:presLayoutVars>
          <dgm:chMax val="0"/>
          <dgm:bulletEnabled val="1"/>
        </dgm:presLayoutVars>
      </dgm:prSet>
      <dgm:spPr/>
    </dgm:pt>
    <dgm:pt modelId="{EAF61E5D-7E2E-4B7D-BEB8-5C8DC4D53E33}" type="pres">
      <dgm:prSet presAssocID="{AE629D59-7D91-4A80-9EEB-0CCDCB40FD30}" presName="childText" presStyleLbl="revTx" presStyleIdx="2" presStyleCnt="4">
        <dgm:presLayoutVars>
          <dgm:bulletEnabled val="1"/>
        </dgm:presLayoutVars>
      </dgm:prSet>
      <dgm:spPr/>
    </dgm:pt>
    <dgm:pt modelId="{C2044196-D5D6-4671-B009-9B53DBA2E73D}" type="pres">
      <dgm:prSet presAssocID="{DE7F7C07-C01D-4618-AB2A-7DBE774B841D}" presName="parentText" presStyleLbl="node1" presStyleIdx="3" presStyleCnt="4">
        <dgm:presLayoutVars>
          <dgm:chMax val="0"/>
          <dgm:bulletEnabled val="1"/>
        </dgm:presLayoutVars>
      </dgm:prSet>
      <dgm:spPr/>
    </dgm:pt>
    <dgm:pt modelId="{12C92ECB-B844-4932-B3CF-C6794CDBB36F}" type="pres">
      <dgm:prSet presAssocID="{DE7F7C07-C01D-4618-AB2A-7DBE774B841D}" presName="childText" presStyleLbl="revTx" presStyleIdx="3" presStyleCnt="4">
        <dgm:presLayoutVars>
          <dgm:bulletEnabled val="1"/>
        </dgm:presLayoutVars>
      </dgm:prSet>
      <dgm:spPr/>
    </dgm:pt>
  </dgm:ptLst>
  <dgm:cxnLst>
    <dgm:cxn modelId="{12FFC505-441D-499D-A47F-69450C4F5D31}" srcId="{4C7F9766-D599-4091-BF04-B0D1AFCBBA53}" destId="{43B12801-492D-4CDA-B77A-76D8EEEB06F7}" srcOrd="0" destOrd="0" parTransId="{ECCE06B1-6F1F-4DE9-A1E2-9BD18AC14E6A}" sibTransId="{486AECD7-3EB5-459C-89BA-A822472CE1FF}"/>
    <dgm:cxn modelId="{E4C63911-4AA5-472A-BA1D-03865BB0CC1F}" srcId="{7A0FBFD0-1794-4669-8AA0-1C4D596DD376}" destId="{B723E236-6BDE-449D-92E0-0C98F74C2397}" srcOrd="0" destOrd="0" parTransId="{F2773CA8-85B7-4FDB-BB42-5ACE66A64A05}" sibTransId="{373CBA50-FBAF-4CDD-90DA-EE6B73F23C2A}"/>
    <dgm:cxn modelId="{E3C47111-2BB7-4D44-B66A-D62881A0B5BB}" type="presOf" srcId="{C7662E3E-138A-4AE1-8490-91CDD5A351BE}" destId="{5B80265C-3B85-4AD1-BEE8-24CD67FDB403}" srcOrd="0" destOrd="0" presId="urn:microsoft.com/office/officeart/2005/8/layout/vList2"/>
    <dgm:cxn modelId="{8BDF3E12-9A70-49AF-8077-F61E6F25777E}" srcId="{AE629D59-7D91-4A80-9EEB-0CCDCB40FD30}" destId="{99A10E5A-A8F2-4C32-9CEF-7F3F976E809D}" srcOrd="0" destOrd="0" parTransId="{B44E123A-8BA3-418D-BCD8-103D81303CEA}" sibTransId="{BCDAD9AA-913C-488F-ABC1-56BF32A3AFA7}"/>
    <dgm:cxn modelId="{516EEA17-AB8E-46F7-B034-432615250378}" type="presOf" srcId="{4C7F9766-D599-4091-BF04-B0D1AFCBBA53}" destId="{9E393EFE-CB35-44DA-8CA8-F8E9398AACC4}" srcOrd="0" destOrd="0" presId="urn:microsoft.com/office/officeart/2005/8/layout/vList2"/>
    <dgm:cxn modelId="{BCE3DD60-15FB-449F-88E8-882E0D371068}" type="presOf" srcId="{DE7F7C07-C01D-4618-AB2A-7DBE774B841D}" destId="{C2044196-D5D6-4671-B009-9B53DBA2E73D}" srcOrd="0" destOrd="0" presId="urn:microsoft.com/office/officeart/2005/8/layout/vList2"/>
    <dgm:cxn modelId="{76D81C70-ACB5-4F6B-BC78-D6AF3DE74C09}" type="presOf" srcId="{43B12801-492D-4CDA-B77A-76D8EEEB06F7}" destId="{C49B77B3-4FBB-4AFA-B1D4-936F3F9D64EF}" srcOrd="0" destOrd="0" presId="urn:microsoft.com/office/officeart/2005/8/layout/vList2"/>
    <dgm:cxn modelId="{C90AF870-5AD7-4BE5-8BA2-AC4DBFF7BC4F}" srcId="{C7662E3E-138A-4AE1-8490-91CDD5A351BE}" destId="{AE629D59-7D91-4A80-9EEB-0CCDCB40FD30}" srcOrd="2" destOrd="0" parTransId="{23AF7A6A-8CA2-47E9-80A2-208AE104C503}" sibTransId="{9FB285BA-8AB4-4618-B5B4-377906F7C591}"/>
    <dgm:cxn modelId="{1CAFB476-6A24-4D59-A693-359AFF59A34A}" type="presOf" srcId="{AE629D59-7D91-4A80-9EEB-0CCDCB40FD30}" destId="{0002B389-6AFB-4123-A8EA-F13A8413A32F}" srcOrd="0" destOrd="0" presId="urn:microsoft.com/office/officeart/2005/8/layout/vList2"/>
    <dgm:cxn modelId="{D03FF45A-BF1F-4B4C-A295-D29BF4368E9E}" type="presOf" srcId="{B723E236-6BDE-449D-92E0-0C98F74C2397}" destId="{3A6D3A9D-7580-43E9-A3FB-2A9D72A9B315}" srcOrd="0" destOrd="0" presId="urn:microsoft.com/office/officeart/2005/8/layout/vList2"/>
    <dgm:cxn modelId="{EA006C88-38FA-4E21-9A58-3FAF55C916A5}" srcId="{DE7F7C07-C01D-4618-AB2A-7DBE774B841D}" destId="{D40E9DAF-5581-4561-80F7-0D820DB5DB1D}" srcOrd="0" destOrd="0" parTransId="{84E0B4D1-BAAE-4ED6-B997-BDA966D3EB6D}" sibTransId="{046046B1-3FB5-4F80-A0C9-F5C4F5ACA718}"/>
    <dgm:cxn modelId="{AC06E3BF-27F1-499A-A22E-FAB5AD4E69CD}" srcId="{C7662E3E-138A-4AE1-8490-91CDD5A351BE}" destId="{7A0FBFD0-1794-4669-8AA0-1C4D596DD376}" srcOrd="0" destOrd="0" parTransId="{E0AC5FAD-502A-4485-9BCB-1828A75CA872}" sibTransId="{EAF20C19-F2FA-4121-8BAB-DEF2EDB57CCD}"/>
    <dgm:cxn modelId="{1227F4C5-DF6F-4840-914B-6975DF6D72E0}" type="presOf" srcId="{99A10E5A-A8F2-4C32-9CEF-7F3F976E809D}" destId="{EAF61E5D-7E2E-4B7D-BEB8-5C8DC4D53E33}" srcOrd="0" destOrd="0" presId="urn:microsoft.com/office/officeart/2005/8/layout/vList2"/>
    <dgm:cxn modelId="{D53881CC-2676-48C8-BB55-1EB3AF15E17A}" srcId="{C7662E3E-138A-4AE1-8490-91CDD5A351BE}" destId="{4C7F9766-D599-4091-BF04-B0D1AFCBBA53}" srcOrd="1" destOrd="0" parTransId="{2BB92E41-673E-4FC8-9DF5-09784B3EAE7F}" sibTransId="{39D56FF6-8D42-48CC-A32D-34DEF1F9AD9E}"/>
    <dgm:cxn modelId="{27831EDB-A16C-444A-AE7F-525A5F891C37}" srcId="{C7662E3E-138A-4AE1-8490-91CDD5A351BE}" destId="{DE7F7C07-C01D-4618-AB2A-7DBE774B841D}" srcOrd="3" destOrd="0" parTransId="{9A586EB2-F972-41D8-8FAF-F305F933DA39}" sibTransId="{AFA13E4D-93BD-4F03-82CF-C2D2D14AF3E3}"/>
    <dgm:cxn modelId="{80CDB2F1-534D-4F8F-93EE-B56B722F915E}" type="presOf" srcId="{D40E9DAF-5581-4561-80F7-0D820DB5DB1D}" destId="{12C92ECB-B844-4932-B3CF-C6794CDBB36F}" srcOrd="0" destOrd="0" presId="urn:microsoft.com/office/officeart/2005/8/layout/vList2"/>
    <dgm:cxn modelId="{F384DEF8-63FD-4340-B739-4297626C17BD}" type="presOf" srcId="{7A0FBFD0-1794-4669-8AA0-1C4D596DD376}" destId="{FD8760BC-889A-4EE1-8120-C67B8B8BDF56}" srcOrd="0" destOrd="0" presId="urn:microsoft.com/office/officeart/2005/8/layout/vList2"/>
    <dgm:cxn modelId="{177AD6B9-71A0-436F-9340-9DF352E7F77B}" type="presParOf" srcId="{5B80265C-3B85-4AD1-BEE8-24CD67FDB403}" destId="{FD8760BC-889A-4EE1-8120-C67B8B8BDF56}" srcOrd="0" destOrd="0" presId="urn:microsoft.com/office/officeart/2005/8/layout/vList2"/>
    <dgm:cxn modelId="{A9A11213-6623-4BA5-AD68-9B89CC0F1985}" type="presParOf" srcId="{5B80265C-3B85-4AD1-BEE8-24CD67FDB403}" destId="{3A6D3A9D-7580-43E9-A3FB-2A9D72A9B315}" srcOrd="1" destOrd="0" presId="urn:microsoft.com/office/officeart/2005/8/layout/vList2"/>
    <dgm:cxn modelId="{7A464EA1-60D9-4C51-9089-AAF2A70B8439}" type="presParOf" srcId="{5B80265C-3B85-4AD1-BEE8-24CD67FDB403}" destId="{9E393EFE-CB35-44DA-8CA8-F8E9398AACC4}" srcOrd="2" destOrd="0" presId="urn:microsoft.com/office/officeart/2005/8/layout/vList2"/>
    <dgm:cxn modelId="{30279602-9CCC-444F-B7BC-5D06F2B26444}" type="presParOf" srcId="{5B80265C-3B85-4AD1-BEE8-24CD67FDB403}" destId="{C49B77B3-4FBB-4AFA-B1D4-936F3F9D64EF}" srcOrd="3" destOrd="0" presId="urn:microsoft.com/office/officeart/2005/8/layout/vList2"/>
    <dgm:cxn modelId="{4F51A294-B0A8-415A-9472-4BB0C452DA04}" type="presParOf" srcId="{5B80265C-3B85-4AD1-BEE8-24CD67FDB403}" destId="{0002B389-6AFB-4123-A8EA-F13A8413A32F}" srcOrd="4" destOrd="0" presId="urn:microsoft.com/office/officeart/2005/8/layout/vList2"/>
    <dgm:cxn modelId="{E34D4BB4-AF0C-4A17-99ED-E5E0D7A354D7}" type="presParOf" srcId="{5B80265C-3B85-4AD1-BEE8-24CD67FDB403}" destId="{EAF61E5D-7E2E-4B7D-BEB8-5C8DC4D53E33}" srcOrd="5" destOrd="0" presId="urn:microsoft.com/office/officeart/2005/8/layout/vList2"/>
    <dgm:cxn modelId="{92F7C6FC-EC1D-4E21-BFAE-F21CFA04C2B5}" type="presParOf" srcId="{5B80265C-3B85-4AD1-BEE8-24CD67FDB403}" destId="{C2044196-D5D6-4671-B009-9B53DBA2E73D}" srcOrd="6" destOrd="0" presId="urn:microsoft.com/office/officeart/2005/8/layout/vList2"/>
    <dgm:cxn modelId="{1A0F7D97-76E8-450B-9C33-0A1C49DAEC01}" type="presParOf" srcId="{5B80265C-3B85-4AD1-BEE8-24CD67FDB403}" destId="{12C92ECB-B844-4932-B3CF-C6794CDBB36F}"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E730E6-22DD-4CBF-9182-FB5403A8B345}"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16D01885-ADCD-4C45-8845-92D86D13FBB6}">
      <dgm:prSet/>
      <dgm:spPr/>
      <dgm:t>
        <a:bodyPr/>
        <a:lstStyle/>
        <a:p>
          <a:r>
            <a:rPr lang="en-US"/>
            <a:t>Teachable moment - Opportunity to teach self-monitoring and self-management skills</a:t>
          </a:r>
        </a:p>
      </dgm:t>
    </dgm:pt>
    <dgm:pt modelId="{EFAF62E6-EB08-4651-9D25-B201BA76DFD7}" type="parTrans" cxnId="{1672BB54-10BE-4443-AA3D-3F1D965500E9}">
      <dgm:prSet/>
      <dgm:spPr/>
      <dgm:t>
        <a:bodyPr/>
        <a:lstStyle/>
        <a:p>
          <a:endParaRPr lang="en-US"/>
        </a:p>
      </dgm:t>
    </dgm:pt>
    <dgm:pt modelId="{A3077622-B305-4CEA-8904-4738A8461E39}" type="sibTrans" cxnId="{1672BB54-10BE-4443-AA3D-3F1D965500E9}">
      <dgm:prSet/>
      <dgm:spPr/>
      <dgm:t>
        <a:bodyPr/>
        <a:lstStyle/>
        <a:p>
          <a:endParaRPr lang="en-US"/>
        </a:p>
      </dgm:t>
    </dgm:pt>
    <dgm:pt modelId="{DA2C3F8C-C3D2-4E51-A124-D2DB07163993}">
      <dgm:prSet/>
      <dgm:spPr/>
      <dgm:t>
        <a:bodyPr/>
        <a:lstStyle/>
        <a:p>
          <a:r>
            <a:rPr lang="en-US"/>
            <a:t>Identify trigger – teach how to avoid or manage trigger to prevent further symptoms</a:t>
          </a:r>
        </a:p>
      </dgm:t>
    </dgm:pt>
    <dgm:pt modelId="{CB65E968-1E2B-4D8D-993D-F42E5FB48DA4}" type="parTrans" cxnId="{79FF92E2-FE4C-4A7A-A1E5-19FE2F28DE26}">
      <dgm:prSet/>
      <dgm:spPr/>
      <dgm:t>
        <a:bodyPr/>
        <a:lstStyle/>
        <a:p>
          <a:endParaRPr lang="en-US"/>
        </a:p>
      </dgm:t>
    </dgm:pt>
    <dgm:pt modelId="{89AE4D2F-DB50-491C-B075-4887530835C9}" type="sibTrans" cxnId="{79FF92E2-FE4C-4A7A-A1E5-19FE2F28DE26}">
      <dgm:prSet/>
      <dgm:spPr/>
      <dgm:t>
        <a:bodyPr/>
        <a:lstStyle/>
        <a:p>
          <a:endParaRPr lang="en-US"/>
        </a:p>
      </dgm:t>
    </dgm:pt>
    <dgm:pt modelId="{DFB95C63-F89A-497C-8CC7-CFFC36BD0C8E}">
      <dgm:prSet/>
      <dgm:spPr/>
      <dgm:t>
        <a:bodyPr/>
        <a:lstStyle/>
        <a:p>
          <a:r>
            <a:rPr lang="en-US"/>
            <a:t>Assess proper self management skills including inhaler technique</a:t>
          </a:r>
        </a:p>
      </dgm:t>
    </dgm:pt>
    <dgm:pt modelId="{E8D24D9F-CCFE-48BE-8F45-A4F29F4980F8}" type="parTrans" cxnId="{9D41D4ED-BF0D-4C56-BF9B-B9345C6FF8A4}">
      <dgm:prSet/>
      <dgm:spPr/>
      <dgm:t>
        <a:bodyPr/>
        <a:lstStyle/>
        <a:p>
          <a:endParaRPr lang="en-US"/>
        </a:p>
      </dgm:t>
    </dgm:pt>
    <dgm:pt modelId="{EE79B91D-AAA0-4962-A1BA-3659D59368AF}" type="sibTrans" cxnId="{9D41D4ED-BF0D-4C56-BF9B-B9345C6FF8A4}">
      <dgm:prSet/>
      <dgm:spPr/>
      <dgm:t>
        <a:bodyPr/>
        <a:lstStyle/>
        <a:p>
          <a:endParaRPr lang="en-US"/>
        </a:p>
      </dgm:t>
    </dgm:pt>
    <dgm:pt modelId="{088629BF-33EA-411D-A0FF-A1277C9215DA}">
      <dgm:prSet/>
      <dgm:spPr/>
      <dgm:t>
        <a:bodyPr/>
        <a:lstStyle/>
        <a:p>
          <a:r>
            <a:rPr lang="en-US"/>
            <a:t>Ask about medications taken at home, reinforce adherence with controller medications</a:t>
          </a:r>
        </a:p>
      </dgm:t>
    </dgm:pt>
    <dgm:pt modelId="{53411947-C3E9-4A04-9EE6-605B659ECEC0}" type="parTrans" cxnId="{4E692576-72CF-4F06-82DF-7B712756F94A}">
      <dgm:prSet/>
      <dgm:spPr/>
      <dgm:t>
        <a:bodyPr/>
        <a:lstStyle/>
        <a:p>
          <a:endParaRPr lang="en-US"/>
        </a:p>
      </dgm:t>
    </dgm:pt>
    <dgm:pt modelId="{7435BCFA-1709-49AD-9E2E-B47F8ABC5E1A}" type="sibTrans" cxnId="{4E692576-72CF-4F06-82DF-7B712756F94A}">
      <dgm:prSet/>
      <dgm:spPr/>
      <dgm:t>
        <a:bodyPr/>
        <a:lstStyle/>
        <a:p>
          <a:endParaRPr lang="en-US"/>
        </a:p>
      </dgm:t>
    </dgm:pt>
    <dgm:pt modelId="{578F8338-5CEC-400D-AC69-2D0112D1A13C}" type="pres">
      <dgm:prSet presAssocID="{23E730E6-22DD-4CBF-9182-FB5403A8B345}" presName="vert0" presStyleCnt="0">
        <dgm:presLayoutVars>
          <dgm:dir/>
          <dgm:animOne val="branch"/>
          <dgm:animLvl val="lvl"/>
        </dgm:presLayoutVars>
      </dgm:prSet>
      <dgm:spPr/>
    </dgm:pt>
    <dgm:pt modelId="{66B221DE-5589-4262-8049-A821D5028241}" type="pres">
      <dgm:prSet presAssocID="{16D01885-ADCD-4C45-8845-92D86D13FBB6}" presName="thickLine" presStyleLbl="alignNode1" presStyleIdx="0" presStyleCnt="4"/>
      <dgm:spPr/>
    </dgm:pt>
    <dgm:pt modelId="{52164470-82B4-4AAD-A177-C38D5C663FE4}" type="pres">
      <dgm:prSet presAssocID="{16D01885-ADCD-4C45-8845-92D86D13FBB6}" presName="horz1" presStyleCnt="0"/>
      <dgm:spPr/>
    </dgm:pt>
    <dgm:pt modelId="{F16B239C-C805-4E11-8B67-3AA17CD62CE8}" type="pres">
      <dgm:prSet presAssocID="{16D01885-ADCD-4C45-8845-92D86D13FBB6}" presName="tx1" presStyleLbl="revTx" presStyleIdx="0" presStyleCnt="4"/>
      <dgm:spPr/>
    </dgm:pt>
    <dgm:pt modelId="{AC446445-257E-462C-80EE-ADAA32E8060B}" type="pres">
      <dgm:prSet presAssocID="{16D01885-ADCD-4C45-8845-92D86D13FBB6}" presName="vert1" presStyleCnt="0"/>
      <dgm:spPr/>
    </dgm:pt>
    <dgm:pt modelId="{802938A1-F48D-4B2A-B076-24A57CC5CD4C}" type="pres">
      <dgm:prSet presAssocID="{DA2C3F8C-C3D2-4E51-A124-D2DB07163993}" presName="thickLine" presStyleLbl="alignNode1" presStyleIdx="1" presStyleCnt="4"/>
      <dgm:spPr/>
    </dgm:pt>
    <dgm:pt modelId="{56301C33-25CC-43DE-90C9-7E6EDD5A89D3}" type="pres">
      <dgm:prSet presAssocID="{DA2C3F8C-C3D2-4E51-A124-D2DB07163993}" presName="horz1" presStyleCnt="0"/>
      <dgm:spPr/>
    </dgm:pt>
    <dgm:pt modelId="{346F8A91-2A9F-47D4-B7AD-C15691B4D636}" type="pres">
      <dgm:prSet presAssocID="{DA2C3F8C-C3D2-4E51-A124-D2DB07163993}" presName="tx1" presStyleLbl="revTx" presStyleIdx="1" presStyleCnt="4"/>
      <dgm:spPr/>
    </dgm:pt>
    <dgm:pt modelId="{869D834A-BE80-45C6-867D-82269921989A}" type="pres">
      <dgm:prSet presAssocID="{DA2C3F8C-C3D2-4E51-A124-D2DB07163993}" presName="vert1" presStyleCnt="0"/>
      <dgm:spPr/>
    </dgm:pt>
    <dgm:pt modelId="{88B54DB4-CC95-494F-9E35-5EE7CE90A181}" type="pres">
      <dgm:prSet presAssocID="{DFB95C63-F89A-497C-8CC7-CFFC36BD0C8E}" presName="thickLine" presStyleLbl="alignNode1" presStyleIdx="2" presStyleCnt="4"/>
      <dgm:spPr/>
    </dgm:pt>
    <dgm:pt modelId="{344FAACF-D458-44AF-9752-1BDFC6271090}" type="pres">
      <dgm:prSet presAssocID="{DFB95C63-F89A-497C-8CC7-CFFC36BD0C8E}" presName="horz1" presStyleCnt="0"/>
      <dgm:spPr/>
    </dgm:pt>
    <dgm:pt modelId="{1D903238-95C3-43A4-B8F2-033FC223C60C}" type="pres">
      <dgm:prSet presAssocID="{DFB95C63-F89A-497C-8CC7-CFFC36BD0C8E}" presName="tx1" presStyleLbl="revTx" presStyleIdx="2" presStyleCnt="4"/>
      <dgm:spPr/>
    </dgm:pt>
    <dgm:pt modelId="{1BFBABA6-3775-45FA-A52C-D010A8F3730E}" type="pres">
      <dgm:prSet presAssocID="{DFB95C63-F89A-497C-8CC7-CFFC36BD0C8E}" presName="vert1" presStyleCnt="0"/>
      <dgm:spPr/>
    </dgm:pt>
    <dgm:pt modelId="{D46597FF-D7BE-42F5-8360-C0AB40DCE4A3}" type="pres">
      <dgm:prSet presAssocID="{088629BF-33EA-411D-A0FF-A1277C9215DA}" presName="thickLine" presStyleLbl="alignNode1" presStyleIdx="3" presStyleCnt="4"/>
      <dgm:spPr/>
    </dgm:pt>
    <dgm:pt modelId="{FC037AAC-58C2-4CC0-A07F-6A13A7BCE693}" type="pres">
      <dgm:prSet presAssocID="{088629BF-33EA-411D-A0FF-A1277C9215DA}" presName="horz1" presStyleCnt="0"/>
      <dgm:spPr/>
    </dgm:pt>
    <dgm:pt modelId="{6E039C10-7CE8-4CDA-A331-027E791D8AE3}" type="pres">
      <dgm:prSet presAssocID="{088629BF-33EA-411D-A0FF-A1277C9215DA}" presName="tx1" presStyleLbl="revTx" presStyleIdx="3" presStyleCnt="4"/>
      <dgm:spPr/>
    </dgm:pt>
    <dgm:pt modelId="{059FF27F-E28B-4AB1-B9D4-3946C5805E38}" type="pres">
      <dgm:prSet presAssocID="{088629BF-33EA-411D-A0FF-A1277C9215DA}" presName="vert1" presStyleCnt="0"/>
      <dgm:spPr/>
    </dgm:pt>
  </dgm:ptLst>
  <dgm:cxnLst>
    <dgm:cxn modelId="{6B051F0C-F317-4595-8AF6-2B66EDF0108B}" type="presOf" srcId="{088629BF-33EA-411D-A0FF-A1277C9215DA}" destId="{6E039C10-7CE8-4CDA-A331-027E791D8AE3}" srcOrd="0" destOrd="0" presId="urn:microsoft.com/office/officeart/2008/layout/LinedList"/>
    <dgm:cxn modelId="{91C47513-8402-44F6-B89C-F246063D229E}" type="presOf" srcId="{DA2C3F8C-C3D2-4E51-A124-D2DB07163993}" destId="{346F8A91-2A9F-47D4-B7AD-C15691B4D636}" srcOrd="0" destOrd="0" presId="urn:microsoft.com/office/officeart/2008/layout/LinedList"/>
    <dgm:cxn modelId="{8839F86A-D90F-454D-A709-BEBE0B08E102}" type="presOf" srcId="{23E730E6-22DD-4CBF-9182-FB5403A8B345}" destId="{578F8338-5CEC-400D-AC69-2D0112D1A13C}" srcOrd="0" destOrd="0" presId="urn:microsoft.com/office/officeart/2008/layout/LinedList"/>
    <dgm:cxn modelId="{1672BB54-10BE-4443-AA3D-3F1D965500E9}" srcId="{23E730E6-22DD-4CBF-9182-FB5403A8B345}" destId="{16D01885-ADCD-4C45-8845-92D86D13FBB6}" srcOrd="0" destOrd="0" parTransId="{EFAF62E6-EB08-4651-9D25-B201BA76DFD7}" sibTransId="{A3077622-B305-4CEA-8904-4738A8461E39}"/>
    <dgm:cxn modelId="{4E692576-72CF-4F06-82DF-7B712756F94A}" srcId="{23E730E6-22DD-4CBF-9182-FB5403A8B345}" destId="{088629BF-33EA-411D-A0FF-A1277C9215DA}" srcOrd="3" destOrd="0" parTransId="{53411947-C3E9-4A04-9EE6-605B659ECEC0}" sibTransId="{7435BCFA-1709-49AD-9E2E-B47F8ABC5E1A}"/>
    <dgm:cxn modelId="{30024592-5036-46D6-B635-9F2DA60AE3E0}" type="presOf" srcId="{DFB95C63-F89A-497C-8CC7-CFFC36BD0C8E}" destId="{1D903238-95C3-43A4-B8F2-033FC223C60C}" srcOrd="0" destOrd="0" presId="urn:microsoft.com/office/officeart/2008/layout/LinedList"/>
    <dgm:cxn modelId="{573FACB4-7332-421C-87A2-7915FE22989E}" type="presOf" srcId="{16D01885-ADCD-4C45-8845-92D86D13FBB6}" destId="{F16B239C-C805-4E11-8B67-3AA17CD62CE8}" srcOrd="0" destOrd="0" presId="urn:microsoft.com/office/officeart/2008/layout/LinedList"/>
    <dgm:cxn modelId="{79FF92E2-FE4C-4A7A-A1E5-19FE2F28DE26}" srcId="{23E730E6-22DD-4CBF-9182-FB5403A8B345}" destId="{DA2C3F8C-C3D2-4E51-A124-D2DB07163993}" srcOrd="1" destOrd="0" parTransId="{CB65E968-1E2B-4D8D-993D-F42E5FB48DA4}" sibTransId="{89AE4D2F-DB50-491C-B075-4887530835C9}"/>
    <dgm:cxn modelId="{9D41D4ED-BF0D-4C56-BF9B-B9345C6FF8A4}" srcId="{23E730E6-22DD-4CBF-9182-FB5403A8B345}" destId="{DFB95C63-F89A-497C-8CC7-CFFC36BD0C8E}" srcOrd="2" destOrd="0" parTransId="{E8D24D9F-CCFE-48BE-8F45-A4F29F4980F8}" sibTransId="{EE79B91D-AAA0-4962-A1BA-3659D59368AF}"/>
    <dgm:cxn modelId="{B5A8C8D7-E13F-4AD3-91ED-654FBA662639}" type="presParOf" srcId="{578F8338-5CEC-400D-AC69-2D0112D1A13C}" destId="{66B221DE-5589-4262-8049-A821D5028241}" srcOrd="0" destOrd="0" presId="urn:microsoft.com/office/officeart/2008/layout/LinedList"/>
    <dgm:cxn modelId="{35968975-9493-46C2-8AD1-77B6E9EE4318}" type="presParOf" srcId="{578F8338-5CEC-400D-AC69-2D0112D1A13C}" destId="{52164470-82B4-4AAD-A177-C38D5C663FE4}" srcOrd="1" destOrd="0" presId="urn:microsoft.com/office/officeart/2008/layout/LinedList"/>
    <dgm:cxn modelId="{A911EDE4-7F13-4E99-867A-E8A455887A78}" type="presParOf" srcId="{52164470-82B4-4AAD-A177-C38D5C663FE4}" destId="{F16B239C-C805-4E11-8B67-3AA17CD62CE8}" srcOrd="0" destOrd="0" presId="urn:microsoft.com/office/officeart/2008/layout/LinedList"/>
    <dgm:cxn modelId="{07A1A08A-7D64-4205-BFC1-81F8C6BEE740}" type="presParOf" srcId="{52164470-82B4-4AAD-A177-C38D5C663FE4}" destId="{AC446445-257E-462C-80EE-ADAA32E8060B}" srcOrd="1" destOrd="0" presId="urn:microsoft.com/office/officeart/2008/layout/LinedList"/>
    <dgm:cxn modelId="{CC9C6DB9-D9E4-4644-B808-AA23C9B8A095}" type="presParOf" srcId="{578F8338-5CEC-400D-AC69-2D0112D1A13C}" destId="{802938A1-F48D-4B2A-B076-24A57CC5CD4C}" srcOrd="2" destOrd="0" presId="urn:microsoft.com/office/officeart/2008/layout/LinedList"/>
    <dgm:cxn modelId="{DA7E8BF5-A6A8-4A38-A07B-D5A4E5C2D489}" type="presParOf" srcId="{578F8338-5CEC-400D-AC69-2D0112D1A13C}" destId="{56301C33-25CC-43DE-90C9-7E6EDD5A89D3}" srcOrd="3" destOrd="0" presId="urn:microsoft.com/office/officeart/2008/layout/LinedList"/>
    <dgm:cxn modelId="{6574A762-883A-40FD-A9DB-5CF46D4DD377}" type="presParOf" srcId="{56301C33-25CC-43DE-90C9-7E6EDD5A89D3}" destId="{346F8A91-2A9F-47D4-B7AD-C15691B4D636}" srcOrd="0" destOrd="0" presId="urn:microsoft.com/office/officeart/2008/layout/LinedList"/>
    <dgm:cxn modelId="{6D828B0F-4788-4588-86B0-C67D652DD080}" type="presParOf" srcId="{56301C33-25CC-43DE-90C9-7E6EDD5A89D3}" destId="{869D834A-BE80-45C6-867D-82269921989A}" srcOrd="1" destOrd="0" presId="urn:microsoft.com/office/officeart/2008/layout/LinedList"/>
    <dgm:cxn modelId="{F4957C0A-11CA-4947-9582-7F4E573701E0}" type="presParOf" srcId="{578F8338-5CEC-400D-AC69-2D0112D1A13C}" destId="{88B54DB4-CC95-494F-9E35-5EE7CE90A181}" srcOrd="4" destOrd="0" presId="urn:microsoft.com/office/officeart/2008/layout/LinedList"/>
    <dgm:cxn modelId="{32149A45-4C0F-433A-9D70-9EA02340A1FE}" type="presParOf" srcId="{578F8338-5CEC-400D-AC69-2D0112D1A13C}" destId="{344FAACF-D458-44AF-9752-1BDFC6271090}" srcOrd="5" destOrd="0" presId="urn:microsoft.com/office/officeart/2008/layout/LinedList"/>
    <dgm:cxn modelId="{E6023731-9A07-48DD-A10F-51775FAEBD67}" type="presParOf" srcId="{344FAACF-D458-44AF-9752-1BDFC6271090}" destId="{1D903238-95C3-43A4-B8F2-033FC223C60C}" srcOrd="0" destOrd="0" presId="urn:microsoft.com/office/officeart/2008/layout/LinedList"/>
    <dgm:cxn modelId="{5DFAC2EA-D70B-4ECA-87BE-0561BA5AE420}" type="presParOf" srcId="{344FAACF-D458-44AF-9752-1BDFC6271090}" destId="{1BFBABA6-3775-45FA-A52C-D010A8F3730E}" srcOrd="1" destOrd="0" presId="urn:microsoft.com/office/officeart/2008/layout/LinedList"/>
    <dgm:cxn modelId="{13F1DF12-F810-4A8B-A62D-22851198012C}" type="presParOf" srcId="{578F8338-5CEC-400D-AC69-2D0112D1A13C}" destId="{D46597FF-D7BE-42F5-8360-C0AB40DCE4A3}" srcOrd="6" destOrd="0" presId="urn:microsoft.com/office/officeart/2008/layout/LinedList"/>
    <dgm:cxn modelId="{EA6B2353-F010-4F70-9274-708D86493E95}" type="presParOf" srcId="{578F8338-5CEC-400D-AC69-2D0112D1A13C}" destId="{FC037AAC-58C2-4CC0-A07F-6A13A7BCE693}" srcOrd="7" destOrd="0" presId="urn:microsoft.com/office/officeart/2008/layout/LinedList"/>
    <dgm:cxn modelId="{383B814A-5E24-4808-A5DF-B0866D845901}" type="presParOf" srcId="{FC037AAC-58C2-4CC0-A07F-6A13A7BCE693}" destId="{6E039C10-7CE8-4CDA-A331-027E791D8AE3}" srcOrd="0" destOrd="0" presId="urn:microsoft.com/office/officeart/2008/layout/LinedList"/>
    <dgm:cxn modelId="{B2447600-FC1D-4DFA-88BF-E8E7BAC45EC6}" type="presParOf" srcId="{FC037AAC-58C2-4CC0-A07F-6A13A7BCE693}" destId="{059FF27F-E28B-4AB1-B9D4-3946C5805E3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D28177-33E3-45AE-B0C6-8F8B4CF8990D}"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6556243F-D46D-4698-8D01-54A0E69C6BD7}">
      <dgm:prSet/>
      <dgm:spPr/>
      <dgm:t>
        <a:bodyPr/>
        <a:lstStyle/>
        <a:p>
          <a:r>
            <a:rPr lang="en-US" dirty="0"/>
            <a:t>Student fails to improve.</a:t>
          </a:r>
        </a:p>
      </dgm:t>
    </dgm:pt>
    <dgm:pt modelId="{EE65E581-EAF5-4161-88A2-07C73A1CD378}" type="parTrans" cxnId="{C7E81632-03EC-4913-8301-1BE5E2DF5ACF}">
      <dgm:prSet/>
      <dgm:spPr/>
      <dgm:t>
        <a:bodyPr/>
        <a:lstStyle/>
        <a:p>
          <a:endParaRPr lang="en-US"/>
        </a:p>
      </dgm:t>
    </dgm:pt>
    <dgm:pt modelId="{FA0780D9-7AD7-45EE-9D7C-83BE55DE345D}" type="sibTrans" cxnId="{C7E81632-03EC-4913-8301-1BE5E2DF5ACF}">
      <dgm:prSet/>
      <dgm:spPr/>
      <dgm:t>
        <a:bodyPr/>
        <a:lstStyle/>
        <a:p>
          <a:endParaRPr lang="en-US"/>
        </a:p>
      </dgm:t>
    </dgm:pt>
    <dgm:pt modelId="{9382B685-8784-4A41-9F8F-C873EA8D08E2}">
      <dgm:prSet/>
      <dgm:spPr/>
      <dgm:t>
        <a:bodyPr/>
        <a:lstStyle/>
        <a:p>
          <a:r>
            <a:rPr lang="en-US" dirty="0"/>
            <a:t>Any of the following symptoms are present: </a:t>
          </a:r>
        </a:p>
      </dgm:t>
    </dgm:pt>
    <dgm:pt modelId="{B3A4D1CD-FA35-4F1A-86CF-4E5B953E62FA}" type="parTrans" cxnId="{1F5224BC-FCDC-48AC-BD73-53CA8C84AD7E}">
      <dgm:prSet/>
      <dgm:spPr/>
      <dgm:t>
        <a:bodyPr/>
        <a:lstStyle/>
        <a:p>
          <a:endParaRPr lang="en-US"/>
        </a:p>
      </dgm:t>
    </dgm:pt>
    <dgm:pt modelId="{8B084102-300E-4CEF-A46D-00350044C8A2}" type="sibTrans" cxnId="{1F5224BC-FCDC-48AC-BD73-53CA8C84AD7E}">
      <dgm:prSet/>
      <dgm:spPr/>
      <dgm:t>
        <a:bodyPr/>
        <a:lstStyle/>
        <a:p>
          <a:endParaRPr lang="en-US"/>
        </a:p>
      </dgm:t>
    </dgm:pt>
    <dgm:pt modelId="{1848665F-F350-4C80-B5BC-486F329DFDBC}">
      <dgm:prSet/>
      <dgm:spPr/>
      <dgm:t>
        <a:bodyPr/>
        <a:lstStyle/>
        <a:p>
          <a:r>
            <a:rPr lang="en-US"/>
            <a:t>struggling to breath (retractions, hunched shoulders and increased work of breathing)</a:t>
          </a:r>
        </a:p>
      </dgm:t>
    </dgm:pt>
    <dgm:pt modelId="{A2865946-118C-4AE8-9D4E-B4C3B850C148}" type="parTrans" cxnId="{C17E534B-E680-489D-97DD-7C9F29B86323}">
      <dgm:prSet/>
      <dgm:spPr/>
      <dgm:t>
        <a:bodyPr/>
        <a:lstStyle/>
        <a:p>
          <a:endParaRPr lang="en-US"/>
        </a:p>
      </dgm:t>
    </dgm:pt>
    <dgm:pt modelId="{D2EC1867-CC90-4AA4-8565-F8F66EFAE977}" type="sibTrans" cxnId="{C17E534B-E680-489D-97DD-7C9F29B86323}">
      <dgm:prSet/>
      <dgm:spPr/>
      <dgm:t>
        <a:bodyPr/>
        <a:lstStyle/>
        <a:p>
          <a:endParaRPr lang="en-US"/>
        </a:p>
      </dgm:t>
    </dgm:pt>
    <dgm:pt modelId="{203718D4-E6B3-4EDB-8A53-C3FEF32C4449}">
      <dgm:prSet/>
      <dgm:spPr/>
      <dgm:t>
        <a:bodyPr/>
        <a:lstStyle/>
        <a:p>
          <a:r>
            <a:rPr lang="en-US"/>
            <a:t>difficulty completing a sentence without pausing for breath</a:t>
          </a:r>
        </a:p>
      </dgm:t>
    </dgm:pt>
    <dgm:pt modelId="{F4A4D7A0-1937-4FA0-A6D5-3D3FB47494A2}" type="parTrans" cxnId="{A9BE549B-102F-4B88-8328-1D755CF0AF74}">
      <dgm:prSet/>
      <dgm:spPr/>
      <dgm:t>
        <a:bodyPr/>
        <a:lstStyle/>
        <a:p>
          <a:endParaRPr lang="en-US"/>
        </a:p>
      </dgm:t>
    </dgm:pt>
    <dgm:pt modelId="{16746A97-D805-4F66-A4E4-EC6FDDB85E4A}" type="sibTrans" cxnId="{A9BE549B-102F-4B88-8328-1D755CF0AF74}">
      <dgm:prSet/>
      <dgm:spPr/>
      <dgm:t>
        <a:bodyPr/>
        <a:lstStyle/>
        <a:p>
          <a:endParaRPr lang="en-US"/>
        </a:p>
      </dgm:t>
    </dgm:pt>
    <dgm:pt modelId="{37A86BD5-183C-437F-A58B-99113777B8BB}">
      <dgm:prSet/>
      <dgm:spPr/>
      <dgm:t>
        <a:bodyPr/>
        <a:lstStyle/>
        <a:p>
          <a:r>
            <a:rPr lang="en-US"/>
            <a:t>lips or fingernails turn blue</a:t>
          </a:r>
        </a:p>
      </dgm:t>
    </dgm:pt>
    <dgm:pt modelId="{61BB168D-9A9B-4D1F-AFDD-920804E64B02}" type="parTrans" cxnId="{503CD5E5-8AC7-4FA0-A4FA-9D37C17E383B}">
      <dgm:prSet/>
      <dgm:spPr/>
      <dgm:t>
        <a:bodyPr/>
        <a:lstStyle/>
        <a:p>
          <a:endParaRPr lang="en-US"/>
        </a:p>
      </dgm:t>
    </dgm:pt>
    <dgm:pt modelId="{6CDB47A8-FE0D-4FED-8326-F30A2CD396CE}" type="sibTrans" cxnId="{503CD5E5-8AC7-4FA0-A4FA-9D37C17E383B}">
      <dgm:prSet/>
      <dgm:spPr/>
      <dgm:t>
        <a:bodyPr/>
        <a:lstStyle/>
        <a:p>
          <a:endParaRPr lang="en-US"/>
        </a:p>
      </dgm:t>
    </dgm:pt>
    <dgm:pt modelId="{7A86A00E-00D5-4E8F-BAD4-FB215C232913}">
      <dgm:prSet/>
      <dgm:spPr/>
      <dgm:t>
        <a:bodyPr/>
        <a:lstStyle/>
        <a:p>
          <a:r>
            <a:rPr lang="en-US" dirty="0"/>
            <a:t>Always follow your school’s policies and procedures.</a:t>
          </a:r>
        </a:p>
      </dgm:t>
    </dgm:pt>
    <dgm:pt modelId="{726694B3-319E-4ADC-9C1A-8BCB827E18EF}" type="parTrans" cxnId="{E2B7EA55-7025-4A3C-B12A-1D3A91CCBFD7}">
      <dgm:prSet/>
      <dgm:spPr/>
      <dgm:t>
        <a:bodyPr/>
        <a:lstStyle/>
        <a:p>
          <a:endParaRPr lang="en-US"/>
        </a:p>
      </dgm:t>
    </dgm:pt>
    <dgm:pt modelId="{F442C652-2863-4B9F-AA1C-D4F75C856493}" type="sibTrans" cxnId="{E2B7EA55-7025-4A3C-B12A-1D3A91CCBFD7}">
      <dgm:prSet/>
      <dgm:spPr/>
      <dgm:t>
        <a:bodyPr/>
        <a:lstStyle/>
        <a:p>
          <a:endParaRPr lang="en-US"/>
        </a:p>
      </dgm:t>
    </dgm:pt>
    <dgm:pt modelId="{4E842D1A-78DD-4427-97B8-E39A6B20F860}" type="pres">
      <dgm:prSet presAssocID="{0DD28177-33E3-45AE-B0C6-8F8B4CF8990D}" presName="linear" presStyleCnt="0">
        <dgm:presLayoutVars>
          <dgm:animLvl val="lvl"/>
          <dgm:resizeHandles val="exact"/>
        </dgm:presLayoutVars>
      </dgm:prSet>
      <dgm:spPr/>
    </dgm:pt>
    <dgm:pt modelId="{DE23062B-2935-46F6-B8D7-42837693212A}" type="pres">
      <dgm:prSet presAssocID="{6556243F-D46D-4698-8D01-54A0E69C6BD7}" presName="parentText" presStyleLbl="node1" presStyleIdx="0" presStyleCnt="3">
        <dgm:presLayoutVars>
          <dgm:chMax val="0"/>
          <dgm:bulletEnabled val="1"/>
        </dgm:presLayoutVars>
      </dgm:prSet>
      <dgm:spPr/>
    </dgm:pt>
    <dgm:pt modelId="{DEF2CC52-9EF5-4F16-BF53-428965AF412E}" type="pres">
      <dgm:prSet presAssocID="{FA0780D9-7AD7-45EE-9D7C-83BE55DE345D}" presName="spacer" presStyleCnt="0"/>
      <dgm:spPr/>
    </dgm:pt>
    <dgm:pt modelId="{A0BA9B01-87F5-4A6E-B039-0F22000DFA21}" type="pres">
      <dgm:prSet presAssocID="{9382B685-8784-4A41-9F8F-C873EA8D08E2}" presName="parentText" presStyleLbl="node1" presStyleIdx="1" presStyleCnt="3">
        <dgm:presLayoutVars>
          <dgm:chMax val="0"/>
          <dgm:bulletEnabled val="1"/>
        </dgm:presLayoutVars>
      </dgm:prSet>
      <dgm:spPr/>
    </dgm:pt>
    <dgm:pt modelId="{B4F234BE-6152-4B0E-B5D3-6D4DC2BEC29D}" type="pres">
      <dgm:prSet presAssocID="{9382B685-8784-4A41-9F8F-C873EA8D08E2}" presName="childText" presStyleLbl="revTx" presStyleIdx="0" presStyleCnt="1">
        <dgm:presLayoutVars>
          <dgm:bulletEnabled val="1"/>
        </dgm:presLayoutVars>
      </dgm:prSet>
      <dgm:spPr/>
    </dgm:pt>
    <dgm:pt modelId="{91890D3B-AE2E-46AC-B632-E1BCB54E91C9}" type="pres">
      <dgm:prSet presAssocID="{7A86A00E-00D5-4E8F-BAD4-FB215C232913}" presName="parentText" presStyleLbl="node1" presStyleIdx="2" presStyleCnt="3">
        <dgm:presLayoutVars>
          <dgm:chMax val="0"/>
          <dgm:bulletEnabled val="1"/>
        </dgm:presLayoutVars>
      </dgm:prSet>
      <dgm:spPr/>
    </dgm:pt>
  </dgm:ptLst>
  <dgm:cxnLst>
    <dgm:cxn modelId="{61B1E806-8245-4B88-BBDD-FD22A4B5550F}" type="presOf" srcId="{6556243F-D46D-4698-8D01-54A0E69C6BD7}" destId="{DE23062B-2935-46F6-B8D7-42837693212A}" srcOrd="0" destOrd="0" presId="urn:microsoft.com/office/officeart/2005/8/layout/vList2"/>
    <dgm:cxn modelId="{FA0A920C-D83B-4EC3-BDD9-D07D5F5079B4}" type="presOf" srcId="{37A86BD5-183C-437F-A58B-99113777B8BB}" destId="{B4F234BE-6152-4B0E-B5D3-6D4DC2BEC29D}" srcOrd="0" destOrd="2" presId="urn:microsoft.com/office/officeart/2005/8/layout/vList2"/>
    <dgm:cxn modelId="{C7E81632-03EC-4913-8301-1BE5E2DF5ACF}" srcId="{0DD28177-33E3-45AE-B0C6-8F8B4CF8990D}" destId="{6556243F-D46D-4698-8D01-54A0E69C6BD7}" srcOrd="0" destOrd="0" parTransId="{EE65E581-EAF5-4161-88A2-07C73A1CD378}" sibTransId="{FA0780D9-7AD7-45EE-9D7C-83BE55DE345D}"/>
    <dgm:cxn modelId="{9ADDB261-B0A4-4B90-89A3-B00DFBA44067}" type="presOf" srcId="{9382B685-8784-4A41-9F8F-C873EA8D08E2}" destId="{A0BA9B01-87F5-4A6E-B039-0F22000DFA21}" srcOrd="0" destOrd="0" presId="urn:microsoft.com/office/officeart/2005/8/layout/vList2"/>
    <dgm:cxn modelId="{F16F2746-1A64-4B1D-81C4-C8962D692D6E}" type="presOf" srcId="{1848665F-F350-4C80-B5BC-486F329DFDBC}" destId="{B4F234BE-6152-4B0E-B5D3-6D4DC2BEC29D}" srcOrd="0" destOrd="0" presId="urn:microsoft.com/office/officeart/2005/8/layout/vList2"/>
    <dgm:cxn modelId="{C17E534B-E680-489D-97DD-7C9F29B86323}" srcId="{9382B685-8784-4A41-9F8F-C873EA8D08E2}" destId="{1848665F-F350-4C80-B5BC-486F329DFDBC}" srcOrd="0" destOrd="0" parTransId="{A2865946-118C-4AE8-9D4E-B4C3B850C148}" sibTransId="{D2EC1867-CC90-4AA4-8565-F8F66EFAE977}"/>
    <dgm:cxn modelId="{E2B7EA55-7025-4A3C-B12A-1D3A91CCBFD7}" srcId="{0DD28177-33E3-45AE-B0C6-8F8B4CF8990D}" destId="{7A86A00E-00D5-4E8F-BAD4-FB215C232913}" srcOrd="2" destOrd="0" parTransId="{726694B3-319E-4ADC-9C1A-8BCB827E18EF}" sibTransId="{F442C652-2863-4B9F-AA1C-D4F75C856493}"/>
    <dgm:cxn modelId="{D2D72557-B166-4780-9866-E25E452F8925}" type="presOf" srcId="{0DD28177-33E3-45AE-B0C6-8F8B4CF8990D}" destId="{4E842D1A-78DD-4427-97B8-E39A6B20F860}" srcOrd="0" destOrd="0" presId="urn:microsoft.com/office/officeart/2005/8/layout/vList2"/>
    <dgm:cxn modelId="{A9BE549B-102F-4B88-8328-1D755CF0AF74}" srcId="{9382B685-8784-4A41-9F8F-C873EA8D08E2}" destId="{203718D4-E6B3-4EDB-8A53-C3FEF32C4449}" srcOrd="1" destOrd="0" parTransId="{F4A4D7A0-1937-4FA0-A6D5-3D3FB47494A2}" sibTransId="{16746A97-D805-4F66-A4E4-EC6FDDB85E4A}"/>
    <dgm:cxn modelId="{1F5224BC-FCDC-48AC-BD73-53CA8C84AD7E}" srcId="{0DD28177-33E3-45AE-B0C6-8F8B4CF8990D}" destId="{9382B685-8784-4A41-9F8F-C873EA8D08E2}" srcOrd="1" destOrd="0" parTransId="{B3A4D1CD-FA35-4F1A-86CF-4E5B953E62FA}" sibTransId="{8B084102-300E-4CEF-A46D-00350044C8A2}"/>
    <dgm:cxn modelId="{9FDBE2C9-DE9B-464A-85D7-D9375DD32F0C}" type="presOf" srcId="{7A86A00E-00D5-4E8F-BAD4-FB215C232913}" destId="{91890D3B-AE2E-46AC-B632-E1BCB54E91C9}" srcOrd="0" destOrd="0" presId="urn:microsoft.com/office/officeart/2005/8/layout/vList2"/>
    <dgm:cxn modelId="{B7CB88E1-693A-4154-81FB-70B2DDE13F5D}" type="presOf" srcId="{203718D4-E6B3-4EDB-8A53-C3FEF32C4449}" destId="{B4F234BE-6152-4B0E-B5D3-6D4DC2BEC29D}" srcOrd="0" destOrd="1" presId="urn:microsoft.com/office/officeart/2005/8/layout/vList2"/>
    <dgm:cxn modelId="{503CD5E5-8AC7-4FA0-A4FA-9D37C17E383B}" srcId="{9382B685-8784-4A41-9F8F-C873EA8D08E2}" destId="{37A86BD5-183C-437F-A58B-99113777B8BB}" srcOrd="2" destOrd="0" parTransId="{61BB168D-9A9B-4D1F-AFDD-920804E64B02}" sibTransId="{6CDB47A8-FE0D-4FED-8326-F30A2CD396CE}"/>
    <dgm:cxn modelId="{D6E4EF2A-4C89-4DE4-AFFC-16B3C65A3D7D}" type="presParOf" srcId="{4E842D1A-78DD-4427-97B8-E39A6B20F860}" destId="{DE23062B-2935-46F6-B8D7-42837693212A}" srcOrd="0" destOrd="0" presId="urn:microsoft.com/office/officeart/2005/8/layout/vList2"/>
    <dgm:cxn modelId="{12B2CB0E-1CEF-492F-A8BF-9D4696F4024B}" type="presParOf" srcId="{4E842D1A-78DD-4427-97B8-E39A6B20F860}" destId="{DEF2CC52-9EF5-4F16-BF53-428965AF412E}" srcOrd="1" destOrd="0" presId="urn:microsoft.com/office/officeart/2005/8/layout/vList2"/>
    <dgm:cxn modelId="{8C33264C-76CB-461C-847C-B776C2A6FBC7}" type="presParOf" srcId="{4E842D1A-78DD-4427-97B8-E39A6B20F860}" destId="{A0BA9B01-87F5-4A6E-B039-0F22000DFA21}" srcOrd="2" destOrd="0" presId="urn:microsoft.com/office/officeart/2005/8/layout/vList2"/>
    <dgm:cxn modelId="{B12B7BA1-2EB7-49D6-BD4E-72F3A512D9DF}" type="presParOf" srcId="{4E842D1A-78DD-4427-97B8-E39A6B20F860}" destId="{B4F234BE-6152-4B0E-B5D3-6D4DC2BEC29D}" srcOrd="3" destOrd="0" presId="urn:microsoft.com/office/officeart/2005/8/layout/vList2"/>
    <dgm:cxn modelId="{B948FE09-12B3-4D4F-82E5-07BE344D2667}" type="presParOf" srcId="{4E842D1A-78DD-4427-97B8-E39A6B20F860}" destId="{91890D3B-AE2E-46AC-B632-E1BCB54E91C9}"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B2D33E-325D-421C-AD99-428478216D13}"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28EA3682-B6D4-4252-9A87-E4211DF6E3D4}">
      <dgm:prSet/>
      <dgm:spPr/>
      <dgm:t>
        <a:bodyPr/>
        <a:lstStyle/>
        <a:p>
          <a:r>
            <a:rPr lang="en-US"/>
            <a:t>Children can decompensate quickly</a:t>
          </a:r>
        </a:p>
      </dgm:t>
    </dgm:pt>
    <dgm:pt modelId="{4FC93ABC-A110-4F16-A25B-3F23C3AAA6A7}" type="parTrans" cxnId="{1529FE7E-AF5A-4F81-973F-478915F98F86}">
      <dgm:prSet/>
      <dgm:spPr/>
      <dgm:t>
        <a:bodyPr/>
        <a:lstStyle/>
        <a:p>
          <a:endParaRPr lang="en-US"/>
        </a:p>
      </dgm:t>
    </dgm:pt>
    <dgm:pt modelId="{DA3473FA-90E4-4037-B107-C34B2DA2155F}" type="sibTrans" cxnId="{1529FE7E-AF5A-4F81-973F-478915F98F86}">
      <dgm:prSet/>
      <dgm:spPr/>
      <dgm:t>
        <a:bodyPr/>
        <a:lstStyle/>
        <a:p>
          <a:endParaRPr lang="en-US"/>
        </a:p>
      </dgm:t>
    </dgm:pt>
    <dgm:pt modelId="{50542DAC-F3DC-45C1-AC6F-5ED6ACEE062F}">
      <dgm:prSet/>
      <dgm:spPr/>
      <dgm:t>
        <a:bodyPr/>
        <a:lstStyle/>
        <a:p>
          <a:r>
            <a:rPr lang="en-US"/>
            <a:t>Never leave a child with asthma symptoms unattended</a:t>
          </a:r>
        </a:p>
      </dgm:t>
    </dgm:pt>
    <dgm:pt modelId="{BC2969B3-BA3A-41C1-AF32-43F304D92DFD}" type="parTrans" cxnId="{C96D1E4D-30FF-4F19-B1C4-A690A6499B95}">
      <dgm:prSet/>
      <dgm:spPr/>
      <dgm:t>
        <a:bodyPr/>
        <a:lstStyle/>
        <a:p>
          <a:endParaRPr lang="en-US"/>
        </a:p>
      </dgm:t>
    </dgm:pt>
    <dgm:pt modelId="{61F38E61-E30B-4180-8B5A-9A44FE13FC3A}" type="sibTrans" cxnId="{C96D1E4D-30FF-4F19-B1C4-A690A6499B95}">
      <dgm:prSet/>
      <dgm:spPr/>
      <dgm:t>
        <a:bodyPr/>
        <a:lstStyle/>
        <a:p>
          <a:endParaRPr lang="en-US"/>
        </a:p>
      </dgm:t>
    </dgm:pt>
    <dgm:pt modelId="{BE266A01-B0AD-4959-A72E-4243FE6D82F5}">
      <dgm:prSet/>
      <dgm:spPr/>
      <dgm:t>
        <a:bodyPr/>
        <a:lstStyle/>
        <a:p>
          <a:r>
            <a:rPr lang="en-US"/>
            <a:t>Increased risk of fatality if:</a:t>
          </a:r>
        </a:p>
      </dgm:t>
    </dgm:pt>
    <dgm:pt modelId="{68950485-1E29-4A94-8BDD-1C73B0B69E38}" type="parTrans" cxnId="{243C1CDC-885C-4401-93E8-DE2AAF8474FC}">
      <dgm:prSet/>
      <dgm:spPr/>
      <dgm:t>
        <a:bodyPr/>
        <a:lstStyle/>
        <a:p>
          <a:endParaRPr lang="en-US"/>
        </a:p>
      </dgm:t>
    </dgm:pt>
    <dgm:pt modelId="{C9F1F28F-4ADD-4438-932C-70BA0508F1B1}" type="sibTrans" cxnId="{243C1CDC-885C-4401-93E8-DE2AAF8474FC}">
      <dgm:prSet/>
      <dgm:spPr/>
      <dgm:t>
        <a:bodyPr/>
        <a:lstStyle/>
        <a:p>
          <a:endParaRPr lang="en-US"/>
        </a:p>
      </dgm:t>
    </dgm:pt>
    <dgm:pt modelId="{B263ADB4-BC34-40DD-AE5C-AF8EBEECEF89}">
      <dgm:prSet/>
      <dgm:spPr/>
      <dgm:t>
        <a:bodyPr/>
        <a:lstStyle/>
        <a:p>
          <a:r>
            <a:rPr lang="en-US" dirty="0"/>
            <a:t>Frequent exacerbations, previous intubation, overuse of rescue medication, co-existing medical conditions including food allergies. </a:t>
          </a:r>
        </a:p>
      </dgm:t>
    </dgm:pt>
    <dgm:pt modelId="{06CB929D-4E1E-4FB4-9EAA-9E33DFD43857}" type="parTrans" cxnId="{9CAB90B4-B0C3-4FB1-AE8C-96FA0A5AAEC5}">
      <dgm:prSet/>
      <dgm:spPr/>
      <dgm:t>
        <a:bodyPr/>
        <a:lstStyle/>
        <a:p>
          <a:endParaRPr lang="en-US"/>
        </a:p>
      </dgm:t>
    </dgm:pt>
    <dgm:pt modelId="{27A56FC2-90AC-412E-9ED3-D66B7B7A3FE8}" type="sibTrans" cxnId="{9CAB90B4-B0C3-4FB1-AE8C-96FA0A5AAEC5}">
      <dgm:prSet/>
      <dgm:spPr/>
      <dgm:t>
        <a:bodyPr/>
        <a:lstStyle/>
        <a:p>
          <a:endParaRPr lang="en-US"/>
        </a:p>
      </dgm:t>
    </dgm:pt>
    <dgm:pt modelId="{7D23026A-DF5D-4321-874D-B72AA8D22F74}">
      <dgm:prSet/>
      <dgm:spPr/>
      <dgm:t>
        <a:bodyPr/>
        <a:lstStyle/>
        <a:p>
          <a:r>
            <a:rPr lang="en-US" i="1" u="sng" dirty="0"/>
            <a:t>However</a:t>
          </a:r>
          <a:r>
            <a:rPr lang="en-US" dirty="0"/>
            <a:t> even a student with mild asthma can have a life-threatening attack</a:t>
          </a:r>
        </a:p>
      </dgm:t>
    </dgm:pt>
    <dgm:pt modelId="{5E42E124-CBE3-4799-AEA9-1D0DBD983D3B}" type="parTrans" cxnId="{70A136CB-8E9B-4E21-A1EC-12C3D938DA2A}">
      <dgm:prSet/>
      <dgm:spPr/>
      <dgm:t>
        <a:bodyPr/>
        <a:lstStyle/>
        <a:p>
          <a:endParaRPr lang="en-US"/>
        </a:p>
      </dgm:t>
    </dgm:pt>
    <dgm:pt modelId="{B9F2BB8F-5E3C-4FA2-BDA3-4DA5941A5C45}" type="sibTrans" cxnId="{70A136CB-8E9B-4E21-A1EC-12C3D938DA2A}">
      <dgm:prSet/>
      <dgm:spPr/>
      <dgm:t>
        <a:bodyPr/>
        <a:lstStyle/>
        <a:p>
          <a:endParaRPr lang="en-US"/>
        </a:p>
      </dgm:t>
    </dgm:pt>
    <dgm:pt modelId="{747F407C-CDDF-48C9-8F82-8CE408D9D786}" type="pres">
      <dgm:prSet presAssocID="{27B2D33E-325D-421C-AD99-428478216D13}" presName="linear" presStyleCnt="0">
        <dgm:presLayoutVars>
          <dgm:animLvl val="lvl"/>
          <dgm:resizeHandles val="exact"/>
        </dgm:presLayoutVars>
      </dgm:prSet>
      <dgm:spPr/>
    </dgm:pt>
    <dgm:pt modelId="{DF4555C9-7678-4498-9B4C-EEB6C060AE24}" type="pres">
      <dgm:prSet presAssocID="{28EA3682-B6D4-4252-9A87-E4211DF6E3D4}" presName="parentText" presStyleLbl="node1" presStyleIdx="0" presStyleCnt="3">
        <dgm:presLayoutVars>
          <dgm:chMax val="0"/>
          <dgm:bulletEnabled val="1"/>
        </dgm:presLayoutVars>
      </dgm:prSet>
      <dgm:spPr/>
    </dgm:pt>
    <dgm:pt modelId="{3195B3B6-B80C-4433-96E4-9A774A564D26}" type="pres">
      <dgm:prSet presAssocID="{DA3473FA-90E4-4037-B107-C34B2DA2155F}" presName="spacer" presStyleCnt="0"/>
      <dgm:spPr/>
    </dgm:pt>
    <dgm:pt modelId="{FEACF28C-E30B-4A6A-9D14-09E0F819B40F}" type="pres">
      <dgm:prSet presAssocID="{50542DAC-F3DC-45C1-AC6F-5ED6ACEE062F}" presName="parentText" presStyleLbl="node1" presStyleIdx="1" presStyleCnt="3">
        <dgm:presLayoutVars>
          <dgm:chMax val="0"/>
          <dgm:bulletEnabled val="1"/>
        </dgm:presLayoutVars>
      </dgm:prSet>
      <dgm:spPr/>
    </dgm:pt>
    <dgm:pt modelId="{B429BBE2-C598-4621-BB46-97ADF37D59DE}" type="pres">
      <dgm:prSet presAssocID="{61F38E61-E30B-4180-8B5A-9A44FE13FC3A}" presName="spacer" presStyleCnt="0"/>
      <dgm:spPr/>
    </dgm:pt>
    <dgm:pt modelId="{9602B393-C76C-4176-84C2-EF8E0C7E6E28}" type="pres">
      <dgm:prSet presAssocID="{BE266A01-B0AD-4959-A72E-4243FE6D82F5}" presName="parentText" presStyleLbl="node1" presStyleIdx="2" presStyleCnt="3">
        <dgm:presLayoutVars>
          <dgm:chMax val="0"/>
          <dgm:bulletEnabled val="1"/>
        </dgm:presLayoutVars>
      </dgm:prSet>
      <dgm:spPr/>
    </dgm:pt>
    <dgm:pt modelId="{45CBB349-AA1C-40CD-839C-6D18080BA8F0}" type="pres">
      <dgm:prSet presAssocID="{BE266A01-B0AD-4959-A72E-4243FE6D82F5}" presName="childText" presStyleLbl="revTx" presStyleIdx="0" presStyleCnt="1">
        <dgm:presLayoutVars>
          <dgm:bulletEnabled val="1"/>
        </dgm:presLayoutVars>
      </dgm:prSet>
      <dgm:spPr/>
    </dgm:pt>
  </dgm:ptLst>
  <dgm:cxnLst>
    <dgm:cxn modelId="{92615C15-AD4F-44B0-B561-75BB914F75F6}" type="presOf" srcId="{27B2D33E-325D-421C-AD99-428478216D13}" destId="{747F407C-CDDF-48C9-8F82-8CE408D9D786}" srcOrd="0" destOrd="0" presId="urn:microsoft.com/office/officeart/2005/8/layout/vList2"/>
    <dgm:cxn modelId="{4B3A962F-018B-4AEA-8AA1-3C0F3FE12F1D}" type="presOf" srcId="{7D23026A-DF5D-4321-874D-B72AA8D22F74}" destId="{45CBB349-AA1C-40CD-839C-6D18080BA8F0}" srcOrd="0" destOrd="1" presId="urn:microsoft.com/office/officeart/2005/8/layout/vList2"/>
    <dgm:cxn modelId="{C96D1E4D-30FF-4F19-B1C4-A690A6499B95}" srcId="{27B2D33E-325D-421C-AD99-428478216D13}" destId="{50542DAC-F3DC-45C1-AC6F-5ED6ACEE062F}" srcOrd="1" destOrd="0" parTransId="{BC2969B3-BA3A-41C1-AF32-43F304D92DFD}" sibTransId="{61F38E61-E30B-4180-8B5A-9A44FE13FC3A}"/>
    <dgm:cxn modelId="{411E797C-C670-49E1-8322-DEB41C2CDC35}" type="presOf" srcId="{28EA3682-B6D4-4252-9A87-E4211DF6E3D4}" destId="{DF4555C9-7678-4498-9B4C-EEB6C060AE24}" srcOrd="0" destOrd="0" presId="urn:microsoft.com/office/officeart/2005/8/layout/vList2"/>
    <dgm:cxn modelId="{1529FE7E-AF5A-4F81-973F-478915F98F86}" srcId="{27B2D33E-325D-421C-AD99-428478216D13}" destId="{28EA3682-B6D4-4252-9A87-E4211DF6E3D4}" srcOrd="0" destOrd="0" parTransId="{4FC93ABC-A110-4F16-A25B-3F23C3AAA6A7}" sibTransId="{DA3473FA-90E4-4037-B107-C34B2DA2155F}"/>
    <dgm:cxn modelId="{9CAB90B4-B0C3-4FB1-AE8C-96FA0A5AAEC5}" srcId="{BE266A01-B0AD-4959-A72E-4243FE6D82F5}" destId="{B263ADB4-BC34-40DD-AE5C-AF8EBEECEF89}" srcOrd="0" destOrd="0" parTransId="{06CB929D-4E1E-4FB4-9EAA-9E33DFD43857}" sibTransId="{27A56FC2-90AC-412E-9ED3-D66B7B7A3FE8}"/>
    <dgm:cxn modelId="{D9C70FBE-19B7-4854-A07A-1060821CB101}" type="presOf" srcId="{B263ADB4-BC34-40DD-AE5C-AF8EBEECEF89}" destId="{45CBB349-AA1C-40CD-839C-6D18080BA8F0}" srcOrd="0" destOrd="0" presId="urn:microsoft.com/office/officeart/2005/8/layout/vList2"/>
    <dgm:cxn modelId="{7A68BAC9-8A19-4F3C-ACBC-07BD2BA67B4C}" type="presOf" srcId="{BE266A01-B0AD-4959-A72E-4243FE6D82F5}" destId="{9602B393-C76C-4176-84C2-EF8E0C7E6E28}" srcOrd="0" destOrd="0" presId="urn:microsoft.com/office/officeart/2005/8/layout/vList2"/>
    <dgm:cxn modelId="{70A136CB-8E9B-4E21-A1EC-12C3D938DA2A}" srcId="{BE266A01-B0AD-4959-A72E-4243FE6D82F5}" destId="{7D23026A-DF5D-4321-874D-B72AA8D22F74}" srcOrd="1" destOrd="0" parTransId="{5E42E124-CBE3-4799-AEA9-1D0DBD983D3B}" sibTransId="{B9F2BB8F-5E3C-4FA2-BDA3-4DA5941A5C45}"/>
    <dgm:cxn modelId="{243C1CDC-885C-4401-93E8-DE2AAF8474FC}" srcId="{27B2D33E-325D-421C-AD99-428478216D13}" destId="{BE266A01-B0AD-4959-A72E-4243FE6D82F5}" srcOrd="2" destOrd="0" parTransId="{68950485-1E29-4A94-8BDD-1C73B0B69E38}" sibTransId="{C9F1F28F-4ADD-4438-932C-70BA0508F1B1}"/>
    <dgm:cxn modelId="{CAEE85DE-E5CD-4C7C-9B26-5E7A73E4D637}" type="presOf" srcId="{50542DAC-F3DC-45C1-AC6F-5ED6ACEE062F}" destId="{FEACF28C-E30B-4A6A-9D14-09E0F819B40F}" srcOrd="0" destOrd="0" presId="urn:microsoft.com/office/officeart/2005/8/layout/vList2"/>
    <dgm:cxn modelId="{2373ADEB-1820-404D-AA94-540E011056CF}" type="presParOf" srcId="{747F407C-CDDF-48C9-8F82-8CE408D9D786}" destId="{DF4555C9-7678-4498-9B4C-EEB6C060AE24}" srcOrd="0" destOrd="0" presId="urn:microsoft.com/office/officeart/2005/8/layout/vList2"/>
    <dgm:cxn modelId="{E48227F0-A878-4261-AF8C-C109CC5D0503}" type="presParOf" srcId="{747F407C-CDDF-48C9-8F82-8CE408D9D786}" destId="{3195B3B6-B80C-4433-96E4-9A774A564D26}" srcOrd="1" destOrd="0" presId="urn:microsoft.com/office/officeart/2005/8/layout/vList2"/>
    <dgm:cxn modelId="{5C2B1868-F039-4B49-A99E-C0FA6FBFDBCD}" type="presParOf" srcId="{747F407C-CDDF-48C9-8F82-8CE408D9D786}" destId="{FEACF28C-E30B-4A6A-9D14-09E0F819B40F}" srcOrd="2" destOrd="0" presId="urn:microsoft.com/office/officeart/2005/8/layout/vList2"/>
    <dgm:cxn modelId="{B4F42B29-27B6-49D9-ACB3-865AC6AF68E7}" type="presParOf" srcId="{747F407C-CDDF-48C9-8F82-8CE408D9D786}" destId="{B429BBE2-C598-4621-BB46-97ADF37D59DE}" srcOrd="3" destOrd="0" presId="urn:microsoft.com/office/officeart/2005/8/layout/vList2"/>
    <dgm:cxn modelId="{9D641024-EBAD-4640-B64B-A5594D1B7A61}" type="presParOf" srcId="{747F407C-CDDF-48C9-8F82-8CE408D9D786}" destId="{9602B393-C76C-4176-84C2-EF8E0C7E6E28}" srcOrd="4" destOrd="0" presId="urn:microsoft.com/office/officeart/2005/8/layout/vList2"/>
    <dgm:cxn modelId="{840A3F9A-4263-4E56-954F-CEF82738B56F}" type="presParOf" srcId="{747F407C-CDDF-48C9-8F82-8CE408D9D786}" destId="{45CBB349-AA1C-40CD-839C-6D18080BA8F0}"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F04A6D1-5737-4097-AADD-3034AB51DA04}" type="doc">
      <dgm:prSet loTypeId="urn:microsoft.com/office/officeart/2016/7/layout/VerticalSolidActionList" loCatId="List" qsTypeId="urn:microsoft.com/office/officeart/2005/8/quickstyle/simple1" qsCatId="simple" csTypeId="urn:microsoft.com/office/officeart/2005/8/colors/colorful1" csCatId="colorful"/>
      <dgm:spPr/>
      <dgm:t>
        <a:bodyPr/>
        <a:lstStyle/>
        <a:p>
          <a:endParaRPr lang="en-US"/>
        </a:p>
      </dgm:t>
    </dgm:pt>
    <dgm:pt modelId="{109F032B-F4E6-4050-A274-D992B0265AC7}">
      <dgm:prSet custT="1"/>
      <dgm:spPr/>
      <dgm:t>
        <a:bodyPr/>
        <a:lstStyle/>
        <a:p>
          <a:r>
            <a:rPr lang="en-US" sz="2000"/>
            <a:t>Express</a:t>
          </a:r>
        </a:p>
      </dgm:t>
    </dgm:pt>
    <dgm:pt modelId="{9778687E-ECB6-428F-8CE2-D06A3E5CEC99}" type="parTrans" cxnId="{71381D7E-6FC2-463C-9313-987B306CAA32}">
      <dgm:prSet/>
      <dgm:spPr/>
      <dgm:t>
        <a:bodyPr/>
        <a:lstStyle/>
        <a:p>
          <a:endParaRPr lang="en-US" sz="2000"/>
        </a:p>
      </dgm:t>
    </dgm:pt>
    <dgm:pt modelId="{B924D088-CD71-4EB7-BC00-9886EA65A1B5}" type="sibTrans" cxnId="{71381D7E-6FC2-463C-9313-987B306CAA32}">
      <dgm:prSet/>
      <dgm:spPr/>
      <dgm:t>
        <a:bodyPr/>
        <a:lstStyle/>
        <a:p>
          <a:endParaRPr lang="en-US" sz="2000"/>
        </a:p>
      </dgm:t>
    </dgm:pt>
    <dgm:pt modelId="{ABF0DF13-5724-455E-BCDC-C7523E58AA53}">
      <dgm:prSet custT="1"/>
      <dgm:spPr/>
      <dgm:t>
        <a:bodyPr/>
        <a:lstStyle/>
        <a:p>
          <a:r>
            <a:rPr lang="en-US" sz="1600" dirty="0"/>
            <a:t>Express empathy (through reflective listening)</a:t>
          </a:r>
        </a:p>
      </dgm:t>
    </dgm:pt>
    <dgm:pt modelId="{9155AAB9-703E-4880-9D62-6BC61139636A}" type="parTrans" cxnId="{9D8E4B81-B098-436F-9C49-0FD3BD394684}">
      <dgm:prSet/>
      <dgm:spPr/>
      <dgm:t>
        <a:bodyPr/>
        <a:lstStyle/>
        <a:p>
          <a:endParaRPr lang="en-US" sz="2000"/>
        </a:p>
      </dgm:t>
    </dgm:pt>
    <dgm:pt modelId="{EFA06E23-FFF7-4D92-8BFC-FB06FE1CD50C}" type="sibTrans" cxnId="{9D8E4B81-B098-436F-9C49-0FD3BD394684}">
      <dgm:prSet/>
      <dgm:spPr/>
      <dgm:t>
        <a:bodyPr/>
        <a:lstStyle/>
        <a:p>
          <a:endParaRPr lang="en-US" sz="2000"/>
        </a:p>
      </dgm:t>
    </dgm:pt>
    <dgm:pt modelId="{8C979691-8548-4F70-89C7-1E871AFE784C}">
      <dgm:prSet custT="1"/>
      <dgm:spPr/>
      <dgm:t>
        <a:bodyPr/>
        <a:lstStyle/>
        <a:p>
          <a:r>
            <a:rPr lang="en-US" sz="2000"/>
            <a:t>Develop</a:t>
          </a:r>
        </a:p>
      </dgm:t>
    </dgm:pt>
    <dgm:pt modelId="{34EFAD35-E91F-43D8-8BD9-8A54A72791C0}" type="parTrans" cxnId="{BD3379FB-733E-4906-AD3A-13F9DD41A0C5}">
      <dgm:prSet/>
      <dgm:spPr/>
      <dgm:t>
        <a:bodyPr/>
        <a:lstStyle/>
        <a:p>
          <a:endParaRPr lang="en-US" sz="2000"/>
        </a:p>
      </dgm:t>
    </dgm:pt>
    <dgm:pt modelId="{88BD1330-BCF8-4E1B-9898-0E07ED37426A}" type="sibTrans" cxnId="{BD3379FB-733E-4906-AD3A-13F9DD41A0C5}">
      <dgm:prSet/>
      <dgm:spPr/>
      <dgm:t>
        <a:bodyPr/>
        <a:lstStyle/>
        <a:p>
          <a:endParaRPr lang="en-US" sz="2000"/>
        </a:p>
      </dgm:t>
    </dgm:pt>
    <dgm:pt modelId="{3A97826F-F395-485D-9B1E-7F0F396F77CC}">
      <dgm:prSet custT="1"/>
      <dgm:spPr/>
      <dgm:t>
        <a:bodyPr/>
        <a:lstStyle/>
        <a:p>
          <a:r>
            <a:rPr lang="en-US" sz="1600"/>
            <a:t>Develop discrepancy (between the individual's goals and their current behavior). Avoid argumentation.</a:t>
          </a:r>
        </a:p>
      </dgm:t>
    </dgm:pt>
    <dgm:pt modelId="{92D3ECBA-5A67-4E42-81B9-68ACCAA9785F}" type="parTrans" cxnId="{C2EF1201-0BD4-47B5-AFFD-C38BBA28B6C7}">
      <dgm:prSet/>
      <dgm:spPr/>
      <dgm:t>
        <a:bodyPr/>
        <a:lstStyle/>
        <a:p>
          <a:endParaRPr lang="en-US" sz="2000"/>
        </a:p>
      </dgm:t>
    </dgm:pt>
    <dgm:pt modelId="{5E7E5C0F-26D0-4D15-88DD-63E781E209E2}" type="sibTrans" cxnId="{C2EF1201-0BD4-47B5-AFFD-C38BBA28B6C7}">
      <dgm:prSet/>
      <dgm:spPr/>
      <dgm:t>
        <a:bodyPr/>
        <a:lstStyle/>
        <a:p>
          <a:endParaRPr lang="en-US" sz="2000"/>
        </a:p>
      </dgm:t>
    </dgm:pt>
    <dgm:pt modelId="{8E4E5E59-15F7-4810-99F3-14D68E626229}">
      <dgm:prSet custT="1"/>
      <dgm:spPr/>
      <dgm:t>
        <a:bodyPr/>
        <a:lstStyle/>
        <a:p>
          <a:r>
            <a:rPr lang="en-US" sz="2000"/>
            <a:t>Roll</a:t>
          </a:r>
        </a:p>
      </dgm:t>
    </dgm:pt>
    <dgm:pt modelId="{A985613C-9626-4248-908A-AC2F901E31E9}" type="parTrans" cxnId="{06A6BB0B-6AC1-40DC-A270-092C7A70C523}">
      <dgm:prSet/>
      <dgm:spPr/>
      <dgm:t>
        <a:bodyPr/>
        <a:lstStyle/>
        <a:p>
          <a:endParaRPr lang="en-US" sz="2000"/>
        </a:p>
      </dgm:t>
    </dgm:pt>
    <dgm:pt modelId="{16A80C97-6FC3-4DAC-A26A-73B20ABC25F4}" type="sibTrans" cxnId="{06A6BB0B-6AC1-40DC-A270-092C7A70C523}">
      <dgm:prSet/>
      <dgm:spPr/>
      <dgm:t>
        <a:bodyPr/>
        <a:lstStyle/>
        <a:p>
          <a:endParaRPr lang="en-US" sz="2000"/>
        </a:p>
      </dgm:t>
    </dgm:pt>
    <dgm:pt modelId="{16DE86BC-05DD-49A4-A13B-DAAF4CC1D687}">
      <dgm:prSet custT="1"/>
      <dgm:spPr/>
      <dgm:t>
        <a:bodyPr/>
        <a:lstStyle/>
        <a:p>
          <a:r>
            <a:rPr lang="en-US" sz="1600" dirty="0"/>
            <a:t>Roll with resistance (acknowledge and explore the individual's resistance to change, rather than opposing it)</a:t>
          </a:r>
        </a:p>
      </dgm:t>
    </dgm:pt>
    <dgm:pt modelId="{682D7FF3-B66D-41AD-9D97-35A4E5C0055F}" type="parTrans" cxnId="{3E2350B7-8F5E-44C5-9804-450E222B348F}">
      <dgm:prSet/>
      <dgm:spPr/>
      <dgm:t>
        <a:bodyPr/>
        <a:lstStyle/>
        <a:p>
          <a:endParaRPr lang="en-US" sz="2000"/>
        </a:p>
      </dgm:t>
    </dgm:pt>
    <dgm:pt modelId="{36DCF2AD-E10F-4A80-BD64-320B4557E8CD}" type="sibTrans" cxnId="{3E2350B7-8F5E-44C5-9804-450E222B348F}">
      <dgm:prSet/>
      <dgm:spPr/>
      <dgm:t>
        <a:bodyPr/>
        <a:lstStyle/>
        <a:p>
          <a:endParaRPr lang="en-US" sz="2000"/>
        </a:p>
      </dgm:t>
    </dgm:pt>
    <dgm:pt modelId="{28249242-1839-45DB-9BF0-282417A06609}">
      <dgm:prSet custT="1"/>
      <dgm:spPr/>
      <dgm:t>
        <a:bodyPr/>
        <a:lstStyle/>
        <a:p>
          <a:r>
            <a:rPr lang="en-US" sz="2000"/>
            <a:t>Support</a:t>
          </a:r>
        </a:p>
      </dgm:t>
    </dgm:pt>
    <dgm:pt modelId="{71CF4751-2588-4ED9-AFDC-2235D7401156}" type="parTrans" cxnId="{ADD3B906-26A3-4FFF-8C0A-97A25988758E}">
      <dgm:prSet/>
      <dgm:spPr/>
      <dgm:t>
        <a:bodyPr/>
        <a:lstStyle/>
        <a:p>
          <a:endParaRPr lang="en-US" sz="2000"/>
        </a:p>
      </dgm:t>
    </dgm:pt>
    <dgm:pt modelId="{A7A8E86B-57FF-42E2-8851-421D0F1AC37E}" type="sibTrans" cxnId="{ADD3B906-26A3-4FFF-8C0A-97A25988758E}">
      <dgm:prSet/>
      <dgm:spPr/>
      <dgm:t>
        <a:bodyPr/>
        <a:lstStyle/>
        <a:p>
          <a:endParaRPr lang="en-US" sz="2000"/>
        </a:p>
      </dgm:t>
    </dgm:pt>
    <dgm:pt modelId="{04C93651-70A4-4C0F-8BA6-D9D57EDF1238}">
      <dgm:prSet custT="1"/>
      <dgm:spPr/>
      <dgm:t>
        <a:bodyPr/>
        <a:lstStyle/>
        <a:p>
          <a:r>
            <a:rPr lang="en-US" sz="1600"/>
            <a:t>Support self-efficacy.</a:t>
          </a:r>
        </a:p>
      </dgm:t>
    </dgm:pt>
    <dgm:pt modelId="{0119FBF3-5069-4859-8880-9DB2A6700723}" type="parTrans" cxnId="{439B56AE-035A-49FA-A62F-D9EC9C1A3BBC}">
      <dgm:prSet/>
      <dgm:spPr/>
      <dgm:t>
        <a:bodyPr/>
        <a:lstStyle/>
        <a:p>
          <a:endParaRPr lang="en-US" sz="2000"/>
        </a:p>
      </dgm:t>
    </dgm:pt>
    <dgm:pt modelId="{6C6C13C5-C5A0-4D67-B662-6A685DE8DE76}" type="sibTrans" cxnId="{439B56AE-035A-49FA-A62F-D9EC9C1A3BBC}">
      <dgm:prSet/>
      <dgm:spPr/>
      <dgm:t>
        <a:bodyPr/>
        <a:lstStyle/>
        <a:p>
          <a:endParaRPr lang="en-US" sz="2000"/>
        </a:p>
      </dgm:t>
    </dgm:pt>
    <dgm:pt modelId="{4EF1ECC8-6F29-C64C-A2DE-BA39D7F8A8F3}" type="pres">
      <dgm:prSet presAssocID="{1F04A6D1-5737-4097-AADD-3034AB51DA04}" presName="Name0" presStyleCnt="0">
        <dgm:presLayoutVars>
          <dgm:dir/>
          <dgm:animLvl val="lvl"/>
          <dgm:resizeHandles val="exact"/>
        </dgm:presLayoutVars>
      </dgm:prSet>
      <dgm:spPr/>
    </dgm:pt>
    <dgm:pt modelId="{761FDBF4-C9DB-0F44-9AE8-4158CBA1F3B2}" type="pres">
      <dgm:prSet presAssocID="{109F032B-F4E6-4050-A274-D992B0265AC7}" presName="linNode" presStyleCnt="0"/>
      <dgm:spPr/>
    </dgm:pt>
    <dgm:pt modelId="{9137D39E-A207-F04F-B35B-8EC47210FC8B}" type="pres">
      <dgm:prSet presAssocID="{109F032B-F4E6-4050-A274-D992B0265AC7}" presName="parentText" presStyleLbl="alignNode1" presStyleIdx="0" presStyleCnt="4">
        <dgm:presLayoutVars>
          <dgm:chMax val="1"/>
          <dgm:bulletEnabled/>
        </dgm:presLayoutVars>
      </dgm:prSet>
      <dgm:spPr/>
    </dgm:pt>
    <dgm:pt modelId="{CDE1156A-D675-1843-974D-983EB4229117}" type="pres">
      <dgm:prSet presAssocID="{109F032B-F4E6-4050-A274-D992B0265AC7}" presName="descendantText" presStyleLbl="alignAccFollowNode1" presStyleIdx="0" presStyleCnt="4">
        <dgm:presLayoutVars>
          <dgm:bulletEnabled/>
        </dgm:presLayoutVars>
      </dgm:prSet>
      <dgm:spPr/>
    </dgm:pt>
    <dgm:pt modelId="{037A5CDE-5EFD-4F48-A2C7-F787B08435A0}" type="pres">
      <dgm:prSet presAssocID="{B924D088-CD71-4EB7-BC00-9886EA65A1B5}" presName="sp" presStyleCnt="0"/>
      <dgm:spPr/>
    </dgm:pt>
    <dgm:pt modelId="{0D8858D8-A052-8B48-A86E-3FA386139049}" type="pres">
      <dgm:prSet presAssocID="{8C979691-8548-4F70-89C7-1E871AFE784C}" presName="linNode" presStyleCnt="0"/>
      <dgm:spPr/>
    </dgm:pt>
    <dgm:pt modelId="{C7B92C11-70A2-1D41-B81C-83153EB19DE8}" type="pres">
      <dgm:prSet presAssocID="{8C979691-8548-4F70-89C7-1E871AFE784C}" presName="parentText" presStyleLbl="alignNode1" presStyleIdx="1" presStyleCnt="4">
        <dgm:presLayoutVars>
          <dgm:chMax val="1"/>
          <dgm:bulletEnabled/>
        </dgm:presLayoutVars>
      </dgm:prSet>
      <dgm:spPr/>
    </dgm:pt>
    <dgm:pt modelId="{399BF33E-6192-5840-8B02-03E6AD08C93C}" type="pres">
      <dgm:prSet presAssocID="{8C979691-8548-4F70-89C7-1E871AFE784C}" presName="descendantText" presStyleLbl="alignAccFollowNode1" presStyleIdx="1" presStyleCnt="4">
        <dgm:presLayoutVars>
          <dgm:bulletEnabled/>
        </dgm:presLayoutVars>
      </dgm:prSet>
      <dgm:spPr/>
    </dgm:pt>
    <dgm:pt modelId="{48FB4E6C-1898-A24A-9F26-E78EAB8F6AF3}" type="pres">
      <dgm:prSet presAssocID="{88BD1330-BCF8-4E1B-9898-0E07ED37426A}" presName="sp" presStyleCnt="0"/>
      <dgm:spPr/>
    </dgm:pt>
    <dgm:pt modelId="{10079A43-19BC-A14F-A415-7717EAE633AF}" type="pres">
      <dgm:prSet presAssocID="{8E4E5E59-15F7-4810-99F3-14D68E626229}" presName="linNode" presStyleCnt="0"/>
      <dgm:spPr/>
    </dgm:pt>
    <dgm:pt modelId="{3236F1E1-D0EA-D041-8973-E9A296C25895}" type="pres">
      <dgm:prSet presAssocID="{8E4E5E59-15F7-4810-99F3-14D68E626229}" presName="parentText" presStyleLbl="alignNode1" presStyleIdx="2" presStyleCnt="4">
        <dgm:presLayoutVars>
          <dgm:chMax val="1"/>
          <dgm:bulletEnabled/>
        </dgm:presLayoutVars>
      </dgm:prSet>
      <dgm:spPr/>
    </dgm:pt>
    <dgm:pt modelId="{FBBECD72-7588-A444-A516-9DB77C70FA32}" type="pres">
      <dgm:prSet presAssocID="{8E4E5E59-15F7-4810-99F3-14D68E626229}" presName="descendantText" presStyleLbl="alignAccFollowNode1" presStyleIdx="2" presStyleCnt="4">
        <dgm:presLayoutVars>
          <dgm:bulletEnabled/>
        </dgm:presLayoutVars>
      </dgm:prSet>
      <dgm:spPr/>
    </dgm:pt>
    <dgm:pt modelId="{D5E83146-752C-5A4D-9487-A6D2EAF02023}" type="pres">
      <dgm:prSet presAssocID="{16A80C97-6FC3-4DAC-A26A-73B20ABC25F4}" presName="sp" presStyleCnt="0"/>
      <dgm:spPr/>
    </dgm:pt>
    <dgm:pt modelId="{E8D635D1-88D5-9045-9F2A-3CA9BD8B815E}" type="pres">
      <dgm:prSet presAssocID="{28249242-1839-45DB-9BF0-282417A06609}" presName="linNode" presStyleCnt="0"/>
      <dgm:spPr/>
    </dgm:pt>
    <dgm:pt modelId="{0ED757C9-2F6F-DB47-BFB7-613A74F577B5}" type="pres">
      <dgm:prSet presAssocID="{28249242-1839-45DB-9BF0-282417A06609}" presName="parentText" presStyleLbl="alignNode1" presStyleIdx="3" presStyleCnt="4">
        <dgm:presLayoutVars>
          <dgm:chMax val="1"/>
          <dgm:bulletEnabled/>
        </dgm:presLayoutVars>
      </dgm:prSet>
      <dgm:spPr/>
    </dgm:pt>
    <dgm:pt modelId="{CC2E7365-88C5-F34A-BC29-F1F72EAE142B}" type="pres">
      <dgm:prSet presAssocID="{28249242-1839-45DB-9BF0-282417A06609}" presName="descendantText" presStyleLbl="alignAccFollowNode1" presStyleIdx="3" presStyleCnt="4">
        <dgm:presLayoutVars>
          <dgm:bulletEnabled/>
        </dgm:presLayoutVars>
      </dgm:prSet>
      <dgm:spPr/>
    </dgm:pt>
  </dgm:ptLst>
  <dgm:cxnLst>
    <dgm:cxn modelId="{C2EF1201-0BD4-47B5-AFFD-C38BBA28B6C7}" srcId="{8C979691-8548-4F70-89C7-1E871AFE784C}" destId="{3A97826F-F395-485D-9B1E-7F0F396F77CC}" srcOrd="0" destOrd="0" parTransId="{92D3ECBA-5A67-4E42-81B9-68ACCAA9785F}" sibTransId="{5E7E5C0F-26D0-4D15-88DD-63E781E209E2}"/>
    <dgm:cxn modelId="{F2319002-2049-3243-9D18-575F0E618AB5}" type="presOf" srcId="{1F04A6D1-5737-4097-AADD-3034AB51DA04}" destId="{4EF1ECC8-6F29-C64C-A2DE-BA39D7F8A8F3}" srcOrd="0" destOrd="0" presId="urn:microsoft.com/office/officeart/2016/7/layout/VerticalSolidActionList"/>
    <dgm:cxn modelId="{ADD3B906-26A3-4FFF-8C0A-97A25988758E}" srcId="{1F04A6D1-5737-4097-AADD-3034AB51DA04}" destId="{28249242-1839-45DB-9BF0-282417A06609}" srcOrd="3" destOrd="0" parTransId="{71CF4751-2588-4ED9-AFDC-2235D7401156}" sibTransId="{A7A8E86B-57FF-42E2-8851-421D0F1AC37E}"/>
    <dgm:cxn modelId="{06A6BB0B-6AC1-40DC-A270-092C7A70C523}" srcId="{1F04A6D1-5737-4097-AADD-3034AB51DA04}" destId="{8E4E5E59-15F7-4810-99F3-14D68E626229}" srcOrd="2" destOrd="0" parTransId="{A985613C-9626-4248-908A-AC2F901E31E9}" sibTransId="{16A80C97-6FC3-4DAC-A26A-73B20ABC25F4}"/>
    <dgm:cxn modelId="{6467D540-A029-A74C-8A4C-66EDFA7051FD}" type="presOf" srcId="{04C93651-70A4-4C0F-8BA6-D9D57EDF1238}" destId="{CC2E7365-88C5-F34A-BC29-F1F72EAE142B}" srcOrd="0" destOrd="0" presId="urn:microsoft.com/office/officeart/2016/7/layout/VerticalSolidActionList"/>
    <dgm:cxn modelId="{EEFAC444-2894-0742-8AD3-9D2DF4FEFE0B}" type="presOf" srcId="{16DE86BC-05DD-49A4-A13B-DAAF4CC1D687}" destId="{FBBECD72-7588-A444-A516-9DB77C70FA32}" srcOrd="0" destOrd="0" presId="urn:microsoft.com/office/officeart/2016/7/layout/VerticalSolidActionList"/>
    <dgm:cxn modelId="{44AA1D72-BD72-7743-ABC6-CB83243FB019}" type="presOf" srcId="{8E4E5E59-15F7-4810-99F3-14D68E626229}" destId="{3236F1E1-D0EA-D041-8973-E9A296C25895}" srcOrd="0" destOrd="0" presId="urn:microsoft.com/office/officeart/2016/7/layout/VerticalSolidActionList"/>
    <dgm:cxn modelId="{71381D7E-6FC2-463C-9313-987B306CAA32}" srcId="{1F04A6D1-5737-4097-AADD-3034AB51DA04}" destId="{109F032B-F4E6-4050-A274-D992B0265AC7}" srcOrd="0" destOrd="0" parTransId="{9778687E-ECB6-428F-8CE2-D06A3E5CEC99}" sibTransId="{B924D088-CD71-4EB7-BC00-9886EA65A1B5}"/>
    <dgm:cxn modelId="{9D8E4B81-B098-436F-9C49-0FD3BD394684}" srcId="{109F032B-F4E6-4050-A274-D992B0265AC7}" destId="{ABF0DF13-5724-455E-BCDC-C7523E58AA53}" srcOrd="0" destOrd="0" parTransId="{9155AAB9-703E-4880-9D62-6BC61139636A}" sibTransId="{EFA06E23-FFF7-4D92-8BFC-FB06FE1CD50C}"/>
    <dgm:cxn modelId="{0491E983-76BF-4841-A988-1F22C033090B}" type="presOf" srcId="{28249242-1839-45DB-9BF0-282417A06609}" destId="{0ED757C9-2F6F-DB47-BFB7-613A74F577B5}" srcOrd="0" destOrd="0" presId="urn:microsoft.com/office/officeart/2016/7/layout/VerticalSolidActionList"/>
    <dgm:cxn modelId="{439B56AE-035A-49FA-A62F-D9EC9C1A3BBC}" srcId="{28249242-1839-45DB-9BF0-282417A06609}" destId="{04C93651-70A4-4C0F-8BA6-D9D57EDF1238}" srcOrd="0" destOrd="0" parTransId="{0119FBF3-5069-4859-8880-9DB2A6700723}" sibTransId="{6C6C13C5-C5A0-4D67-B662-6A685DE8DE76}"/>
    <dgm:cxn modelId="{3E2350B7-8F5E-44C5-9804-450E222B348F}" srcId="{8E4E5E59-15F7-4810-99F3-14D68E626229}" destId="{16DE86BC-05DD-49A4-A13B-DAAF4CC1D687}" srcOrd="0" destOrd="0" parTransId="{682D7FF3-B66D-41AD-9D97-35A4E5C0055F}" sibTransId="{36DCF2AD-E10F-4A80-BD64-320B4557E8CD}"/>
    <dgm:cxn modelId="{DB224FBE-070F-E040-A1D8-F83C93169E98}" type="presOf" srcId="{109F032B-F4E6-4050-A274-D992B0265AC7}" destId="{9137D39E-A207-F04F-B35B-8EC47210FC8B}" srcOrd="0" destOrd="0" presId="urn:microsoft.com/office/officeart/2016/7/layout/VerticalSolidActionList"/>
    <dgm:cxn modelId="{200273D5-CAA2-C14A-8103-E93AF75377D1}" type="presOf" srcId="{8C979691-8548-4F70-89C7-1E871AFE784C}" destId="{C7B92C11-70A2-1D41-B81C-83153EB19DE8}" srcOrd="0" destOrd="0" presId="urn:microsoft.com/office/officeart/2016/7/layout/VerticalSolidActionList"/>
    <dgm:cxn modelId="{F20137DD-742F-2A4F-8511-7AAA51015A4D}" type="presOf" srcId="{3A97826F-F395-485D-9B1E-7F0F396F77CC}" destId="{399BF33E-6192-5840-8B02-03E6AD08C93C}" srcOrd="0" destOrd="0" presId="urn:microsoft.com/office/officeart/2016/7/layout/VerticalSolidActionList"/>
    <dgm:cxn modelId="{21B33CDF-A89B-0B40-9290-63444B724FD8}" type="presOf" srcId="{ABF0DF13-5724-455E-BCDC-C7523E58AA53}" destId="{CDE1156A-D675-1843-974D-983EB4229117}" srcOrd="0" destOrd="0" presId="urn:microsoft.com/office/officeart/2016/7/layout/VerticalSolidActionList"/>
    <dgm:cxn modelId="{BD3379FB-733E-4906-AD3A-13F9DD41A0C5}" srcId="{1F04A6D1-5737-4097-AADD-3034AB51DA04}" destId="{8C979691-8548-4F70-89C7-1E871AFE784C}" srcOrd="1" destOrd="0" parTransId="{34EFAD35-E91F-43D8-8BD9-8A54A72791C0}" sibTransId="{88BD1330-BCF8-4E1B-9898-0E07ED37426A}"/>
    <dgm:cxn modelId="{B5442EC4-5713-6F46-93FF-E224DBCF984C}" type="presParOf" srcId="{4EF1ECC8-6F29-C64C-A2DE-BA39D7F8A8F3}" destId="{761FDBF4-C9DB-0F44-9AE8-4158CBA1F3B2}" srcOrd="0" destOrd="0" presId="urn:microsoft.com/office/officeart/2016/7/layout/VerticalSolidActionList"/>
    <dgm:cxn modelId="{A0A796F1-BE17-B843-9A5F-18D61B491EC1}" type="presParOf" srcId="{761FDBF4-C9DB-0F44-9AE8-4158CBA1F3B2}" destId="{9137D39E-A207-F04F-B35B-8EC47210FC8B}" srcOrd="0" destOrd="0" presId="urn:microsoft.com/office/officeart/2016/7/layout/VerticalSolidActionList"/>
    <dgm:cxn modelId="{25312249-7248-204C-A57D-ACA188BF6576}" type="presParOf" srcId="{761FDBF4-C9DB-0F44-9AE8-4158CBA1F3B2}" destId="{CDE1156A-D675-1843-974D-983EB4229117}" srcOrd="1" destOrd="0" presId="urn:microsoft.com/office/officeart/2016/7/layout/VerticalSolidActionList"/>
    <dgm:cxn modelId="{41A010A3-0647-1A44-9E19-E0ADCEC62607}" type="presParOf" srcId="{4EF1ECC8-6F29-C64C-A2DE-BA39D7F8A8F3}" destId="{037A5CDE-5EFD-4F48-A2C7-F787B08435A0}" srcOrd="1" destOrd="0" presId="urn:microsoft.com/office/officeart/2016/7/layout/VerticalSolidActionList"/>
    <dgm:cxn modelId="{83BB4725-699F-E44D-B36A-A55FA3905052}" type="presParOf" srcId="{4EF1ECC8-6F29-C64C-A2DE-BA39D7F8A8F3}" destId="{0D8858D8-A052-8B48-A86E-3FA386139049}" srcOrd="2" destOrd="0" presId="urn:microsoft.com/office/officeart/2016/7/layout/VerticalSolidActionList"/>
    <dgm:cxn modelId="{2EB4CA12-BAC8-A548-AC83-3ABE1D6493FE}" type="presParOf" srcId="{0D8858D8-A052-8B48-A86E-3FA386139049}" destId="{C7B92C11-70A2-1D41-B81C-83153EB19DE8}" srcOrd="0" destOrd="0" presId="urn:microsoft.com/office/officeart/2016/7/layout/VerticalSolidActionList"/>
    <dgm:cxn modelId="{B94A3F3F-10A6-EC44-B746-7795077D2D88}" type="presParOf" srcId="{0D8858D8-A052-8B48-A86E-3FA386139049}" destId="{399BF33E-6192-5840-8B02-03E6AD08C93C}" srcOrd="1" destOrd="0" presId="urn:microsoft.com/office/officeart/2016/7/layout/VerticalSolidActionList"/>
    <dgm:cxn modelId="{A1B5CBC3-02C6-754E-B91D-496360378392}" type="presParOf" srcId="{4EF1ECC8-6F29-C64C-A2DE-BA39D7F8A8F3}" destId="{48FB4E6C-1898-A24A-9F26-E78EAB8F6AF3}" srcOrd="3" destOrd="0" presId="urn:microsoft.com/office/officeart/2016/7/layout/VerticalSolidActionList"/>
    <dgm:cxn modelId="{2042CBD8-830B-4D44-9815-47833EC066DE}" type="presParOf" srcId="{4EF1ECC8-6F29-C64C-A2DE-BA39D7F8A8F3}" destId="{10079A43-19BC-A14F-A415-7717EAE633AF}" srcOrd="4" destOrd="0" presId="urn:microsoft.com/office/officeart/2016/7/layout/VerticalSolidActionList"/>
    <dgm:cxn modelId="{65FC266E-0A0B-CA48-8453-2A87A29B6129}" type="presParOf" srcId="{10079A43-19BC-A14F-A415-7717EAE633AF}" destId="{3236F1E1-D0EA-D041-8973-E9A296C25895}" srcOrd="0" destOrd="0" presId="urn:microsoft.com/office/officeart/2016/7/layout/VerticalSolidActionList"/>
    <dgm:cxn modelId="{965AEA15-A5D4-0045-981B-C5F37C5CAA24}" type="presParOf" srcId="{10079A43-19BC-A14F-A415-7717EAE633AF}" destId="{FBBECD72-7588-A444-A516-9DB77C70FA32}" srcOrd="1" destOrd="0" presId="urn:microsoft.com/office/officeart/2016/7/layout/VerticalSolidActionList"/>
    <dgm:cxn modelId="{6EB94879-1606-9940-AE2D-6FDD1C08DA07}" type="presParOf" srcId="{4EF1ECC8-6F29-C64C-A2DE-BA39D7F8A8F3}" destId="{D5E83146-752C-5A4D-9487-A6D2EAF02023}" srcOrd="5" destOrd="0" presId="urn:microsoft.com/office/officeart/2016/7/layout/VerticalSolidActionList"/>
    <dgm:cxn modelId="{6BF208B5-FEBB-794B-BA7B-FAA8FF7B2944}" type="presParOf" srcId="{4EF1ECC8-6F29-C64C-A2DE-BA39D7F8A8F3}" destId="{E8D635D1-88D5-9045-9F2A-3CA9BD8B815E}" srcOrd="6" destOrd="0" presId="urn:microsoft.com/office/officeart/2016/7/layout/VerticalSolidActionList"/>
    <dgm:cxn modelId="{25AB938D-CBD9-A244-86F8-581D1DFE5965}" type="presParOf" srcId="{E8D635D1-88D5-9045-9F2A-3CA9BD8B815E}" destId="{0ED757C9-2F6F-DB47-BFB7-613A74F577B5}" srcOrd="0" destOrd="0" presId="urn:microsoft.com/office/officeart/2016/7/layout/VerticalSolidActionList"/>
    <dgm:cxn modelId="{A7C301C3-EAAF-094A-AB1E-166652E283AD}" type="presParOf" srcId="{E8D635D1-88D5-9045-9F2A-3CA9BD8B815E}" destId="{CC2E7365-88C5-F34A-BC29-F1F72EAE142B}"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1A305DF-C7B6-475F-A649-3738805AF73A}"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en-US"/>
        </a:p>
      </dgm:t>
    </dgm:pt>
    <dgm:pt modelId="{41D9E070-9B9F-4BBF-894E-DD134DC9FA2C}">
      <dgm:prSet/>
      <dgm:spPr/>
      <dgm:t>
        <a:bodyPr/>
        <a:lstStyle/>
        <a:p>
          <a:r>
            <a:rPr lang="en-US" dirty="0"/>
            <a:t>Feedback</a:t>
          </a:r>
        </a:p>
      </dgm:t>
    </dgm:pt>
    <dgm:pt modelId="{E55A11E4-1076-4236-AE7D-9817CB0BD8F7}" type="parTrans" cxnId="{A104C235-E2D3-4AE6-AFAC-B810CAB5A958}">
      <dgm:prSet/>
      <dgm:spPr/>
      <dgm:t>
        <a:bodyPr/>
        <a:lstStyle/>
        <a:p>
          <a:endParaRPr lang="en-US"/>
        </a:p>
      </dgm:t>
    </dgm:pt>
    <dgm:pt modelId="{14DA3504-2C64-4229-8B33-694EC09AA855}" type="sibTrans" cxnId="{A104C235-E2D3-4AE6-AFAC-B810CAB5A958}">
      <dgm:prSet/>
      <dgm:spPr/>
      <dgm:t>
        <a:bodyPr/>
        <a:lstStyle/>
        <a:p>
          <a:endParaRPr lang="en-US"/>
        </a:p>
      </dgm:t>
    </dgm:pt>
    <dgm:pt modelId="{33AA5A26-28ED-45F4-BA1D-473455C4E537}">
      <dgm:prSet/>
      <dgm:spPr/>
      <dgm:t>
        <a:bodyPr/>
        <a:lstStyle/>
        <a:p>
          <a:r>
            <a:rPr lang="en-US"/>
            <a:t>Persuasion (credible source, health consequences)</a:t>
          </a:r>
        </a:p>
      </dgm:t>
    </dgm:pt>
    <dgm:pt modelId="{3AFDC9A7-0684-47A1-BB33-9CDE5FEB1F00}" type="parTrans" cxnId="{D2F60675-9F7D-4DE1-B417-593DBE7E220C}">
      <dgm:prSet/>
      <dgm:spPr/>
      <dgm:t>
        <a:bodyPr/>
        <a:lstStyle/>
        <a:p>
          <a:endParaRPr lang="en-US"/>
        </a:p>
      </dgm:t>
    </dgm:pt>
    <dgm:pt modelId="{458D934C-E8B1-4CF9-9EFB-B3535A045142}" type="sibTrans" cxnId="{D2F60675-9F7D-4DE1-B417-593DBE7E220C}">
      <dgm:prSet/>
      <dgm:spPr/>
      <dgm:t>
        <a:bodyPr/>
        <a:lstStyle/>
        <a:p>
          <a:endParaRPr lang="en-US"/>
        </a:p>
      </dgm:t>
    </dgm:pt>
    <dgm:pt modelId="{8CF0E4C2-D8E8-40A5-AFE2-E86CDC710F76}">
      <dgm:prSet/>
      <dgm:spPr/>
      <dgm:t>
        <a:bodyPr/>
        <a:lstStyle/>
        <a:p>
          <a:r>
            <a:rPr lang="en-US" dirty="0"/>
            <a:t>Incentives</a:t>
          </a:r>
        </a:p>
        <a:p>
          <a:r>
            <a:rPr lang="en-US" dirty="0"/>
            <a:t> (outcome you are achieving)</a:t>
          </a:r>
        </a:p>
      </dgm:t>
    </dgm:pt>
    <dgm:pt modelId="{DE7C64DF-FC0C-4180-84A7-1708918DFD42}" type="parTrans" cxnId="{28F05C43-8CFD-40CC-81BA-417CF28F5A97}">
      <dgm:prSet/>
      <dgm:spPr/>
      <dgm:t>
        <a:bodyPr/>
        <a:lstStyle/>
        <a:p>
          <a:endParaRPr lang="en-US"/>
        </a:p>
      </dgm:t>
    </dgm:pt>
    <dgm:pt modelId="{09CCD599-AC4F-4893-BC52-283410F544D0}" type="sibTrans" cxnId="{28F05C43-8CFD-40CC-81BA-417CF28F5A97}">
      <dgm:prSet/>
      <dgm:spPr/>
      <dgm:t>
        <a:bodyPr/>
        <a:lstStyle/>
        <a:p>
          <a:endParaRPr lang="en-US"/>
        </a:p>
      </dgm:t>
    </dgm:pt>
    <dgm:pt modelId="{7F464EE2-C217-4B4D-B3C0-CCC5C5F44D25}">
      <dgm:prSet/>
      <dgm:spPr/>
      <dgm:t>
        <a:bodyPr/>
        <a:lstStyle/>
        <a:p>
          <a:r>
            <a:rPr lang="en-US"/>
            <a:t>Training and demonstrating behavior</a:t>
          </a:r>
        </a:p>
      </dgm:t>
    </dgm:pt>
    <dgm:pt modelId="{F28EFCA5-0FC8-4804-93E3-21698342F8D4}" type="parTrans" cxnId="{FE2EFF55-B8C5-4907-A068-9D6FFB87CF8D}">
      <dgm:prSet/>
      <dgm:spPr/>
      <dgm:t>
        <a:bodyPr/>
        <a:lstStyle/>
        <a:p>
          <a:endParaRPr lang="en-US"/>
        </a:p>
      </dgm:t>
    </dgm:pt>
    <dgm:pt modelId="{4B0E82FB-FB9C-469E-8D8C-2C00F87A24E2}" type="sibTrans" cxnId="{FE2EFF55-B8C5-4907-A068-9D6FFB87CF8D}">
      <dgm:prSet/>
      <dgm:spPr/>
      <dgm:t>
        <a:bodyPr/>
        <a:lstStyle/>
        <a:p>
          <a:endParaRPr lang="en-US"/>
        </a:p>
      </dgm:t>
    </dgm:pt>
    <dgm:pt modelId="{B5FAD14D-83E6-4B3C-B6F2-1313520E84C7}">
      <dgm:prSet/>
      <dgm:spPr/>
      <dgm:t>
        <a:bodyPr/>
        <a:lstStyle/>
        <a:p>
          <a:r>
            <a:rPr lang="en-US"/>
            <a:t>Modeling</a:t>
          </a:r>
        </a:p>
      </dgm:t>
    </dgm:pt>
    <dgm:pt modelId="{ABB7EFAC-64D8-4AA3-8B94-4AD596AE9331}" type="parTrans" cxnId="{47E672F4-6C89-49C1-A169-C254A4127ADC}">
      <dgm:prSet/>
      <dgm:spPr/>
      <dgm:t>
        <a:bodyPr/>
        <a:lstStyle/>
        <a:p>
          <a:endParaRPr lang="en-US"/>
        </a:p>
      </dgm:t>
    </dgm:pt>
    <dgm:pt modelId="{4DC8194D-8CE4-4536-9ED6-3643EE06A361}" type="sibTrans" cxnId="{47E672F4-6C89-49C1-A169-C254A4127ADC}">
      <dgm:prSet/>
      <dgm:spPr/>
      <dgm:t>
        <a:bodyPr/>
        <a:lstStyle/>
        <a:p>
          <a:endParaRPr lang="en-US"/>
        </a:p>
      </dgm:t>
    </dgm:pt>
    <dgm:pt modelId="{D23C2AB6-F2CC-45A2-A18D-AF2143BE36AB}">
      <dgm:prSet/>
      <dgm:spPr/>
      <dgm:t>
        <a:bodyPr/>
        <a:lstStyle/>
        <a:p>
          <a:r>
            <a:rPr lang="en-US"/>
            <a:t>Goal setting behavior: agreeing on goal to be achieved</a:t>
          </a:r>
        </a:p>
      </dgm:t>
    </dgm:pt>
    <dgm:pt modelId="{79FB340F-3255-4A76-BCB9-D14EB97118D6}" type="parTrans" cxnId="{560B2ADA-E038-4A09-A715-13E3502FED9F}">
      <dgm:prSet/>
      <dgm:spPr/>
      <dgm:t>
        <a:bodyPr/>
        <a:lstStyle/>
        <a:p>
          <a:endParaRPr lang="en-US"/>
        </a:p>
      </dgm:t>
    </dgm:pt>
    <dgm:pt modelId="{620ED75E-4840-483E-B37C-5CDDCDA8C07A}" type="sibTrans" cxnId="{560B2ADA-E038-4A09-A715-13E3502FED9F}">
      <dgm:prSet/>
      <dgm:spPr/>
      <dgm:t>
        <a:bodyPr/>
        <a:lstStyle/>
        <a:p>
          <a:endParaRPr lang="en-US"/>
        </a:p>
      </dgm:t>
    </dgm:pt>
    <dgm:pt modelId="{88B6C0BB-1A84-422E-A9E2-49DE974F72EC}">
      <dgm:prSet/>
      <dgm:spPr/>
      <dgm:t>
        <a:bodyPr/>
        <a:lstStyle/>
        <a:p>
          <a:r>
            <a:rPr lang="en-US"/>
            <a:t>Monitoring</a:t>
          </a:r>
        </a:p>
      </dgm:t>
    </dgm:pt>
    <dgm:pt modelId="{E85E4384-9B3B-4AA0-B8C2-EE3F11AED53C}" type="parTrans" cxnId="{8AE11A7A-9FBF-4C49-A197-283EE16EE76C}">
      <dgm:prSet/>
      <dgm:spPr/>
      <dgm:t>
        <a:bodyPr/>
        <a:lstStyle/>
        <a:p>
          <a:endParaRPr lang="en-US"/>
        </a:p>
      </dgm:t>
    </dgm:pt>
    <dgm:pt modelId="{25B2050E-A83B-4E2A-BC2E-99E37B162E2B}" type="sibTrans" cxnId="{8AE11A7A-9FBF-4C49-A197-283EE16EE76C}">
      <dgm:prSet/>
      <dgm:spPr/>
      <dgm:t>
        <a:bodyPr/>
        <a:lstStyle/>
        <a:p>
          <a:endParaRPr lang="en-US"/>
        </a:p>
      </dgm:t>
    </dgm:pt>
    <dgm:pt modelId="{575113CF-ACFC-412C-8881-DC4C3709DCF3}">
      <dgm:prSet/>
      <dgm:spPr/>
      <dgm:t>
        <a:bodyPr/>
        <a:lstStyle/>
        <a:p>
          <a:r>
            <a:rPr lang="en-US"/>
            <a:t>Social support/encouragement</a:t>
          </a:r>
        </a:p>
      </dgm:t>
    </dgm:pt>
    <dgm:pt modelId="{F72094EA-05C1-4974-84F3-56556A98C814}" type="parTrans" cxnId="{B4FA71B0-D661-4228-951E-04E1403D81B9}">
      <dgm:prSet/>
      <dgm:spPr/>
      <dgm:t>
        <a:bodyPr/>
        <a:lstStyle/>
        <a:p>
          <a:endParaRPr lang="en-US"/>
        </a:p>
      </dgm:t>
    </dgm:pt>
    <dgm:pt modelId="{B799145E-B59F-4C3C-AFDD-BA136B851B7A}" type="sibTrans" cxnId="{B4FA71B0-D661-4228-951E-04E1403D81B9}">
      <dgm:prSet/>
      <dgm:spPr/>
      <dgm:t>
        <a:bodyPr/>
        <a:lstStyle/>
        <a:p>
          <a:endParaRPr lang="en-US"/>
        </a:p>
      </dgm:t>
    </dgm:pt>
    <dgm:pt modelId="{BF864387-B36C-453A-9087-27A1358AA4F7}">
      <dgm:prSet/>
      <dgm:spPr/>
      <dgm:t>
        <a:bodyPr/>
        <a:lstStyle/>
        <a:p>
          <a:r>
            <a:rPr lang="en-US"/>
            <a:t>Shaping knowledge</a:t>
          </a:r>
        </a:p>
      </dgm:t>
    </dgm:pt>
    <dgm:pt modelId="{46F0E5E5-D6B4-486C-8DDB-07E32B4DAF22}" type="parTrans" cxnId="{BE41C39E-1DE2-4029-BF58-8CF45A3397F7}">
      <dgm:prSet/>
      <dgm:spPr/>
      <dgm:t>
        <a:bodyPr/>
        <a:lstStyle/>
        <a:p>
          <a:endParaRPr lang="en-US"/>
        </a:p>
      </dgm:t>
    </dgm:pt>
    <dgm:pt modelId="{B041692C-52CB-45BC-ABC6-B8891624F025}" type="sibTrans" cxnId="{BE41C39E-1DE2-4029-BF58-8CF45A3397F7}">
      <dgm:prSet/>
      <dgm:spPr/>
      <dgm:t>
        <a:bodyPr/>
        <a:lstStyle/>
        <a:p>
          <a:endParaRPr lang="en-US"/>
        </a:p>
      </dgm:t>
    </dgm:pt>
    <dgm:pt modelId="{3C58775C-F8E9-4C57-812E-DC102BCA8681}">
      <dgm:prSet/>
      <dgm:spPr/>
      <dgm:t>
        <a:bodyPr/>
        <a:lstStyle/>
        <a:p>
          <a:r>
            <a:rPr lang="en-US"/>
            <a:t>Natural consequences (Anticipate the outcomes)</a:t>
          </a:r>
        </a:p>
      </dgm:t>
    </dgm:pt>
    <dgm:pt modelId="{138439F3-83E9-408D-A69C-ADA273BFE1E0}" type="parTrans" cxnId="{C3215BBD-2EF1-4754-B526-81AAE6824F5E}">
      <dgm:prSet/>
      <dgm:spPr/>
      <dgm:t>
        <a:bodyPr/>
        <a:lstStyle/>
        <a:p>
          <a:endParaRPr lang="en-US"/>
        </a:p>
      </dgm:t>
    </dgm:pt>
    <dgm:pt modelId="{5179380A-56C2-44A2-983F-FAD71DC4E739}" type="sibTrans" cxnId="{C3215BBD-2EF1-4754-B526-81AAE6824F5E}">
      <dgm:prSet/>
      <dgm:spPr/>
      <dgm:t>
        <a:bodyPr/>
        <a:lstStyle/>
        <a:p>
          <a:endParaRPr lang="en-US"/>
        </a:p>
      </dgm:t>
    </dgm:pt>
    <dgm:pt modelId="{B786D3E0-32CB-4C84-914F-2719EC21A9E3}">
      <dgm:prSet/>
      <dgm:spPr/>
      <dgm:t>
        <a:bodyPr/>
        <a:lstStyle/>
        <a:p>
          <a:r>
            <a:rPr lang="en-US"/>
            <a:t>Comparison of behaviour</a:t>
          </a:r>
        </a:p>
      </dgm:t>
    </dgm:pt>
    <dgm:pt modelId="{3EC376EC-D0D4-478D-A26C-ECF1D7C056C7}" type="parTrans" cxnId="{0E864F74-6E46-4766-B625-7B48D7AFD2B9}">
      <dgm:prSet/>
      <dgm:spPr/>
      <dgm:t>
        <a:bodyPr/>
        <a:lstStyle/>
        <a:p>
          <a:endParaRPr lang="en-US"/>
        </a:p>
      </dgm:t>
    </dgm:pt>
    <dgm:pt modelId="{EA49E2D0-508E-441B-99D6-54C8F605F027}" type="sibTrans" cxnId="{0E864F74-6E46-4766-B625-7B48D7AFD2B9}">
      <dgm:prSet/>
      <dgm:spPr/>
      <dgm:t>
        <a:bodyPr/>
        <a:lstStyle/>
        <a:p>
          <a:endParaRPr lang="en-US"/>
        </a:p>
      </dgm:t>
    </dgm:pt>
    <dgm:pt modelId="{A3803251-52FC-401D-9408-A6FB9D6E7A96}">
      <dgm:prSet/>
      <dgm:spPr/>
      <dgm:t>
        <a:bodyPr/>
        <a:lstStyle/>
        <a:p>
          <a:r>
            <a:rPr lang="en-US"/>
            <a:t>Associations</a:t>
          </a:r>
        </a:p>
      </dgm:t>
    </dgm:pt>
    <dgm:pt modelId="{5D77F631-BC29-4855-B72A-7D1A5810E21B}" type="parTrans" cxnId="{3C603FB8-43F7-43A1-8BDF-30EB894C1AFC}">
      <dgm:prSet/>
      <dgm:spPr/>
      <dgm:t>
        <a:bodyPr/>
        <a:lstStyle/>
        <a:p>
          <a:endParaRPr lang="en-US"/>
        </a:p>
      </dgm:t>
    </dgm:pt>
    <dgm:pt modelId="{6525FD09-25BB-4078-B893-F45DDCF8934B}" type="sibTrans" cxnId="{3C603FB8-43F7-43A1-8BDF-30EB894C1AFC}">
      <dgm:prSet/>
      <dgm:spPr/>
      <dgm:t>
        <a:bodyPr/>
        <a:lstStyle/>
        <a:p>
          <a:endParaRPr lang="en-US"/>
        </a:p>
      </dgm:t>
    </dgm:pt>
    <dgm:pt modelId="{CD1E02BC-FDA5-4E1A-9CDE-4DA7B365559E}">
      <dgm:prSet/>
      <dgm:spPr/>
      <dgm:t>
        <a:bodyPr/>
        <a:lstStyle/>
        <a:p>
          <a:r>
            <a:rPr lang="en-US" dirty="0"/>
            <a:t>Repetition</a:t>
          </a:r>
        </a:p>
      </dgm:t>
    </dgm:pt>
    <dgm:pt modelId="{6BAEA4BB-814F-4660-8F84-4B3D89EFE3B2}" type="parTrans" cxnId="{88B99120-7A3E-4C2E-B2AD-A833D4578D2F}">
      <dgm:prSet/>
      <dgm:spPr/>
      <dgm:t>
        <a:bodyPr/>
        <a:lstStyle/>
        <a:p>
          <a:endParaRPr lang="en-US"/>
        </a:p>
      </dgm:t>
    </dgm:pt>
    <dgm:pt modelId="{484D68C4-ECF0-4B1D-88D0-EFC299B1426D}" type="sibTrans" cxnId="{88B99120-7A3E-4C2E-B2AD-A833D4578D2F}">
      <dgm:prSet/>
      <dgm:spPr/>
      <dgm:t>
        <a:bodyPr/>
        <a:lstStyle/>
        <a:p>
          <a:endParaRPr lang="en-US"/>
        </a:p>
      </dgm:t>
    </dgm:pt>
    <dgm:pt modelId="{F776C92B-C9FE-1643-A135-18B14533FBC6}" type="pres">
      <dgm:prSet presAssocID="{31A305DF-C7B6-475F-A649-3738805AF73A}" presName="diagram" presStyleCnt="0">
        <dgm:presLayoutVars>
          <dgm:dir/>
          <dgm:resizeHandles val="exact"/>
        </dgm:presLayoutVars>
      </dgm:prSet>
      <dgm:spPr/>
    </dgm:pt>
    <dgm:pt modelId="{85EF7AD2-AF10-F24E-965E-2677517A71D3}" type="pres">
      <dgm:prSet presAssocID="{41D9E070-9B9F-4BBF-894E-DD134DC9FA2C}" presName="node" presStyleLbl="node1" presStyleIdx="0" presStyleCnt="13">
        <dgm:presLayoutVars>
          <dgm:bulletEnabled val="1"/>
        </dgm:presLayoutVars>
      </dgm:prSet>
      <dgm:spPr/>
    </dgm:pt>
    <dgm:pt modelId="{B32ABBEF-ADE9-3D4D-821C-D4439980207E}" type="pres">
      <dgm:prSet presAssocID="{14DA3504-2C64-4229-8B33-694EC09AA855}" presName="sibTrans" presStyleCnt="0"/>
      <dgm:spPr/>
    </dgm:pt>
    <dgm:pt modelId="{7E3C9560-10D3-9445-8A70-9285100E6F74}" type="pres">
      <dgm:prSet presAssocID="{33AA5A26-28ED-45F4-BA1D-473455C4E537}" presName="node" presStyleLbl="node1" presStyleIdx="1" presStyleCnt="13">
        <dgm:presLayoutVars>
          <dgm:bulletEnabled val="1"/>
        </dgm:presLayoutVars>
      </dgm:prSet>
      <dgm:spPr/>
    </dgm:pt>
    <dgm:pt modelId="{709D1FA4-4FF4-EF4A-AB29-00D09938BFED}" type="pres">
      <dgm:prSet presAssocID="{458D934C-E8B1-4CF9-9EFB-B3535A045142}" presName="sibTrans" presStyleCnt="0"/>
      <dgm:spPr/>
    </dgm:pt>
    <dgm:pt modelId="{1E37CD0C-DBF5-B64C-9656-153F43BC16C4}" type="pres">
      <dgm:prSet presAssocID="{8CF0E4C2-D8E8-40A5-AFE2-E86CDC710F76}" presName="node" presStyleLbl="node1" presStyleIdx="2" presStyleCnt="13">
        <dgm:presLayoutVars>
          <dgm:bulletEnabled val="1"/>
        </dgm:presLayoutVars>
      </dgm:prSet>
      <dgm:spPr/>
    </dgm:pt>
    <dgm:pt modelId="{B474FD0A-7ECA-2548-A01A-D56A7639DA32}" type="pres">
      <dgm:prSet presAssocID="{09CCD599-AC4F-4893-BC52-283410F544D0}" presName="sibTrans" presStyleCnt="0"/>
      <dgm:spPr/>
    </dgm:pt>
    <dgm:pt modelId="{9E2EB356-3151-304C-875B-3AD1D8566A4E}" type="pres">
      <dgm:prSet presAssocID="{7F464EE2-C217-4B4D-B3C0-CCC5C5F44D25}" presName="node" presStyleLbl="node1" presStyleIdx="3" presStyleCnt="13">
        <dgm:presLayoutVars>
          <dgm:bulletEnabled val="1"/>
        </dgm:presLayoutVars>
      </dgm:prSet>
      <dgm:spPr/>
    </dgm:pt>
    <dgm:pt modelId="{9EA58D68-AD0B-434E-821B-7124BE54DE92}" type="pres">
      <dgm:prSet presAssocID="{4B0E82FB-FB9C-469E-8D8C-2C00F87A24E2}" presName="sibTrans" presStyleCnt="0"/>
      <dgm:spPr/>
    </dgm:pt>
    <dgm:pt modelId="{2AE2F433-C498-4049-ACCA-F8401FC996DA}" type="pres">
      <dgm:prSet presAssocID="{B5FAD14D-83E6-4B3C-B6F2-1313520E84C7}" presName="node" presStyleLbl="node1" presStyleIdx="4" presStyleCnt="13">
        <dgm:presLayoutVars>
          <dgm:bulletEnabled val="1"/>
        </dgm:presLayoutVars>
      </dgm:prSet>
      <dgm:spPr/>
    </dgm:pt>
    <dgm:pt modelId="{845D041C-CF92-0A4A-B435-7A6B587ACBB1}" type="pres">
      <dgm:prSet presAssocID="{4DC8194D-8CE4-4536-9ED6-3643EE06A361}" presName="sibTrans" presStyleCnt="0"/>
      <dgm:spPr/>
    </dgm:pt>
    <dgm:pt modelId="{CBD39BD7-87F5-0245-9D1B-3B2EBF4F7865}" type="pres">
      <dgm:prSet presAssocID="{D23C2AB6-F2CC-45A2-A18D-AF2143BE36AB}" presName="node" presStyleLbl="node1" presStyleIdx="5" presStyleCnt="13">
        <dgm:presLayoutVars>
          <dgm:bulletEnabled val="1"/>
        </dgm:presLayoutVars>
      </dgm:prSet>
      <dgm:spPr/>
    </dgm:pt>
    <dgm:pt modelId="{46646473-9814-C447-8FB5-D8AFAE98805F}" type="pres">
      <dgm:prSet presAssocID="{620ED75E-4840-483E-B37C-5CDDCDA8C07A}" presName="sibTrans" presStyleCnt="0"/>
      <dgm:spPr/>
    </dgm:pt>
    <dgm:pt modelId="{2460EA49-2B04-2743-BE93-5116F5AD7CE0}" type="pres">
      <dgm:prSet presAssocID="{88B6C0BB-1A84-422E-A9E2-49DE974F72EC}" presName="node" presStyleLbl="node1" presStyleIdx="6" presStyleCnt="13">
        <dgm:presLayoutVars>
          <dgm:bulletEnabled val="1"/>
        </dgm:presLayoutVars>
      </dgm:prSet>
      <dgm:spPr/>
    </dgm:pt>
    <dgm:pt modelId="{69711879-0EEC-944F-9EBC-12BBA342F478}" type="pres">
      <dgm:prSet presAssocID="{25B2050E-A83B-4E2A-BC2E-99E37B162E2B}" presName="sibTrans" presStyleCnt="0"/>
      <dgm:spPr/>
    </dgm:pt>
    <dgm:pt modelId="{AA8E8B63-86A7-2841-AD23-9B6D35041278}" type="pres">
      <dgm:prSet presAssocID="{575113CF-ACFC-412C-8881-DC4C3709DCF3}" presName="node" presStyleLbl="node1" presStyleIdx="7" presStyleCnt="13">
        <dgm:presLayoutVars>
          <dgm:bulletEnabled val="1"/>
        </dgm:presLayoutVars>
      </dgm:prSet>
      <dgm:spPr/>
    </dgm:pt>
    <dgm:pt modelId="{40305316-D951-5347-A203-CA5C77227A5B}" type="pres">
      <dgm:prSet presAssocID="{B799145E-B59F-4C3C-AFDD-BA136B851B7A}" presName="sibTrans" presStyleCnt="0"/>
      <dgm:spPr/>
    </dgm:pt>
    <dgm:pt modelId="{E9296EC2-06B6-2841-9F93-9297C834502A}" type="pres">
      <dgm:prSet presAssocID="{BF864387-B36C-453A-9087-27A1358AA4F7}" presName="node" presStyleLbl="node1" presStyleIdx="8" presStyleCnt="13">
        <dgm:presLayoutVars>
          <dgm:bulletEnabled val="1"/>
        </dgm:presLayoutVars>
      </dgm:prSet>
      <dgm:spPr/>
    </dgm:pt>
    <dgm:pt modelId="{212601B1-53BC-344D-9BB5-5EEF3938689D}" type="pres">
      <dgm:prSet presAssocID="{B041692C-52CB-45BC-ABC6-B8891624F025}" presName="sibTrans" presStyleCnt="0"/>
      <dgm:spPr/>
    </dgm:pt>
    <dgm:pt modelId="{644B086D-EDD2-7D42-A51C-B1E25AB44217}" type="pres">
      <dgm:prSet presAssocID="{3C58775C-F8E9-4C57-812E-DC102BCA8681}" presName="node" presStyleLbl="node1" presStyleIdx="9" presStyleCnt="13">
        <dgm:presLayoutVars>
          <dgm:bulletEnabled val="1"/>
        </dgm:presLayoutVars>
      </dgm:prSet>
      <dgm:spPr/>
    </dgm:pt>
    <dgm:pt modelId="{A955A5E2-5E74-3E4D-9F76-E11EC3463D81}" type="pres">
      <dgm:prSet presAssocID="{5179380A-56C2-44A2-983F-FAD71DC4E739}" presName="sibTrans" presStyleCnt="0"/>
      <dgm:spPr/>
    </dgm:pt>
    <dgm:pt modelId="{6AC453F5-3B66-4649-A478-8738ADEAB290}" type="pres">
      <dgm:prSet presAssocID="{B786D3E0-32CB-4C84-914F-2719EC21A9E3}" presName="node" presStyleLbl="node1" presStyleIdx="10" presStyleCnt="13">
        <dgm:presLayoutVars>
          <dgm:bulletEnabled val="1"/>
        </dgm:presLayoutVars>
      </dgm:prSet>
      <dgm:spPr/>
    </dgm:pt>
    <dgm:pt modelId="{A11EF0B2-DE52-034A-AE61-A5C992B2E0CE}" type="pres">
      <dgm:prSet presAssocID="{EA49E2D0-508E-441B-99D6-54C8F605F027}" presName="sibTrans" presStyleCnt="0"/>
      <dgm:spPr/>
    </dgm:pt>
    <dgm:pt modelId="{CCA59848-8F25-B945-AD82-36A2FD931886}" type="pres">
      <dgm:prSet presAssocID="{A3803251-52FC-401D-9408-A6FB9D6E7A96}" presName="node" presStyleLbl="node1" presStyleIdx="11" presStyleCnt="13">
        <dgm:presLayoutVars>
          <dgm:bulletEnabled val="1"/>
        </dgm:presLayoutVars>
      </dgm:prSet>
      <dgm:spPr/>
    </dgm:pt>
    <dgm:pt modelId="{F973B890-F8C2-A44D-B5B3-11D2B57C3089}" type="pres">
      <dgm:prSet presAssocID="{6525FD09-25BB-4078-B893-F45DDCF8934B}" presName="sibTrans" presStyleCnt="0"/>
      <dgm:spPr/>
    </dgm:pt>
    <dgm:pt modelId="{7BAD3C2E-5BB2-E048-A0AA-6D672F822330}" type="pres">
      <dgm:prSet presAssocID="{CD1E02BC-FDA5-4E1A-9CDE-4DA7B365559E}" presName="node" presStyleLbl="node1" presStyleIdx="12" presStyleCnt="13">
        <dgm:presLayoutVars>
          <dgm:bulletEnabled val="1"/>
        </dgm:presLayoutVars>
      </dgm:prSet>
      <dgm:spPr/>
    </dgm:pt>
  </dgm:ptLst>
  <dgm:cxnLst>
    <dgm:cxn modelId="{9946F918-E912-EF48-90D6-8C8F4B09C5BD}" type="presOf" srcId="{B786D3E0-32CB-4C84-914F-2719EC21A9E3}" destId="{6AC453F5-3B66-4649-A478-8738ADEAB290}" srcOrd="0" destOrd="0" presId="urn:microsoft.com/office/officeart/2005/8/layout/default"/>
    <dgm:cxn modelId="{88B99120-7A3E-4C2E-B2AD-A833D4578D2F}" srcId="{31A305DF-C7B6-475F-A649-3738805AF73A}" destId="{CD1E02BC-FDA5-4E1A-9CDE-4DA7B365559E}" srcOrd="12" destOrd="0" parTransId="{6BAEA4BB-814F-4660-8F84-4B3D89EFE3B2}" sibTransId="{484D68C4-ECF0-4B1D-88D0-EFC299B1426D}"/>
    <dgm:cxn modelId="{A104C235-E2D3-4AE6-AFAC-B810CAB5A958}" srcId="{31A305DF-C7B6-475F-A649-3738805AF73A}" destId="{41D9E070-9B9F-4BBF-894E-DD134DC9FA2C}" srcOrd="0" destOrd="0" parTransId="{E55A11E4-1076-4236-AE7D-9817CB0BD8F7}" sibTransId="{14DA3504-2C64-4229-8B33-694EC09AA855}"/>
    <dgm:cxn modelId="{6A1B985D-BA1F-2243-A179-F6CBA1B66B4E}" type="presOf" srcId="{41D9E070-9B9F-4BBF-894E-DD134DC9FA2C}" destId="{85EF7AD2-AF10-F24E-965E-2677517A71D3}" srcOrd="0" destOrd="0" presId="urn:microsoft.com/office/officeart/2005/8/layout/default"/>
    <dgm:cxn modelId="{6977A95E-8FB7-8646-9C8E-F2E20F35935A}" type="presOf" srcId="{7F464EE2-C217-4B4D-B3C0-CCC5C5F44D25}" destId="{9E2EB356-3151-304C-875B-3AD1D8566A4E}" srcOrd="0" destOrd="0" presId="urn:microsoft.com/office/officeart/2005/8/layout/default"/>
    <dgm:cxn modelId="{28F05C43-8CFD-40CC-81BA-417CF28F5A97}" srcId="{31A305DF-C7B6-475F-A649-3738805AF73A}" destId="{8CF0E4C2-D8E8-40A5-AFE2-E86CDC710F76}" srcOrd="2" destOrd="0" parTransId="{DE7C64DF-FC0C-4180-84A7-1708918DFD42}" sibTransId="{09CCD599-AC4F-4893-BC52-283410F544D0}"/>
    <dgm:cxn modelId="{EC685966-C8C9-DF43-9A11-A8484DDECECE}" type="presOf" srcId="{575113CF-ACFC-412C-8881-DC4C3709DCF3}" destId="{AA8E8B63-86A7-2841-AD23-9B6D35041278}" srcOrd="0" destOrd="0" presId="urn:microsoft.com/office/officeart/2005/8/layout/default"/>
    <dgm:cxn modelId="{97F87749-B581-CF40-8BCA-5B5EF0B8FAE7}" type="presOf" srcId="{A3803251-52FC-401D-9408-A6FB9D6E7A96}" destId="{CCA59848-8F25-B945-AD82-36A2FD931886}" srcOrd="0" destOrd="0" presId="urn:microsoft.com/office/officeart/2005/8/layout/default"/>
    <dgm:cxn modelId="{C2DA5D6E-98E9-9B46-BFC7-B4A2B3BBA53B}" type="presOf" srcId="{8CF0E4C2-D8E8-40A5-AFE2-E86CDC710F76}" destId="{1E37CD0C-DBF5-B64C-9656-153F43BC16C4}" srcOrd="0" destOrd="0" presId="urn:microsoft.com/office/officeart/2005/8/layout/default"/>
    <dgm:cxn modelId="{0E864F74-6E46-4766-B625-7B48D7AFD2B9}" srcId="{31A305DF-C7B6-475F-A649-3738805AF73A}" destId="{B786D3E0-32CB-4C84-914F-2719EC21A9E3}" srcOrd="10" destOrd="0" parTransId="{3EC376EC-D0D4-478D-A26C-ECF1D7C056C7}" sibTransId="{EA49E2D0-508E-441B-99D6-54C8F605F027}"/>
    <dgm:cxn modelId="{D2F60675-9F7D-4DE1-B417-593DBE7E220C}" srcId="{31A305DF-C7B6-475F-A649-3738805AF73A}" destId="{33AA5A26-28ED-45F4-BA1D-473455C4E537}" srcOrd="1" destOrd="0" parTransId="{3AFDC9A7-0684-47A1-BB33-9CDE5FEB1F00}" sibTransId="{458D934C-E8B1-4CF9-9EFB-B3535A045142}"/>
    <dgm:cxn modelId="{FE2EFF55-B8C5-4907-A068-9D6FFB87CF8D}" srcId="{31A305DF-C7B6-475F-A649-3738805AF73A}" destId="{7F464EE2-C217-4B4D-B3C0-CCC5C5F44D25}" srcOrd="3" destOrd="0" parTransId="{F28EFCA5-0FC8-4804-93E3-21698342F8D4}" sibTransId="{4B0E82FB-FB9C-469E-8D8C-2C00F87A24E2}"/>
    <dgm:cxn modelId="{82507C76-DF55-6544-8B09-5963CB198DBC}" type="presOf" srcId="{31A305DF-C7B6-475F-A649-3738805AF73A}" destId="{F776C92B-C9FE-1643-A135-18B14533FBC6}" srcOrd="0" destOrd="0" presId="urn:microsoft.com/office/officeart/2005/8/layout/default"/>
    <dgm:cxn modelId="{5BCCDB59-9AA0-CC4C-87E1-1DD95382539B}" type="presOf" srcId="{CD1E02BC-FDA5-4E1A-9CDE-4DA7B365559E}" destId="{7BAD3C2E-5BB2-E048-A0AA-6D672F822330}" srcOrd="0" destOrd="0" presId="urn:microsoft.com/office/officeart/2005/8/layout/default"/>
    <dgm:cxn modelId="{8AE11A7A-9FBF-4C49-A197-283EE16EE76C}" srcId="{31A305DF-C7B6-475F-A649-3738805AF73A}" destId="{88B6C0BB-1A84-422E-A9E2-49DE974F72EC}" srcOrd="6" destOrd="0" parTransId="{E85E4384-9B3B-4AA0-B8C2-EE3F11AED53C}" sibTransId="{25B2050E-A83B-4E2A-BC2E-99E37B162E2B}"/>
    <dgm:cxn modelId="{5B5D6898-97EA-B04D-BD49-A441C8986839}" type="presOf" srcId="{D23C2AB6-F2CC-45A2-A18D-AF2143BE36AB}" destId="{CBD39BD7-87F5-0245-9D1B-3B2EBF4F7865}" srcOrd="0" destOrd="0" presId="urn:microsoft.com/office/officeart/2005/8/layout/default"/>
    <dgm:cxn modelId="{BE41C39E-1DE2-4029-BF58-8CF45A3397F7}" srcId="{31A305DF-C7B6-475F-A649-3738805AF73A}" destId="{BF864387-B36C-453A-9087-27A1358AA4F7}" srcOrd="8" destOrd="0" parTransId="{46F0E5E5-D6B4-486C-8DDB-07E32B4DAF22}" sibTransId="{B041692C-52CB-45BC-ABC6-B8891624F025}"/>
    <dgm:cxn modelId="{107C03AF-8B07-C946-9050-F15938CB2F01}" type="presOf" srcId="{3C58775C-F8E9-4C57-812E-DC102BCA8681}" destId="{644B086D-EDD2-7D42-A51C-B1E25AB44217}" srcOrd="0" destOrd="0" presId="urn:microsoft.com/office/officeart/2005/8/layout/default"/>
    <dgm:cxn modelId="{B4FA71B0-D661-4228-951E-04E1403D81B9}" srcId="{31A305DF-C7B6-475F-A649-3738805AF73A}" destId="{575113CF-ACFC-412C-8881-DC4C3709DCF3}" srcOrd="7" destOrd="0" parTransId="{F72094EA-05C1-4974-84F3-56556A98C814}" sibTransId="{B799145E-B59F-4C3C-AFDD-BA136B851B7A}"/>
    <dgm:cxn modelId="{0E1C2AB3-C967-EF4F-AFDA-6D8FAE6EC9E5}" type="presOf" srcId="{BF864387-B36C-453A-9087-27A1358AA4F7}" destId="{E9296EC2-06B6-2841-9F93-9297C834502A}" srcOrd="0" destOrd="0" presId="urn:microsoft.com/office/officeart/2005/8/layout/default"/>
    <dgm:cxn modelId="{3C603FB8-43F7-43A1-8BDF-30EB894C1AFC}" srcId="{31A305DF-C7B6-475F-A649-3738805AF73A}" destId="{A3803251-52FC-401D-9408-A6FB9D6E7A96}" srcOrd="11" destOrd="0" parTransId="{5D77F631-BC29-4855-B72A-7D1A5810E21B}" sibTransId="{6525FD09-25BB-4078-B893-F45DDCF8934B}"/>
    <dgm:cxn modelId="{C3215BBD-2EF1-4754-B526-81AAE6824F5E}" srcId="{31A305DF-C7B6-475F-A649-3738805AF73A}" destId="{3C58775C-F8E9-4C57-812E-DC102BCA8681}" srcOrd="9" destOrd="0" parTransId="{138439F3-83E9-408D-A69C-ADA273BFE1E0}" sibTransId="{5179380A-56C2-44A2-983F-FAD71DC4E739}"/>
    <dgm:cxn modelId="{560B2ADA-E038-4A09-A715-13E3502FED9F}" srcId="{31A305DF-C7B6-475F-A649-3738805AF73A}" destId="{D23C2AB6-F2CC-45A2-A18D-AF2143BE36AB}" srcOrd="5" destOrd="0" parTransId="{79FB340F-3255-4A76-BCB9-D14EB97118D6}" sibTransId="{620ED75E-4840-483E-B37C-5CDDCDA8C07A}"/>
    <dgm:cxn modelId="{672EA8DF-1AC0-7E47-8923-B221466B1E90}" type="presOf" srcId="{88B6C0BB-1A84-422E-A9E2-49DE974F72EC}" destId="{2460EA49-2B04-2743-BE93-5116F5AD7CE0}" srcOrd="0" destOrd="0" presId="urn:microsoft.com/office/officeart/2005/8/layout/default"/>
    <dgm:cxn modelId="{36CAD6E2-3B52-0B47-8E69-77FAA9FC2177}" type="presOf" srcId="{B5FAD14D-83E6-4B3C-B6F2-1313520E84C7}" destId="{2AE2F433-C498-4049-ACCA-F8401FC996DA}" srcOrd="0" destOrd="0" presId="urn:microsoft.com/office/officeart/2005/8/layout/default"/>
    <dgm:cxn modelId="{816958E7-6469-0042-B160-3B9D6887F312}" type="presOf" srcId="{33AA5A26-28ED-45F4-BA1D-473455C4E537}" destId="{7E3C9560-10D3-9445-8A70-9285100E6F74}" srcOrd="0" destOrd="0" presId="urn:microsoft.com/office/officeart/2005/8/layout/default"/>
    <dgm:cxn modelId="{47E672F4-6C89-49C1-A169-C254A4127ADC}" srcId="{31A305DF-C7B6-475F-A649-3738805AF73A}" destId="{B5FAD14D-83E6-4B3C-B6F2-1313520E84C7}" srcOrd="4" destOrd="0" parTransId="{ABB7EFAC-64D8-4AA3-8B94-4AD596AE9331}" sibTransId="{4DC8194D-8CE4-4536-9ED6-3643EE06A361}"/>
    <dgm:cxn modelId="{B46327A4-FDE2-524C-B352-ABBD0DC722E4}" type="presParOf" srcId="{F776C92B-C9FE-1643-A135-18B14533FBC6}" destId="{85EF7AD2-AF10-F24E-965E-2677517A71D3}" srcOrd="0" destOrd="0" presId="urn:microsoft.com/office/officeart/2005/8/layout/default"/>
    <dgm:cxn modelId="{0BB8EA1D-A098-CA44-84D2-1A6F25B542F8}" type="presParOf" srcId="{F776C92B-C9FE-1643-A135-18B14533FBC6}" destId="{B32ABBEF-ADE9-3D4D-821C-D4439980207E}" srcOrd="1" destOrd="0" presId="urn:microsoft.com/office/officeart/2005/8/layout/default"/>
    <dgm:cxn modelId="{14881C17-2074-FC47-8562-611E2BC63F8F}" type="presParOf" srcId="{F776C92B-C9FE-1643-A135-18B14533FBC6}" destId="{7E3C9560-10D3-9445-8A70-9285100E6F74}" srcOrd="2" destOrd="0" presId="urn:microsoft.com/office/officeart/2005/8/layout/default"/>
    <dgm:cxn modelId="{7550A089-FA2D-7845-B126-EF522B3FB963}" type="presParOf" srcId="{F776C92B-C9FE-1643-A135-18B14533FBC6}" destId="{709D1FA4-4FF4-EF4A-AB29-00D09938BFED}" srcOrd="3" destOrd="0" presId="urn:microsoft.com/office/officeart/2005/8/layout/default"/>
    <dgm:cxn modelId="{983F13D0-D4A0-834A-BC54-61FB0B918A10}" type="presParOf" srcId="{F776C92B-C9FE-1643-A135-18B14533FBC6}" destId="{1E37CD0C-DBF5-B64C-9656-153F43BC16C4}" srcOrd="4" destOrd="0" presId="urn:microsoft.com/office/officeart/2005/8/layout/default"/>
    <dgm:cxn modelId="{3B3787B1-7FB1-EA47-8582-D3662D421240}" type="presParOf" srcId="{F776C92B-C9FE-1643-A135-18B14533FBC6}" destId="{B474FD0A-7ECA-2548-A01A-D56A7639DA32}" srcOrd="5" destOrd="0" presId="urn:microsoft.com/office/officeart/2005/8/layout/default"/>
    <dgm:cxn modelId="{0FFF2742-269F-9441-B95E-9E6F068B6D86}" type="presParOf" srcId="{F776C92B-C9FE-1643-A135-18B14533FBC6}" destId="{9E2EB356-3151-304C-875B-3AD1D8566A4E}" srcOrd="6" destOrd="0" presId="urn:microsoft.com/office/officeart/2005/8/layout/default"/>
    <dgm:cxn modelId="{9939AF96-EA21-5D42-87C6-A0DEC7DCDC28}" type="presParOf" srcId="{F776C92B-C9FE-1643-A135-18B14533FBC6}" destId="{9EA58D68-AD0B-434E-821B-7124BE54DE92}" srcOrd="7" destOrd="0" presId="urn:microsoft.com/office/officeart/2005/8/layout/default"/>
    <dgm:cxn modelId="{957BE80A-A234-E147-82DD-5B6542DFD037}" type="presParOf" srcId="{F776C92B-C9FE-1643-A135-18B14533FBC6}" destId="{2AE2F433-C498-4049-ACCA-F8401FC996DA}" srcOrd="8" destOrd="0" presId="urn:microsoft.com/office/officeart/2005/8/layout/default"/>
    <dgm:cxn modelId="{D1227083-D7D5-2E4E-865D-59736E7DC6BC}" type="presParOf" srcId="{F776C92B-C9FE-1643-A135-18B14533FBC6}" destId="{845D041C-CF92-0A4A-B435-7A6B587ACBB1}" srcOrd="9" destOrd="0" presId="urn:microsoft.com/office/officeart/2005/8/layout/default"/>
    <dgm:cxn modelId="{D782AFD2-5135-B245-A17F-30417E6E7681}" type="presParOf" srcId="{F776C92B-C9FE-1643-A135-18B14533FBC6}" destId="{CBD39BD7-87F5-0245-9D1B-3B2EBF4F7865}" srcOrd="10" destOrd="0" presId="urn:microsoft.com/office/officeart/2005/8/layout/default"/>
    <dgm:cxn modelId="{F92802E9-7202-014A-A40A-FA9FDE599D0D}" type="presParOf" srcId="{F776C92B-C9FE-1643-A135-18B14533FBC6}" destId="{46646473-9814-C447-8FB5-D8AFAE98805F}" srcOrd="11" destOrd="0" presId="urn:microsoft.com/office/officeart/2005/8/layout/default"/>
    <dgm:cxn modelId="{A604E5F1-C771-5141-AC01-D2CF4377D274}" type="presParOf" srcId="{F776C92B-C9FE-1643-A135-18B14533FBC6}" destId="{2460EA49-2B04-2743-BE93-5116F5AD7CE0}" srcOrd="12" destOrd="0" presId="urn:microsoft.com/office/officeart/2005/8/layout/default"/>
    <dgm:cxn modelId="{DAFA7D24-2D36-F44C-8608-B9087C172EE0}" type="presParOf" srcId="{F776C92B-C9FE-1643-A135-18B14533FBC6}" destId="{69711879-0EEC-944F-9EBC-12BBA342F478}" srcOrd="13" destOrd="0" presId="urn:microsoft.com/office/officeart/2005/8/layout/default"/>
    <dgm:cxn modelId="{0EE52AD6-F950-524D-A798-321270C11D19}" type="presParOf" srcId="{F776C92B-C9FE-1643-A135-18B14533FBC6}" destId="{AA8E8B63-86A7-2841-AD23-9B6D35041278}" srcOrd="14" destOrd="0" presId="urn:microsoft.com/office/officeart/2005/8/layout/default"/>
    <dgm:cxn modelId="{73DFB7DB-2829-E042-A084-14603C87A5B0}" type="presParOf" srcId="{F776C92B-C9FE-1643-A135-18B14533FBC6}" destId="{40305316-D951-5347-A203-CA5C77227A5B}" srcOrd="15" destOrd="0" presId="urn:microsoft.com/office/officeart/2005/8/layout/default"/>
    <dgm:cxn modelId="{48AD1209-957E-C144-B098-616C5A11DBF1}" type="presParOf" srcId="{F776C92B-C9FE-1643-A135-18B14533FBC6}" destId="{E9296EC2-06B6-2841-9F93-9297C834502A}" srcOrd="16" destOrd="0" presId="urn:microsoft.com/office/officeart/2005/8/layout/default"/>
    <dgm:cxn modelId="{33D55D64-ADD6-354B-93F6-491B4EC13216}" type="presParOf" srcId="{F776C92B-C9FE-1643-A135-18B14533FBC6}" destId="{212601B1-53BC-344D-9BB5-5EEF3938689D}" srcOrd="17" destOrd="0" presId="urn:microsoft.com/office/officeart/2005/8/layout/default"/>
    <dgm:cxn modelId="{14F3A130-B9F6-3648-B5EC-7339302914B7}" type="presParOf" srcId="{F776C92B-C9FE-1643-A135-18B14533FBC6}" destId="{644B086D-EDD2-7D42-A51C-B1E25AB44217}" srcOrd="18" destOrd="0" presId="urn:microsoft.com/office/officeart/2005/8/layout/default"/>
    <dgm:cxn modelId="{3EC58AE8-C74F-A042-9CBC-6041B4EBD371}" type="presParOf" srcId="{F776C92B-C9FE-1643-A135-18B14533FBC6}" destId="{A955A5E2-5E74-3E4D-9F76-E11EC3463D81}" srcOrd="19" destOrd="0" presId="urn:microsoft.com/office/officeart/2005/8/layout/default"/>
    <dgm:cxn modelId="{104123D6-A633-264E-969B-8354768ACCC1}" type="presParOf" srcId="{F776C92B-C9FE-1643-A135-18B14533FBC6}" destId="{6AC453F5-3B66-4649-A478-8738ADEAB290}" srcOrd="20" destOrd="0" presId="urn:microsoft.com/office/officeart/2005/8/layout/default"/>
    <dgm:cxn modelId="{AEC6806E-88FB-4240-B1B4-4AC289A0D63A}" type="presParOf" srcId="{F776C92B-C9FE-1643-A135-18B14533FBC6}" destId="{A11EF0B2-DE52-034A-AE61-A5C992B2E0CE}" srcOrd="21" destOrd="0" presId="urn:microsoft.com/office/officeart/2005/8/layout/default"/>
    <dgm:cxn modelId="{133BCCFA-1FC8-2E4F-A547-0AC449EA4C19}" type="presParOf" srcId="{F776C92B-C9FE-1643-A135-18B14533FBC6}" destId="{CCA59848-8F25-B945-AD82-36A2FD931886}" srcOrd="22" destOrd="0" presId="urn:microsoft.com/office/officeart/2005/8/layout/default"/>
    <dgm:cxn modelId="{AE184A5D-9977-0048-A2C0-2421A44650B0}" type="presParOf" srcId="{F776C92B-C9FE-1643-A135-18B14533FBC6}" destId="{F973B890-F8C2-A44D-B5B3-11D2B57C3089}" srcOrd="23" destOrd="0" presId="urn:microsoft.com/office/officeart/2005/8/layout/default"/>
    <dgm:cxn modelId="{DB837E41-F877-644D-BE44-86D82EF0B4A3}" type="presParOf" srcId="{F776C92B-C9FE-1643-A135-18B14533FBC6}" destId="{7BAD3C2E-5BB2-E048-A0AA-6D672F822330}" srcOrd="2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7662E3E-138A-4AE1-8490-91CDD5A351BE}"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B723E236-6BDE-449D-92E0-0C98F74C2397}">
      <dgm:prSet/>
      <dgm:spPr/>
      <dgm:t>
        <a:bodyPr/>
        <a:lstStyle/>
        <a:p>
          <a:r>
            <a:rPr lang="en-US" dirty="0"/>
            <a:t>Ultimate responsibility/oversight of child’s asthma management. Primary conduit of communication with PCP and School.</a:t>
          </a:r>
        </a:p>
      </dgm:t>
    </dgm:pt>
    <dgm:pt modelId="{F2773CA8-85B7-4FDB-BB42-5ACE66A64A05}" type="parTrans" cxnId="{E4C63911-4AA5-472A-BA1D-03865BB0CC1F}">
      <dgm:prSet/>
      <dgm:spPr/>
      <dgm:t>
        <a:bodyPr/>
        <a:lstStyle/>
        <a:p>
          <a:endParaRPr lang="en-US"/>
        </a:p>
      </dgm:t>
    </dgm:pt>
    <dgm:pt modelId="{373CBA50-FBAF-4CDD-90DA-EE6B73F23C2A}" type="sibTrans" cxnId="{E4C63911-4AA5-472A-BA1D-03865BB0CC1F}">
      <dgm:prSet/>
      <dgm:spPr/>
      <dgm:t>
        <a:bodyPr/>
        <a:lstStyle/>
        <a:p>
          <a:endParaRPr lang="en-US"/>
        </a:p>
      </dgm:t>
    </dgm:pt>
    <dgm:pt modelId="{4C7F9766-D599-4091-BF04-B0D1AFCBBA53}">
      <dgm:prSet/>
      <dgm:spPr/>
      <dgm:t>
        <a:bodyPr/>
        <a:lstStyle/>
        <a:p>
          <a:r>
            <a:rPr lang="en-US" dirty="0"/>
            <a:t>Role of Primary Care Provider</a:t>
          </a:r>
        </a:p>
      </dgm:t>
    </dgm:pt>
    <dgm:pt modelId="{2BB92E41-673E-4FC8-9DF5-09784B3EAE7F}" type="parTrans" cxnId="{D53881CC-2676-48C8-BB55-1EB3AF15E17A}">
      <dgm:prSet/>
      <dgm:spPr/>
      <dgm:t>
        <a:bodyPr/>
        <a:lstStyle/>
        <a:p>
          <a:endParaRPr lang="en-US"/>
        </a:p>
      </dgm:t>
    </dgm:pt>
    <dgm:pt modelId="{39D56FF6-8D42-48CC-A32D-34DEF1F9AD9E}" type="sibTrans" cxnId="{D53881CC-2676-48C8-BB55-1EB3AF15E17A}">
      <dgm:prSet/>
      <dgm:spPr/>
      <dgm:t>
        <a:bodyPr/>
        <a:lstStyle/>
        <a:p>
          <a:endParaRPr lang="en-US"/>
        </a:p>
      </dgm:t>
    </dgm:pt>
    <dgm:pt modelId="{43B12801-492D-4CDA-B77A-76D8EEEB06F7}">
      <dgm:prSet/>
      <dgm:spPr/>
      <dgm:t>
        <a:bodyPr/>
        <a:lstStyle/>
        <a:p>
          <a:r>
            <a:rPr lang="en-US" dirty="0"/>
            <a:t>Diagnosis, treatment plan, initiating asthma education, proactive with forms.</a:t>
          </a:r>
        </a:p>
      </dgm:t>
    </dgm:pt>
    <dgm:pt modelId="{ECCE06B1-6F1F-4DE9-A1E2-9BD18AC14E6A}" type="parTrans" cxnId="{12FFC505-441D-499D-A47F-69450C4F5D31}">
      <dgm:prSet/>
      <dgm:spPr/>
      <dgm:t>
        <a:bodyPr/>
        <a:lstStyle/>
        <a:p>
          <a:endParaRPr lang="en-US"/>
        </a:p>
      </dgm:t>
    </dgm:pt>
    <dgm:pt modelId="{486AECD7-3EB5-459C-89BA-A822472CE1FF}" type="sibTrans" cxnId="{12FFC505-441D-499D-A47F-69450C4F5D31}">
      <dgm:prSet/>
      <dgm:spPr/>
      <dgm:t>
        <a:bodyPr/>
        <a:lstStyle/>
        <a:p>
          <a:endParaRPr lang="en-US"/>
        </a:p>
      </dgm:t>
    </dgm:pt>
    <dgm:pt modelId="{AE629D59-7D91-4A80-9EEB-0CCDCB40FD30}">
      <dgm:prSet/>
      <dgm:spPr/>
      <dgm:t>
        <a:bodyPr/>
        <a:lstStyle/>
        <a:p>
          <a:r>
            <a:rPr lang="en-US" dirty="0"/>
            <a:t>Role of School Nurses</a:t>
          </a:r>
        </a:p>
      </dgm:t>
    </dgm:pt>
    <dgm:pt modelId="{23AF7A6A-8CA2-47E9-80A2-208AE104C503}" type="parTrans" cxnId="{C90AF870-5AD7-4BE5-8BA2-AC4DBFF7BC4F}">
      <dgm:prSet/>
      <dgm:spPr/>
      <dgm:t>
        <a:bodyPr/>
        <a:lstStyle/>
        <a:p>
          <a:endParaRPr lang="en-US"/>
        </a:p>
      </dgm:t>
    </dgm:pt>
    <dgm:pt modelId="{9FB285BA-8AB4-4618-B5B4-377906F7C591}" type="sibTrans" cxnId="{C90AF870-5AD7-4BE5-8BA2-AC4DBFF7BC4F}">
      <dgm:prSet/>
      <dgm:spPr/>
      <dgm:t>
        <a:bodyPr/>
        <a:lstStyle/>
        <a:p>
          <a:endParaRPr lang="en-US"/>
        </a:p>
      </dgm:t>
    </dgm:pt>
    <dgm:pt modelId="{99A10E5A-A8F2-4C32-9CEF-7F3F976E809D}">
      <dgm:prSet/>
      <dgm:spPr/>
      <dgm:t>
        <a:bodyPr/>
        <a:lstStyle/>
        <a:p>
          <a:r>
            <a:rPr lang="en-US" dirty="0"/>
            <a:t>Reinforcing asthma self management education, monitoring, managing and referring parents to PCP if needed.</a:t>
          </a:r>
        </a:p>
      </dgm:t>
    </dgm:pt>
    <dgm:pt modelId="{B44E123A-8BA3-418D-BCD8-103D81303CEA}" type="parTrans" cxnId="{8BDF3E12-9A70-49AF-8077-F61E6F25777E}">
      <dgm:prSet/>
      <dgm:spPr/>
      <dgm:t>
        <a:bodyPr/>
        <a:lstStyle/>
        <a:p>
          <a:endParaRPr lang="en-US"/>
        </a:p>
      </dgm:t>
    </dgm:pt>
    <dgm:pt modelId="{BCDAD9AA-913C-488F-ABC1-56BF32A3AFA7}" type="sibTrans" cxnId="{8BDF3E12-9A70-49AF-8077-F61E6F25777E}">
      <dgm:prSet/>
      <dgm:spPr/>
      <dgm:t>
        <a:bodyPr/>
        <a:lstStyle/>
        <a:p>
          <a:endParaRPr lang="en-US"/>
        </a:p>
      </dgm:t>
    </dgm:pt>
    <dgm:pt modelId="{DE7F7C07-C01D-4618-AB2A-7DBE774B841D}">
      <dgm:prSet/>
      <dgm:spPr/>
      <dgm:t>
        <a:bodyPr/>
        <a:lstStyle/>
        <a:p>
          <a:r>
            <a:rPr lang="en-US" dirty="0"/>
            <a:t>Challenge</a:t>
          </a:r>
        </a:p>
      </dgm:t>
    </dgm:pt>
    <dgm:pt modelId="{9A586EB2-F972-41D8-8FAF-F305F933DA39}" type="parTrans" cxnId="{27831EDB-A16C-444A-AE7F-525A5F891C37}">
      <dgm:prSet/>
      <dgm:spPr/>
      <dgm:t>
        <a:bodyPr/>
        <a:lstStyle/>
        <a:p>
          <a:endParaRPr lang="en-US"/>
        </a:p>
      </dgm:t>
    </dgm:pt>
    <dgm:pt modelId="{AFA13E4D-93BD-4F03-82CF-C2D2D14AF3E3}" type="sibTrans" cxnId="{27831EDB-A16C-444A-AE7F-525A5F891C37}">
      <dgm:prSet/>
      <dgm:spPr/>
      <dgm:t>
        <a:bodyPr/>
        <a:lstStyle/>
        <a:p>
          <a:endParaRPr lang="en-US"/>
        </a:p>
      </dgm:t>
    </dgm:pt>
    <dgm:pt modelId="{D40E9DAF-5581-4561-80F7-0D820DB5DB1D}">
      <dgm:prSet/>
      <dgm:spPr/>
      <dgm:t>
        <a:bodyPr/>
        <a:lstStyle/>
        <a:p>
          <a:r>
            <a:rPr lang="en-US" dirty="0"/>
            <a:t>Time and lack of staff training as barriers to communication.</a:t>
          </a:r>
        </a:p>
      </dgm:t>
    </dgm:pt>
    <dgm:pt modelId="{84E0B4D1-BAAE-4ED6-B997-BDA966D3EB6D}" type="parTrans" cxnId="{EA006C88-38FA-4E21-9A58-3FAF55C916A5}">
      <dgm:prSet/>
      <dgm:spPr/>
      <dgm:t>
        <a:bodyPr/>
        <a:lstStyle/>
        <a:p>
          <a:endParaRPr lang="en-US"/>
        </a:p>
      </dgm:t>
    </dgm:pt>
    <dgm:pt modelId="{046046B1-3FB5-4F80-A0C9-F5C4F5ACA718}" type="sibTrans" cxnId="{EA006C88-38FA-4E21-9A58-3FAF55C916A5}">
      <dgm:prSet/>
      <dgm:spPr/>
      <dgm:t>
        <a:bodyPr/>
        <a:lstStyle/>
        <a:p>
          <a:endParaRPr lang="en-US"/>
        </a:p>
      </dgm:t>
    </dgm:pt>
    <dgm:pt modelId="{7A0FBFD0-1794-4669-8AA0-1C4D596DD376}">
      <dgm:prSet/>
      <dgm:spPr/>
      <dgm:t>
        <a:bodyPr/>
        <a:lstStyle/>
        <a:p>
          <a:r>
            <a:rPr lang="en-US" dirty="0"/>
            <a:t>Role of Parents/Caregivers</a:t>
          </a:r>
        </a:p>
      </dgm:t>
    </dgm:pt>
    <dgm:pt modelId="{EAF20C19-F2FA-4121-8BAB-DEF2EDB57CCD}" type="sibTrans" cxnId="{AC06E3BF-27F1-499A-A22E-FAB5AD4E69CD}">
      <dgm:prSet/>
      <dgm:spPr/>
      <dgm:t>
        <a:bodyPr/>
        <a:lstStyle/>
        <a:p>
          <a:endParaRPr lang="en-US"/>
        </a:p>
      </dgm:t>
    </dgm:pt>
    <dgm:pt modelId="{E0AC5FAD-502A-4485-9BCB-1828A75CA872}" type="parTrans" cxnId="{AC06E3BF-27F1-499A-A22E-FAB5AD4E69CD}">
      <dgm:prSet/>
      <dgm:spPr/>
      <dgm:t>
        <a:bodyPr/>
        <a:lstStyle/>
        <a:p>
          <a:endParaRPr lang="en-US"/>
        </a:p>
      </dgm:t>
    </dgm:pt>
    <dgm:pt modelId="{5B80265C-3B85-4AD1-BEE8-24CD67FDB403}" type="pres">
      <dgm:prSet presAssocID="{C7662E3E-138A-4AE1-8490-91CDD5A351BE}" presName="linear" presStyleCnt="0">
        <dgm:presLayoutVars>
          <dgm:animLvl val="lvl"/>
          <dgm:resizeHandles val="exact"/>
        </dgm:presLayoutVars>
      </dgm:prSet>
      <dgm:spPr/>
    </dgm:pt>
    <dgm:pt modelId="{FD8760BC-889A-4EE1-8120-C67B8B8BDF56}" type="pres">
      <dgm:prSet presAssocID="{7A0FBFD0-1794-4669-8AA0-1C4D596DD376}" presName="parentText" presStyleLbl="node1" presStyleIdx="0" presStyleCnt="4">
        <dgm:presLayoutVars>
          <dgm:chMax val="0"/>
          <dgm:bulletEnabled val="1"/>
        </dgm:presLayoutVars>
      </dgm:prSet>
      <dgm:spPr/>
    </dgm:pt>
    <dgm:pt modelId="{3A6D3A9D-7580-43E9-A3FB-2A9D72A9B315}" type="pres">
      <dgm:prSet presAssocID="{7A0FBFD0-1794-4669-8AA0-1C4D596DD376}" presName="childText" presStyleLbl="revTx" presStyleIdx="0" presStyleCnt="4">
        <dgm:presLayoutVars>
          <dgm:bulletEnabled val="1"/>
        </dgm:presLayoutVars>
      </dgm:prSet>
      <dgm:spPr/>
    </dgm:pt>
    <dgm:pt modelId="{9E393EFE-CB35-44DA-8CA8-F8E9398AACC4}" type="pres">
      <dgm:prSet presAssocID="{4C7F9766-D599-4091-BF04-B0D1AFCBBA53}" presName="parentText" presStyleLbl="node1" presStyleIdx="1" presStyleCnt="4">
        <dgm:presLayoutVars>
          <dgm:chMax val="0"/>
          <dgm:bulletEnabled val="1"/>
        </dgm:presLayoutVars>
      </dgm:prSet>
      <dgm:spPr/>
    </dgm:pt>
    <dgm:pt modelId="{C49B77B3-4FBB-4AFA-B1D4-936F3F9D64EF}" type="pres">
      <dgm:prSet presAssocID="{4C7F9766-D599-4091-BF04-B0D1AFCBBA53}" presName="childText" presStyleLbl="revTx" presStyleIdx="1" presStyleCnt="4">
        <dgm:presLayoutVars>
          <dgm:bulletEnabled val="1"/>
        </dgm:presLayoutVars>
      </dgm:prSet>
      <dgm:spPr/>
    </dgm:pt>
    <dgm:pt modelId="{0002B389-6AFB-4123-A8EA-F13A8413A32F}" type="pres">
      <dgm:prSet presAssocID="{AE629D59-7D91-4A80-9EEB-0CCDCB40FD30}" presName="parentText" presStyleLbl="node1" presStyleIdx="2" presStyleCnt="4" custLinFactNeighborX="776" custLinFactNeighborY="3204">
        <dgm:presLayoutVars>
          <dgm:chMax val="0"/>
          <dgm:bulletEnabled val="1"/>
        </dgm:presLayoutVars>
      </dgm:prSet>
      <dgm:spPr/>
    </dgm:pt>
    <dgm:pt modelId="{EAF61E5D-7E2E-4B7D-BEB8-5C8DC4D53E33}" type="pres">
      <dgm:prSet presAssocID="{AE629D59-7D91-4A80-9EEB-0CCDCB40FD30}" presName="childText" presStyleLbl="revTx" presStyleIdx="2" presStyleCnt="4">
        <dgm:presLayoutVars>
          <dgm:bulletEnabled val="1"/>
        </dgm:presLayoutVars>
      </dgm:prSet>
      <dgm:spPr/>
    </dgm:pt>
    <dgm:pt modelId="{C2044196-D5D6-4671-B009-9B53DBA2E73D}" type="pres">
      <dgm:prSet presAssocID="{DE7F7C07-C01D-4618-AB2A-7DBE774B841D}" presName="parentText" presStyleLbl="node1" presStyleIdx="3" presStyleCnt="4">
        <dgm:presLayoutVars>
          <dgm:chMax val="0"/>
          <dgm:bulletEnabled val="1"/>
        </dgm:presLayoutVars>
      </dgm:prSet>
      <dgm:spPr/>
    </dgm:pt>
    <dgm:pt modelId="{12C92ECB-B844-4932-B3CF-C6794CDBB36F}" type="pres">
      <dgm:prSet presAssocID="{DE7F7C07-C01D-4618-AB2A-7DBE774B841D}" presName="childText" presStyleLbl="revTx" presStyleIdx="3" presStyleCnt="4">
        <dgm:presLayoutVars>
          <dgm:bulletEnabled val="1"/>
        </dgm:presLayoutVars>
      </dgm:prSet>
      <dgm:spPr/>
    </dgm:pt>
  </dgm:ptLst>
  <dgm:cxnLst>
    <dgm:cxn modelId="{12FFC505-441D-499D-A47F-69450C4F5D31}" srcId="{4C7F9766-D599-4091-BF04-B0D1AFCBBA53}" destId="{43B12801-492D-4CDA-B77A-76D8EEEB06F7}" srcOrd="0" destOrd="0" parTransId="{ECCE06B1-6F1F-4DE9-A1E2-9BD18AC14E6A}" sibTransId="{486AECD7-3EB5-459C-89BA-A822472CE1FF}"/>
    <dgm:cxn modelId="{E4C63911-4AA5-472A-BA1D-03865BB0CC1F}" srcId="{7A0FBFD0-1794-4669-8AA0-1C4D596DD376}" destId="{B723E236-6BDE-449D-92E0-0C98F74C2397}" srcOrd="0" destOrd="0" parTransId="{F2773CA8-85B7-4FDB-BB42-5ACE66A64A05}" sibTransId="{373CBA50-FBAF-4CDD-90DA-EE6B73F23C2A}"/>
    <dgm:cxn modelId="{E3C47111-2BB7-4D44-B66A-D62881A0B5BB}" type="presOf" srcId="{C7662E3E-138A-4AE1-8490-91CDD5A351BE}" destId="{5B80265C-3B85-4AD1-BEE8-24CD67FDB403}" srcOrd="0" destOrd="0" presId="urn:microsoft.com/office/officeart/2005/8/layout/vList2"/>
    <dgm:cxn modelId="{8BDF3E12-9A70-49AF-8077-F61E6F25777E}" srcId="{AE629D59-7D91-4A80-9EEB-0CCDCB40FD30}" destId="{99A10E5A-A8F2-4C32-9CEF-7F3F976E809D}" srcOrd="0" destOrd="0" parTransId="{B44E123A-8BA3-418D-BCD8-103D81303CEA}" sibTransId="{BCDAD9AA-913C-488F-ABC1-56BF32A3AFA7}"/>
    <dgm:cxn modelId="{516EEA17-AB8E-46F7-B034-432615250378}" type="presOf" srcId="{4C7F9766-D599-4091-BF04-B0D1AFCBBA53}" destId="{9E393EFE-CB35-44DA-8CA8-F8E9398AACC4}" srcOrd="0" destOrd="0" presId="urn:microsoft.com/office/officeart/2005/8/layout/vList2"/>
    <dgm:cxn modelId="{BCE3DD60-15FB-449F-88E8-882E0D371068}" type="presOf" srcId="{DE7F7C07-C01D-4618-AB2A-7DBE774B841D}" destId="{C2044196-D5D6-4671-B009-9B53DBA2E73D}" srcOrd="0" destOrd="0" presId="urn:microsoft.com/office/officeart/2005/8/layout/vList2"/>
    <dgm:cxn modelId="{76D81C70-ACB5-4F6B-BC78-D6AF3DE74C09}" type="presOf" srcId="{43B12801-492D-4CDA-B77A-76D8EEEB06F7}" destId="{C49B77B3-4FBB-4AFA-B1D4-936F3F9D64EF}" srcOrd="0" destOrd="0" presId="urn:microsoft.com/office/officeart/2005/8/layout/vList2"/>
    <dgm:cxn modelId="{C90AF870-5AD7-4BE5-8BA2-AC4DBFF7BC4F}" srcId="{C7662E3E-138A-4AE1-8490-91CDD5A351BE}" destId="{AE629D59-7D91-4A80-9EEB-0CCDCB40FD30}" srcOrd="2" destOrd="0" parTransId="{23AF7A6A-8CA2-47E9-80A2-208AE104C503}" sibTransId="{9FB285BA-8AB4-4618-B5B4-377906F7C591}"/>
    <dgm:cxn modelId="{1CAFB476-6A24-4D59-A693-359AFF59A34A}" type="presOf" srcId="{AE629D59-7D91-4A80-9EEB-0CCDCB40FD30}" destId="{0002B389-6AFB-4123-A8EA-F13A8413A32F}" srcOrd="0" destOrd="0" presId="urn:microsoft.com/office/officeart/2005/8/layout/vList2"/>
    <dgm:cxn modelId="{D03FF45A-BF1F-4B4C-A295-D29BF4368E9E}" type="presOf" srcId="{B723E236-6BDE-449D-92E0-0C98F74C2397}" destId="{3A6D3A9D-7580-43E9-A3FB-2A9D72A9B315}" srcOrd="0" destOrd="0" presId="urn:microsoft.com/office/officeart/2005/8/layout/vList2"/>
    <dgm:cxn modelId="{EA006C88-38FA-4E21-9A58-3FAF55C916A5}" srcId="{DE7F7C07-C01D-4618-AB2A-7DBE774B841D}" destId="{D40E9DAF-5581-4561-80F7-0D820DB5DB1D}" srcOrd="0" destOrd="0" parTransId="{84E0B4D1-BAAE-4ED6-B997-BDA966D3EB6D}" sibTransId="{046046B1-3FB5-4F80-A0C9-F5C4F5ACA718}"/>
    <dgm:cxn modelId="{AC06E3BF-27F1-499A-A22E-FAB5AD4E69CD}" srcId="{C7662E3E-138A-4AE1-8490-91CDD5A351BE}" destId="{7A0FBFD0-1794-4669-8AA0-1C4D596DD376}" srcOrd="0" destOrd="0" parTransId="{E0AC5FAD-502A-4485-9BCB-1828A75CA872}" sibTransId="{EAF20C19-F2FA-4121-8BAB-DEF2EDB57CCD}"/>
    <dgm:cxn modelId="{1227F4C5-DF6F-4840-914B-6975DF6D72E0}" type="presOf" srcId="{99A10E5A-A8F2-4C32-9CEF-7F3F976E809D}" destId="{EAF61E5D-7E2E-4B7D-BEB8-5C8DC4D53E33}" srcOrd="0" destOrd="0" presId="urn:microsoft.com/office/officeart/2005/8/layout/vList2"/>
    <dgm:cxn modelId="{D53881CC-2676-48C8-BB55-1EB3AF15E17A}" srcId="{C7662E3E-138A-4AE1-8490-91CDD5A351BE}" destId="{4C7F9766-D599-4091-BF04-B0D1AFCBBA53}" srcOrd="1" destOrd="0" parTransId="{2BB92E41-673E-4FC8-9DF5-09784B3EAE7F}" sibTransId="{39D56FF6-8D42-48CC-A32D-34DEF1F9AD9E}"/>
    <dgm:cxn modelId="{27831EDB-A16C-444A-AE7F-525A5F891C37}" srcId="{C7662E3E-138A-4AE1-8490-91CDD5A351BE}" destId="{DE7F7C07-C01D-4618-AB2A-7DBE774B841D}" srcOrd="3" destOrd="0" parTransId="{9A586EB2-F972-41D8-8FAF-F305F933DA39}" sibTransId="{AFA13E4D-93BD-4F03-82CF-C2D2D14AF3E3}"/>
    <dgm:cxn modelId="{80CDB2F1-534D-4F8F-93EE-B56B722F915E}" type="presOf" srcId="{D40E9DAF-5581-4561-80F7-0D820DB5DB1D}" destId="{12C92ECB-B844-4932-B3CF-C6794CDBB36F}" srcOrd="0" destOrd="0" presId="urn:microsoft.com/office/officeart/2005/8/layout/vList2"/>
    <dgm:cxn modelId="{F384DEF8-63FD-4340-B739-4297626C17BD}" type="presOf" srcId="{7A0FBFD0-1794-4669-8AA0-1C4D596DD376}" destId="{FD8760BC-889A-4EE1-8120-C67B8B8BDF56}" srcOrd="0" destOrd="0" presId="urn:microsoft.com/office/officeart/2005/8/layout/vList2"/>
    <dgm:cxn modelId="{177AD6B9-71A0-436F-9340-9DF352E7F77B}" type="presParOf" srcId="{5B80265C-3B85-4AD1-BEE8-24CD67FDB403}" destId="{FD8760BC-889A-4EE1-8120-C67B8B8BDF56}" srcOrd="0" destOrd="0" presId="urn:microsoft.com/office/officeart/2005/8/layout/vList2"/>
    <dgm:cxn modelId="{A9A11213-6623-4BA5-AD68-9B89CC0F1985}" type="presParOf" srcId="{5B80265C-3B85-4AD1-BEE8-24CD67FDB403}" destId="{3A6D3A9D-7580-43E9-A3FB-2A9D72A9B315}" srcOrd="1" destOrd="0" presId="urn:microsoft.com/office/officeart/2005/8/layout/vList2"/>
    <dgm:cxn modelId="{7A464EA1-60D9-4C51-9089-AAF2A70B8439}" type="presParOf" srcId="{5B80265C-3B85-4AD1-BEE8-24CD67FDB403}" destId="{9E393EFE-CB35-44DA-8CA8-F8E9398AACC4}" srcOrd="2" destOrd="0" presId="urn:microsoft.com/office/officeart/2005/8/layout/vList2"/>
    <dgm:cxn modelId="{30279602-9CCC-444F-B7BC-5D06F2B26444}" type="presParOf" srcId="{5B80265C-3B85-4AD1-BEE8-24CD67FDB403}" destId="{C49B77B3-4FBB-4AFA-B1D4-936F3F9D64EF}" srcOrd="3" destOrd="0" presId="urn:microsoft.com/office/officeart/2005/8/layout/vList2"/>
    <dgm:cxn modelId="{4F51A294-B0A8-415A-9472-4BB0C452DA04}" type="presParOf" srcId="{5B80265C-3B85-4AD1-BEE8-24CD67FDB403}" destId="{0002B389-6AFB-4123-A8EA-F13A8413A32F}" srcOrd="4" destOrd="0" presId="urn:microsoft.com/office/officeart/2005/8/layout/vList2"/>
    <dgm:cxn modelId="{E34D4BB4-AF0C-4A17-99ED-E5E0D7A354D7}" type="presParOf" srcId="{5B80265C-3B85-4AD1-BEE8-24CD67FDB403}" destId="{EAF61E5D-7E2E-4B7D-BEB8-5C8DC4D53E33}" srcOrd="5" destOrd="0" presId="urn:microsoft.com/office/officeart/2005/8/layout/vList2"/>
    <dgm:cxn modelId="{92F7C6FC-EC1D-4E21-BFAE-F21CFA04C2B5}" type="presParOf" srcId="{5B80265C-3B85-4AD1-BEE8-24CD67FDB403}" destId="{C2044196-D5D6-4671-B009-9B53DBA2E73D}" srcOrd="6" destOrd="0" presId="urn:microsoft.com/office/officeart/2005/8/layout/vList2"/>
    <dgm:cxn modelId="{1A0F7D97-76E8-450B-9C33-0A1C49DAEC01}" type="presParOf" srcId="{5B80265C-3B85-4AD1-BEE8-24CD67FDB403}" destId="{12C92ECB-B844-4932-B3CF-C6794CDBB36F}"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765B438-40AC-400B-9A80-73D5E0F0218F}"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en-US"/>
        </a:p>
      </dgm:t>
    </dgm:pt>
    <dgm:pt modelId="{DE532E0E-C458-43D3-8777-54674A414913}">
      <dgm:prSet phldrT="[Text]" custT="1"/>
      <dgm:spPr/>
      <dgm:t>
        <a:bodyPr/>
        <a:lstStyle/>
        <a:p>
          <a:r>
            <a:rPr lang="en-US" sz="1800" dirty="0"/>
            <a:t>Identify and  engage participants</a:t>
          </a:r>
        </a:p>
      </dgm:t>
    </dgm:pt>
    <dgm:pt modelId="{0B39675E-1DC4-49C0-9892-46A5A90EAF91}" type="parTrans" cxnId="{5B035892-97A9-44A8-9F00-B8F17DFDF2C2}">
      <dgm:prSet/>
      <dgm:spPr/>
      <dgm:t>
        <a:bodyPr/>
        <a:lstStyle/>
        <a:p>
          <a:endParaRPr lang="en-US"/>
        </a:p>
      </dgm:t>
    </dgm:pt>
    <dgm:pt modelId="{B81B7365-F961-4B4E-B40A-B114549A035B}" type="sibTrans" cxnId="{5B035892-97A9-44A8-9F00-B8F17DFDF2C2}">
      <dgm:prSet/>
      <dgm:spPr/>
      <dgm:t>
        <a:bodyPr/>
        <a:lstStyle/>
        <a:p>
          <a:endParaRPr lang="en-US"/>
        </a:p>
      </dgm:t>
    </dgm:pt>
    <dgm:pt modelId="{11034362-EFD9-4314-A5CF-38615F2108E7}">
      <dgm:prSet phldrT="[Text]" custT="1"/>
      <dgm:spPr/>
      <dgm:t>
        <a:bodyPr/>
        <a:lstStyle/>
        <a:p>
          <a:r>
            <a:rPr lang="en-US" sz="1800" dirty="0"/>
            <a:t>Asthma educator</a:t>
          </a:r>
        </a:p>
      </dgm:t>
    </dgm:pt>
    <dgm:pt modelId="{C2F21683-B585-4997-BA31-220D1ACCBBB4}" type="parTrans" cxnId="{F0D55773-5487-4952-ADBC-5664E0AB802C}">
      <dgm:prSet/>
      <dgm:spPr/>
      <dgm:t>
        <a:bodyPr/>
        <a:lstStyle/>
        <a:p>
          <a:endParaRPr lang="en-US"/>
        </a:p>
      </dgm:t>
    </dgm:pt>
    <dgm:pt modelId="{1A768ACB-F316-41AD-9075-43DAE3EC2EF9}" type="sibTrans" cxnId="{F0D55773-5487-4952-ADBC-5664E0AB802C}">
      <dgm:prSet/>
      <dgm:spPr/>
      <dgm:t>
        <a:bodyPr/>
        <a:lstStyle/>
        <a:p>
          <a:endParaRPr lang="en-US"/>
        </a:p>
      </dgm:t>
    </dgm:pt>
    <dgm:pt modelId="{0E854FCB-469E-4C59-8810-4B8CDD5549C2}">
      <dgm:prSet custT="1"/>
      <dgm:spPr/>
      <dgm:t>
        <a:bodyPr/>
        <a:lstStyle/>
        <a:p>
          <a:r>
            <a:rPr lang="en-US" sz="1800" dirty="0"/>
            <a:t> Link health care providers</a:t>
          </a:r>
        </a:p>
      </dgm:t>
    </dgm:pt>
    <dgm:pt modelId="{4D5C70B7-FF7E-4E3B-842D-3432BDDCE63E}" type="parTrans" cxnId="{3830891E-0F30-48A0-AFC7-9C3B174C616E}">
      <dgm:prSet/>
      <dgm:spPr/>
      <dgm:t>
        <a:bodyPr/>
        <a:lstStyle/>
        <a:p>
          <a:endParaRPr lang="en-US"/>
        </a:p>
      </dgm:t>
    </dgm:pt>
    <dgm:pt modelId="{636E027D-25D8-4C7E-9680-7634316F079D}" type="sibTrans" cxnId="{3830891E-0F30-48A0-AFC7-9C3B174C616E}">
      <dgm:prSet/>
      <dgm:spPr/>
      <dgm:t>
        <a:bodyPr/>
        <a:lstStyle/>
        <a:p>
          <a:endParaRPr lang="en-US"/>
        </a:p>
      </dgm:t>
    </dgm:pt>
    <dgm:pt modelId="{F6FBE0CC-2663-4306-BB09-D0C1F2C5BDE7}">
      <dgm:prSet phldrT="[Text]" custT="1"/>
      <dgm:spPr/>
      <dgm:t>
        <a:bodyPr/>
        <a:lstStyle/>
        <a:p>
          <a:r>
            <a:rPr lang="en-US" sz="1900" kern="1200" dirty="0">
              <a:solidFill>
                <a:prstClr val="white"/>
              </a:solidFill>
              <a:latin typeface="Palatino Linotype" panose="02040502050505030304"/>
              <a:ea typeface="+mn-ea"/>
              <a:cs typeface="+mn-cs"/>
            </a:rPr>
            <a:t>Data collection</a:t>
          </a:r>
        </a:p>
      </dgm:t>
    </dgm:pt>
    <dgm:pt modelId="{7E626947-2793-4612-8433-179FFBF50A59}" type="parTrans" cxnId="{32BCD518-B425-4136-800F-68286CBADBAD}">
      <dgm:prSet/>
      <dgm:spPr/>
      <dgm:t>
        <a:bodyPr/>
        <a:lstStyle/>
        <a:p>
          <a:endParaRPr lang="en-US"/>
        </a:p>
      </dgm:t>
    </dgm:pt>
    <dgm:pt modelId="{24B6E1AF-5677-4640-842B-12E2C65249FA}" type="sibTrans" cxnId="{32BCD518-B425-4136-800F-68286CBADBAD}">
      <dgm:prSet/>
      <dgm:spPr/>
      <dgm:t>
        <a:bodyPr/>
        <a:lstStyle/>
        <a:p>
          <a:endParaRPr lang="en-US"/>
        </a:p>
      </dgm:t>
    </dgm:pt>
    <dgm:pt modelId="{1F6A0FF4-20BC-4B92-B3E5-12BB8FC9B065}">
      <dgm:prSet custT="1"/>
      <dgm:spPr/>
      <dgm:t>
        <a:bodyPr/>
        <a:lstStyle/>
        <a:p>
          <a:r>
            <a:rPr lang="en-US" sz="1800" dirty="0"/>
            <a:t>Partner with school nurses</a:t>
          </a:r>
        </a:p>
      </dgm:t>
    </dgm:pt>
    <dgm:pt modelId="{83CCD626-5E28-4CFB-905E-5D02F817D056}" type="parTrans" cxnId="{20204786-8441-46BC-9B92-7673BB845EB7}">
      <dgm:prSet/>
      <dgm:spPr/>
      <dgm:t>
        <a:bodyPr/>
        <a:lstStyle/>
        <a:p>
          <a:endParaRPr lang="en-US"/>
        </a:p>
      </dgm:t>
    </dgm:pt>
    <dgm:pt modelId="{1BFC43BB-E887-4C89-A92B-D579D13F2E91}" type="sibTrans" cxnId="{20204786-8441-46BC-9B92-7673BB845EB7}">
      <dgm:prSet/>
      <dgm:spPr/>
      <dgm:t>
        <a:bodyPr/>
        <a:lstStyle/>
        <a:p>
          <a:endParaRPr lang="en-US"/>
        </a:p>
      </dgm:t>
    </dgm:pt>
    <dgm:pt modelId="{76713508-20CD-4D1D-82F3-2B40EEDA6BAE}">
      <dgm:prSet/>
      <dgm:spPr/>
      <dgm:t>
        <a:bodyPr/>
        <a:lstStyle/>
        <a:p>
          <a:r>
            <a:rPr lang="en-US" dirty="0"/>
            <a:t>Connect to community resources</a:t>
          </a:r>
        </a:p>
      </dgm:t>
    </dgm:pt>
    <dgm:pt modelId="{15AC296F-7E67-4974-BF49-0F5CEBFCACE3}" type="parTrans" cxnId="{B78F0794-FD54-4ECF-AC5E-B8005D1AA6A2}">
      <dgm:prSet/>
      <dgm:spPr/>
      <dgm:t>
        <a:bodyPr/>
        <a:lstStyle/>
        <a:p>
          <a:endParaRPr lang="en-US"/>
        </a:p>
      </dgm:t>
    </dgm:pt>
    <dgm:pt modelId="{1E1D70B5-FD64-4744-B2A4-42AEC48EB999}" type="sibTrans" cxnId="{B78F0794-FD54-4ECF-AC5E-B8005D1AA6A2}">
      <dgm:prSet/>
      <dgm:spPr/>
      <dgm:t>
        <a:bodyPr/>
        <a:lstStyle/>
        <a:p>
          <a:endParaRPr lang="en-US"/>
        </a:p>
      </dgm:t>
    </dgm:pt>
    <dgm:pt modelId="{08350E27-9A0A-4C7A-9392-2EA89B26BD91}">
      <dgm:prSet custT="1"/>
      <dgm:spPr/>
      <dgm:t>
        <a:bodyPr/>
        <a:lstStyle/>
        <a:p>
          <a:r>
            <a:rPr lang="en-US" sz="1800" dirty="0"/>
            <a:t>Implement program</a:t>
          </a:r>
        </a:p>
      </dgm:t>
    </dgm:pt>
    <dgm:pt modelId="{5D4D21C3-DAED-4B4A-846A-193A7990A6B3}" type="parTrans" cxnId="{24CC8947-2114-4B7D-8D01-B65C6DCEB8F4}">
      <dgm:prSet/>
      <dgm:spPr/>
      <dgm:t>
        <a:bodyPr/>
        <a:lstStyle/>
        <a:p>
          <a:endParaRPr lang="en-US"/>
        </a:p>
      </dgm:t>
    </dgm:pt>
    <dgm:pt modelId="{94E47FF9-EC2F-4031-B728-163FE385E8A0}" type="sibTrans" cxnId="{24CC8947-2114-4B7D-8D01-B65C6DCEB8F4}">
      <dgm:prSet/>
      <dgm:spPr/>
      <dgm:t>
        <a:bodyPr/>
        <a:lstStyle/>
        <a:p>
          <a:endParaRPr lang="en-US"/>
        </a:p>
      </dgm:t>
    </dgm:pt>
    <dgm:pt modelId="{1BA8CBFD-0719-499A-ABCF-2404FD2B3627}" type="pres">
      <dgm:prSet presAssocID="{0765B438-40AC-400B-9A80-73D5E0F0218F}" presName="cycle" presStyleCnt="0">
        <dgm:presLayoutVars>
          <dgm:dir/>
          <dgm:resizeHandles val="exact"/>
        </dgm:presLayoutVars>
      </dgm:prSet>
      <dgm:spPr/>
    </dgm:pt>
    <dgm:pt modelId="{83703A0C-B655-4EFD-AB6A-C7C50B69D50C}" type="pres">
      <dgm:prSet presAssocID="{1F6A0FF4-20BC-4B92-B3E5-12BB8FC9B065}" presName="node" presStyleLbl="node1" presStyleIdx="0" presStyleCnt="7" custScaleX="149734" custScaleY="183939" custRadScaleRad="91970" custRadScaleInc="3248">
        <dgm:presLayoutVars>
          <dgm:bulletEnabled val="1"/>
        </dgm:presLayoutVars>
      </dgm:prSet>
      <dgm:spPr/>
    </dgm:pt>
    <dgm:pt modelId="{08D33022-E867-47D9-B1BC-C2C7A89AA508}" type="pres">
      <dgm:prSet presAssocID="{1F6A0FF4-20BC-4B92-B3E5-12BB8FC9B065}" presName="spNode" presStyleCnt="0"/>
      <dgm:spPr/>
    </dgm:pt>
    <dgm:pt modelId="{D28A6310-F621-40A2-87E8-75B8DA30C69F}" type="pres">
      <dgm:prSet presAssocID="{1BFC43BB-E887-4C89-A92B-D579D13F2E91}" presName="sibTrans" presStyleLbl="sibTrans1D1" presStyleIdx="0" presStyleCnt="7"/>
      <dgm:spPr/>
    </dgm:pt>
    <dgm:pt modelId="{C51AD75B-1F14-4CCC-AC19-F4D4CE5CA4BB}" type="pres">
      <dgm:prSet presAssocID="{DE532E0E-C458-43D3-8777-54674A414913}" presName="node" presStyleLbl="node1" presStyleIdx="1" presStyleCnt="7" custScaleX="149578" custScaleY="178346" custRadScaleRad="97669" custRadScaleInc="64733">
        <dgm:presLayoutVars>
          <dgm:bulletEnabled val="1"/>
        </dgm:presLayoutVars>
      </dgm:prSet>
      <dgm:spPr/>
    </dgm:pt>
    <dgm:pt modelId="{E39C5104-4B71-4DF1-81E3-455F878CF263}" type="pres">
      <dgm:prSet presAssocID="{DE532E0E-C458-43D3-8777-54674A414913}" presName="spNode" presStyleCnt="0"/>
      <dgm:spPr/>
    </dgm:pt>
    <dgm:pt modelId="{DD77018A-A79D-4866-862A-99A9959CB892}" type="pres">
      <dgm:prSet presAssocID="{B81B7365-F961-4B4E-B40A-B114549A035B}" presName="sibTrans" presStyleLbl="sibTrans1D1" presStyleIdx="1" presStyleCnt="7"/>
      <dgm:spPr/>
    </dgm:pt>
    <dgm:pt modelId="{71284E44-A984-4987-ADDB-EFC48CF9A082}" type="pres">
      <dgm:prSet presAssocID="{08350E27-9A0A-4C7A-9392-2EA89B26BD91}" presName="node" presStyleLbl="node1" presStyleIdx="2" presStyleCnt="7" custScaleX="147468" custScaleY="114007" custRadScaleRad="97334" custRadScaleInc="-219">
        <dgm:presLayoutVars>
          <dgm:bulletEnabled val="1"/>
        </dgm:presLayoutVars>
      </dgm:prSet>
      <dgm:spPr/>
    </dgm:pt>
    <dgm:pt modelId="{38607B46-3600-46B8-A910-CA5E915A5D4E}" type="pres">
      <dgm:prSet presAssocID="{08350E27-9A0A-4C7A-9392-2EA89B26BD91}" presName="spNode" presStyleCnt="0"/>
      <dgm:spPr/>
    </dgm:pt>
    <dgm:pt modelId="{36BD874D-4A07-4741-B746-15167168FD89}" type="pres">
      <dgm:prSet presAssocID="{94E47FF9-EC2F-4031-B728-163FE385E8A0}" presName="sibTrans" presStyleLbl="sibTrans1D1" presStyleIdx="2" presStyleCnt="7"/>
      <dgm:spPr/>
    </dgm:pt>
    <dgm:pt modelId="{EF8AD514-AE33-4D88-8589-DC104015A9C8}" type="pres">
      <dgm:prSet presAssocID="{0E854FCB-469E-4C59-8810-4B8CDD5549C2}" presName="node" presStyleLbl="node1" presStyleIdx="3" presStyleCnt="7" custScaleX="165011" custScaleY="140177" custRadScaleRad="96282" custRadScaleInc="-36347">
        <dgm:presLayoutVars>
          <dgm:bulletEnabled val="1"/>
        </dgm:presLayoutVars>
      </dgm:prSet>
      <dgm:spPr/>
    </dgm:pt>
    <dgm:pt modelId="{50A4F512-6D18-4E9B-BF93-6AE729E45E73}" type="pres">
      <dgm:prSet presAssocID="{0E854FCB-469E-4C59-8810-4B8CDD5549C2}" presName="spNode" presStyleCnt="0"/>
      <dgm:spPr/>
    </dgm:pt>
    <dgm:pt modelId="{377FD8E5-98F7-4C7A-A6FD-965D4F6157DB}" type="pres">
      <dgm:prSet presAssocID="{636E027D-25D8-4C7E-9680-7634316F079D}" presName="sibTrans" presStyleLbl="sibTrans1D1" presStyleIdx="3" presStyleCnt="7"/>
      <dgm:spPr/>
    </dgm:pt>
    <dgm:pt modelId="{013CD470-6BF2-4A0C-8F39-B18921682261}" type="pres">
      <dgm:prSet presAssocID="{11034362-EFD9-4314-A5CF-38615F2108E7}" presName="node" presStyleLbl="node1" presStyleIdx="4" presStyleCnt="7" custScaleX="153438" custScaleY="152236" custRadScaleRad="92349" custRadScaleInc="4222">
        <dgm:presLayoutVars>
          <dgm:bulletEnabled val="1"/>
        </dgm:presLayoutVars>
      </dgm:prSet>
      <dgm:spPr/>
    </dgm:pt>
    <dgm:pt modelId="{149ECCFF-4D64-4816-B55D-B2525E651675}" type="pres">
      <dgm:prSet presAssocID="{11034362-EFD9-4314-A5CF-38615F2108E7}" presName="spNode" presStyleCnt="0"/>
      <dgm:spPr/>
    </dgm:pt>
    <dgm:pt modelId="{903BF11C-8463-4DBB-8830-60D4FC876239}" type="pres">
      <dgm:prSet presAssocID="{1A768ACB-F316-41AD-9075-43DAE3EC2EF9}" presName="sibTrans" presStyleLbl="sibTrans1D1" presStyleIdx="4" presStyleCnt="7"/>
      <dgm:spPr/>
    </dgm:pt>
    <dgm:pt modelId="{ACA36950-BA28-4DC1-BCB8-FC08749C600D}" type="pres">
      <dgm:prSet presAssocID="{76713508-20CD-4D1D-82F3-2B40EEDA6BAE}" presName="node" presStyleLbl="node1" presStyleIdx="5" presStyleCnt="7" custScaleX="146288" custScaleY="183592">
        <dgm:presLayoutVars>
          <dgm:bulletEnabled val="1"/>
        </dgm:presLayoutVars>
      </dgm:prSet>
      <dgm:spPr/>
    </dgm:pt>
    <dgm:pt modelId="{CD7B35B7-C546-44C3-BF91-5C0F83FEC673}" type="pres">
      <dgm:prSet presAssocID="{76713508-20CD-4D1D-82F3-2B40EEDA6BAE}" presName="spNode" presStyleCnt="0"/>
      <dgm:spPr/>
    </dgm:pt>
    <dgm:pt modelId="{72DB322B-3C6A-44F0-9014-8176C4C4E0B7}" type="pres">
      <dgm:prSet presAssocID="{1E1D70B5-FD64-4744-B2A4-42AEC48EB999}" presName="sibTrans" presStyleLbl="sibTrans1D1" presStyleIdx="5" presStyleCnt="7"/>
      <dgm:spPr/>
    </dgm:pt>
    <dgm:pt modelId="{03D097DC-6EF7-4297-BC33-4BA3DF425DFD}" type="pres">
      <dgm:prSet presAssocID="{F6FBE0CC-2663-4306-BB09-D0C1F2C5BDE7}" presName="node" presStyleLbl="node1" presStyleIdx="6" presStyleCnt="7" custScaleX="130201" custScaleY="165624" custRadScaleRad="99738" custRadScaleInc="-55080">
        <dgm:presLayoutVars>
          <dgm:bulletEnabled val="1"/>
        </dgm:presLayoutVars>
      </dgm:prSet>
      <dgm:spPr/>
    </dgm:pt>
    <dgm:pt modelId="{584C84F5-F1EC-4F57-AD26-E39301DB061B}" type="pres">
      <dgm:prSet presAssocID="{F6FBE0CC-2663-4306-BB09-D0C1F2C5BDE7}" presName="spNode" presStyleCnt="0"/>
      <dgm:spPr/>
    </dgm:pt>
    <dgm:pt modelId="{07130A9C-E151-47E5-B324-A9AE1FB13C94}" type="pres">
      <dgm:prSet presAssocID="{24B6E1AF-5677-4640-842B-12E2C65249FA}" presName="sibTrans" presStyleLbl="sibTrans1D1" presStyleIdx="6" presStyleCnt="7"/>
      <dgm:spPr/>
    </dgm:pt>
  </dgm:ptLst>
  <dgm:cxnLst>
    <dgm:cxn modelId="{32BCD518-B425-4136-800F-68286CBADBAD}" srcId="{0765B438-40AC-400B-9A80-73D5E0F0218F}" destId="{F6FBE0CC-2663-4306-BB09-D0C1F2C5BDE7}" srcOrd="6" destOrd="0" parTransId="{7E626947-2793-4612-8433-179FFBF50A59}" sibTransId="{24B6E1AF-5677-4640-842B-12E2C65249FA}"/>
    <dgm:cxn modelId="{AE59131E-7520-4BBD-810B-99B0E3C891B8}" type="presOf" srcId="{94E47FF9-EC2F-4031-B728-163FE385E8A0}" destId="{36BD874D-4A07-4741-B746-15167168FD89}" srcOrd="0" destOrd="0" presId="urn:microsoft.com/office/officeart/2005/8/layout/cycle6"/>
    <dgm:cxn modelId="{3830891E-0F30-48A0-AFC7-9C3B174C616E}" srcId="{0765B438-40AC-400B-9A80-73D5E0F0218F}" destId="{0E854FCB-469E-4C59-8810-4B8CDD5549C2}" srcOrd="3" destOrd="0" parTransId="{4D5C70B7-FF7E-4E3B-842D-3432BDDCE63E}" sibTransId="{636E027D-25D8-4C7E-9680-7634316F079D}"/>
    <dgm:cxn modelId="{70D8965E-B966-4F58-A47D-9C8502421E2F}" type="presOf" srcId="{1A768ACB-F316-41AD-9075-43DAE3EC2EF9}" destId="{903BF11C-8463-4DBB-8830-60D4FC876239}" srcOrd="0" destOrd="0" presId="urn:microsoft.com/office/officeart/2005/8/layout/cycle6"/>
    <dgm:cxn modelId="{26004F44-084D-49FF-8671-3534ACA68E2E}" type="presOf" srcId="{B81B7365-F961-4B4E-B40A-B114549A035B}" destId="{DD77018A-A79D-4866-862A-99A9959CB892}" srcOrd="0" destOrd="0" presId="urn:microsoft.com/office/officeart/2005/8/layout/cycle6"/>
    <dgm:cxn modelId="{24CC8947-2114-4B7D-8D01-B65C6DCEB8F4}" srcId="{0765B438-40AC-400B-9A80-73D5E0F0218F}" destId="{08350E27-9A0A-4C7A-9392-2EA89B26BD91}" srcOrd="2" destOrd="0" parTransId="{5D4D21C3-DAED-4B4A-846A-193A7990A6B3}" sibTransId="{94E47FF9-EC2F-4031-B728-163FE385E8A0}"/>
    <dgm:cxn modelId="{D921D248-BB93-4AA0-B9F3-D91DD83B165F}" type="presOf" srcId="{DE532E0E-C458-43D3-8777-54674A414913}" destId="{C51AD75B-1F14-4CCC-AC19-F4D4CE5CA4BB}" srcOrd="0" destOrd="0" presId="urn:microsoft.com/office/officeart/2005/8/layout/cycle6"/>
    <dgm:cxn modelId="{D4D67950-99EF-467C-A2C3-ABA1A6D27871}" type="presOf" srcId="{636E027D-25D8-4C7E-9680-7634316F079D}" destId="{377FD8E5-98F7-4C7A-A6FD-965D4F6157DB}" srcOrd="0" destOrd="0" presId="urn:microsoft.com/office/officeart/2005/8/layout/cycle6"/>
    <dgm:cxn modelId="{8B24E771-8B45-4588-9985-EAC8DDDADB6C}" type="presOf" srcId="{76713508-20CD-4D1D-82F3-2B40EEDA6BAE}" destId="{ACA36950-BA28-4DC1-BCB8-FC08749C600D}" srcOrd="0" destOrd="0" presId="urn:microsoft.com/office/officeart/2005/8/layout/cycle6"/>
    <dgm:cxn modelId="{F0D55773-5487-4952-ADBC-5664E0AB802C}" srcId="{0765B438-40AC-400B-9A80-73D5E0F0218F}" destId="{11034362-EFD9-4314-A5CF-38615F2108E7}" srcOrd="4" destOrd="0" parTransId="{C2F21683-B585-4997-BA31-220D1ACCBBB4}" sibTransId="{1A768ACB-F316-41AD-9075-43DAE3EC2EF9}"/>
    <dgm:cxn modelId="{C9AC0D75-86D9-498E-A204-504E7C30B013}" type="presOf" srcId="{11034362-EFD9-4314-A5CF-38615F2108E7}" destId="{013CD470-6BF2-4A0C-8F39-B18921682261}" srcOrd="0" destOrd="0" presId="urn:microsoft.com/office/officeart/2005/8/layout/cycle6"/>
    <dgm:cxn modelId="{9182CA5A-5B42-451A-B89E-EB5CA1590122}" type="presOf" srcId="{1F6A0FF4-20BC-4B92-B3E5-12BB8FC9B065}" destId="{83703A0C-B655-4EFD-AB6A-C7C50B69D50C}" srcOrd="0" destOrd="0" presId="urn:microsoft.com/office/officeart/2005/8/layout/cycle6"/>
    <dgm:cxn modelId="{20204786-8441-46BC-9B92-7673BB845EB7}" srcId="{0765B438-40AC-400B-9A80-73D5E0F0218F}" destId="{1F6A0FF4-20BC-4B92-B3E5-12BB8FC9B065}" srcOrd="0" destOrd="0" parTransId="{83CCD626-5E28-4CFB-905E-5D02F817D056}" sibTransId="{1BFC43BB-E887-4C89-A92B-D579D13F2E91}"/>
    <dgm:cxn modelId="{7D14C48A-B9A2-41F5-B7AB-DC56F8E96338}" type="presOf" srcId="{08350E27-9A0A-4C7A-9392-2EA89B26BD91}" destId="{71284E44-A984-4987-ADDB-EFC48CF9A082}" srcOrd="0" destOrd="0" presId="urn:microsoft.com/office/officeart/2005/8/layout/cycle6"/>
    <dgm:cxn modelId="{5B035892-97A9-44A8-9F00-B8F17DFDF2C2}" srcId="{0765B438-40AC-400B-9A80-73D5E0F0218F}" destId="{DE532E0E-C458-43D3-8777-54674A414913}" srcOrd="1" destOrd="0" parTransId="{0B39675E-1DC4-49C0-9892-46A5A90EAF91}" sibTransId="{B81B7365-F961-4B4E-B40A-B114549A035B}"/>
    <dgm:cxn modelId="{B78F0794-FD54-4ECF-AC5E-B8005D1AA6A2}" srcId="{0765B438-40AC-400B-9A80-73D5E0F0218F}" destId="{76713508-20CD-4D1D-82F3-2B40EEDA6BAE}" srcOrd="5" destOrd="0" parTransId="{15AC296F-7E67-4974-BF49-0F5CEBFCACE3}" sibTransId="{1E1D70B5-FD64-4744-B2A4-42AEC48EB999}"/>
    <dgm:cxn modelId="{392E3EA7-2256-4856-9347-E01FEC9A13DB}" type="presOf" srcId="{24B6E1AF-5677-4640-842B-12E2C65249FA}" destId="{07130A9C-E151-47E5-B324-A9AE1FB13C94}" srcOrd="0" destOrd="0" presId="urn:microsoft.com/office/officeart/2005/8/layout/cycle6"/>
    <dgm:cxn modelId="{C63B29B4-ACD8-4F21-9C81-E8EB51C0811B}" type="presOf" srcId="{1E1D70B5-FD64-4744-B2A4-42AEC48EB999}" destId="{72DB322B-3C6A-44F0-9014-8176C4C4E0B7}" srcOrd="0" destOrd="0" presId="urn:microsoft.com/office/officeart/2005/8/layout/cycle6"/>
    <dgm:cxn modelId="{548EBFBF-79D0-403B-9696-022C17C0A24D}" type="presOf" srcId="{0E854FCB-469E-4C59-8810-4B8CDD5549C2}" destId="{EF8AD514-AE33-4D88-8589-DC104015A9C8}" srcOrd="0" destOrd="0" presId="urn:microsoft.com/office/officeart/2005/8/layout/cycle6"/>
    <dgm:cxn modelId="{41AFE1C4-56AD-4360-A02E-48580DA048EB}" type="presOf" srcId="{0765B438-40AC-400B-9A80-73D5E0F0218F}" destId="{1BA8CBFD-0719-499A-ABCF-2404FD2B3627}" srcOrd="0" destOrd="0" presId="urn:microsoft.com/office/officeart/2005/8/layout/cycle6"/>
    <dgm:cxn modelId="{22F402C9-B13C-46D1-A132-CE772C2848B9}" type="presOf" srcId="{F6FBE0CC-2663-4306-BB09-D0C1F2C5BDE7}" destId="{03D097DC-6EF7-4297-BC33-4BA3DF425DFD}" srcOrd="0" destOrd="0" presId="urn:microsoft.com/office/officeart/2005/8/layout/cycle6"/>
    <dgm:cxn modelId="{7709D2F6-DE00-4C72-99F2-AB829F4E183B}" type="presOf" srcId="{1BFC43BB-E887-4C89-A92B-D579D13F2E91}" destId="{D28A6310-F621-40A2-87E8-75B8DA30C69F}" srcOrd="0" destOrd="0" presId="urn:microsoft.com/office/officeart/2005/8/layout/cycle6"/>
    <dgm:cxn modelId="{BE20C66E-4346-4755-A02E-5E8EFEE187B1}" type="presParOf" srcId="{1BA8CBFD-0719-499A-ABCF-2404FD2B3627}" destId="{83703A0C-B655-4EFD-AB6A-C7C50B69D50C}" srcOrd="0" destOrd="0" presId="urn:microsoft.com/office/officeart/2005/8/layout/cycle6"/>
    <dgm:cxn modelId="{2B8A4798-A9FD-4BA2-BD4C-7B8CC5529E31}" type="presParOf" srcId="{1BA8CBFD-0719-499A-ABCF-2404FD2B3627}" destId="{08D33022-E867-47D9-B1BC-C2C7A89AA508}" srcOrd="1" destOrd="0" presId="urn:microsoft.com/office/officeart/2005/8/layout/cycle6"/>
    <dgm:cxn modelId="{E5392973-605D-43EE-BBAF-F0F792EE0594}" type="presParOf" srcId="{1BA8CBFD-0719-499A-ABCF-2404FD2B3627}" destId="{D28A6310-F621-40A2-87E8-75B8DA30C69F}" srcOrd="2" destOrd="0" presId="urn:microsoft.com/office/officeart/2005/8/layout/cycle6"/>
    <dgm:cxn modelId="{3C61E945-077A-429B-B762-7BFF48DAF4EB}" type="presParOf" srcId="{1BA8CBFD-0719-499A-ABCF-2404FD2B3627}" destId="{C51AD75B-1F14-4CCC-AC19-F4D4CE5CA4BB}" srcOrd="3" destOrd="0" presId="urn:microsoft.com/office/officeart/2005/8/layout/cycle6"/>
    <dgm:cxn modelId="{CE8DB247-8814-49AF-9E18-684E161F3EF8}" type="presParOf" srcId="{1BA8CBFD-0719-499A-ABCF-2404FD2B3627}" destId="{E39C5104-4B71-4DF1-81E3-455F878CF263}" srcOrd="4" destOrd="0" presId="urn:microsoft.com/office/officeart/2005/8/layout/cycle6"/>
    <dgm:cxn modelId="{83DD17F2-1FF4-4528-815F-DEFA31874640}" type="presParOf" srcId="{1BA8CBFD-0719-499A-ABCF-2404FD2B3627}" destId="{DD77018A-A79D-4866-862A-99A9959CB892}" srcOrd="5" destOrd="0" presId="urn:microsoft.com/office/officeart/2005/8/layout/cycle6"/>
    <dgm:cxn modelId="{D9F32FD4-353F-483D-824D-98D94D973055}" type="presParOf" srcId="{1BA8CBFD-0719-499A-ABCF-2404FD2B3627}" destId="{71284E44-A984-4987-ADDB-EFC48CF9A082}" srcOrd="6" destOrd="0" presId="urn:microsoft.com/office/officeart/2005/8/layout/cycle6"/>
    <dgm:cxn modelId="{9DD9265A-70A1-48E7-8EC4-AFC1C39A3097}" type="presParOf" srcId="{1BA8CBFD-0719-499A-ABCF-2404FD2B3627}" destId="{38607B46-3600-46B8-A910-CA5E915A5D4E}" srcOrd="7" destOrd="0" presId="urn:microsoft.com/office/officeart/2005/8/layout/cycle6"/>
    <dgm:cxn modelId="{C18203EA-93DE-44C2-B0F7-7966FE9CF6D6}" type="presParOf" srcId="{1BA8CBFD-0719-499A-ABCF-2404FD2B3627}" destId="{36BD874D-4A07-4741-B746-15167168FD89}" srcOrd="8" destOrd="0" presId="urn:microsoft.com/office/officeart/2005/8/layout/cycle6"/>
    <dgm:cxn modelId="{3E2FA4AA-28F6-46FB-AAD9-495F47D3E459}" type="presParOf" srcId="{1BA8CBFD-0719-499A-ABCF-2404FD2B3627}" destId="{EF8AD514-AE33-4D88-8589-DC104015A9C8}" srcOrd="9" destOrd="0" presId="urn:microsoft.com/office/officeart/2005/8/layout/cycle6"/>
    <dgm:cxn modelId="{6BDCF175-80DB-4A06-84C4-1F6055903B80}" type="presParOf" srcId="{1BA8CBFD-0719-499A-ABCF-2404FD2B3627}" destId="{50A4F512-6D18-4E9B-BF93-6AE729E45E73}" srcOrd="10" destOrd="0" presId="urn:microsoft.com/office/officeart/2005/8/layout/cycle6"/>
    <dgm:cxn modelId="{56197923-2DE4-4947-890E-A42B6862C3C9}" type="presParOf" srcId="{1BA8CBFD-0719-499A-ABCF-2404FD2B3627}" destId="{377FD8E5-98F7-4C7A-A6FD-965D4F6157DB}" srcOrd="11" destOrd="0" presId="urn:microsoft.com/office/officeart/2005/8/layout/cycle6"/>
    <dgm:cxn modelId="{2F73CC92-C920-48D0-A8E8-BD84C37D063F}" type="presParOf" srcId="{1BA8CBFD-0719-499A-ABCF-2404FD2B3627}" destId="{013CD470-6BF2-4A0C-8F39-B18921682261}" srcOrd="12" destOrd="0" presId="urn:microsoft.com/office/officeart/2005/8/layout/cycle6"/>
    <dgm:cxn modelId="{9560EEF7-EF96-46A1-B9B5-AF40739AE770}" type="presParOf" srcId="{1BA8CBFD-0719-499A-ABCF-2404FD2B3627}" destId="{149ECCFF-4D64-4816-B55D-B2525E651675}" srcOrd="13" destOrd="0" presId="urn:microsoft.com/office/officeart/2005/8/layout/cycle6"/>
    <dgm:cxn modelId="{085869A0-7C28-4894-A491-6F7881EE99C5}" type="presParOf" srcId="{1BA8CBFD-0719-499A-ABCF-2404FD2B3627}" destId="{903BF11C-8463-4DBB-8830-60D4FC876239}" srcOrd="14" destOrd="0" presId="urn:microsoft.com/office/officeart/2005/8/layout/cycle6"/>
    <dgm:cxn modelId="{C7F83972-E522-4660-A572-A65019B2D014}" type="presParOf" srcId="{1BA8CBFD-0719-499A-ABCF-2404FD2B3627}" destId="{ACA36950-BA28-4DC1-BCB8-FC08749C600D}" srcOrd="15" destOrd="0" presId="urn:microsoft.com/office/officeart/2005/8/layout/cycle6"/>
    <dgm:cxn modelId="{A788E51C-AE86-45D1-B7DC-DBE08A5889ED}" type="presParOf" srcId="{1BA8CBFD-0719-499A-ABCF-2404FD2B3627}" destId="{CD7B35B7-C546-44C3-BF91-5C0F83FEC673}" srcOrd="16" destOrd="0" presId="urn:microsoft.com/office/officeart/2005/8/layout/cycle6"/>
    <dgm:cxn modelId="{4E21080E-A84C-4C83-B252-5EA18A311A7D}" type="presParOf" srcId="{1BA8CBFD-0719-499A-ABCF-2404FD2B3627}" destId="{72DB322B-3C6A-44F0-9014-8176C4C4E0B7}" srcOrd="17" destOrd="0" presId="urn:microsoft.com/office/officeart/2005/8/layout/cycle6"/>
    <dgm:cxn modelId="{3B1B42A3-17F2-4200-8DEE-EE84CA10A4AB}" type="presParOf" srcId="{1BA8CBFD-0719-499A-ABCF-2404FD2B3627}" destId="{03D097DC-6EF7-4297-BC33-4BA3DF425DFD}" srcOrd="18" destOrd="0" presId="urn:microsoft.com/office/officeart/2005/8/layout/cycle6"/>
    <dgm:cxn modelId="{22578944-2109-484A-8A23-0EE324827EE1}" type="presParOf" srcId="{1BA8CBFD-0719-499A-ABCF-2404FD2B3627}" destId="{584C84F5-F1EC-4F57-AD26-E39301DB061B}" srcOrd="19" destOrd="0" presId="urn:microsoft.com/office/officeart/2005/8/layout/cycle6"/>
    <dgm:cxn modelId="{4623EEE8-0F6F-4639-AD61-23E5BBC96446}" type="presParOf" srcId="{1BA8CBFD-0719-499A-ABCF-2404FD2B3627}" destId="{07130A9C-E151-47E5-B324-A9AE1FB13C94}" srcOrd="20"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ADDDB-1761-4D1A-8546-44FDAD051C13}">
      <dsp:nvSpPr>
        <dsp:cNvPr id="0" name=""/>
        <dsp:cNvSpPr/>
      </dsp:nvSpPr>
      <dsp:spPr>
        <a:xfrm>
          <a:off x="573" y="1026349"/>
          <a:ext cx="4696583" cy="14324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Asthma Intake Form</a:t>
          </a:r>
        </a:p>
      </dsp:txBody>
      <dsp:txXfrm>
        <a:off x="573" y="1026349"/>
        <a:ext cx="4696583" cy="1432457"/>
      </dsp:txXfrm>
    </dsp:sp>
    <dsp:sp modelId="{8FBA2649-81D8-4991-9266-FB95C9FA1255}">
      <dsp:nvSpPr>
        <dsp:cNvPr id="0" name=""/>
        <dsp:cNvSpPr/>
      </dsp:nvSpPr>
      <dsp:spPr>
        <a:xfrm>
          <a:off x="573" y="3045880"/>
          <a:ext cx="4696583" cy="143245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Colorado Asthma Care Plan and Medication Order for Schools and Child Care Settings</a:t>
          </a:r>
        </a:p>
      </dsp:txBody>
      <dsp:txXfrm>
        <a:off x="573" y="3045880"/>
        <a:ext cx="4696583" cy="14324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760BC-889A-4EE1-8120-C67B8B8BDF56}">
      <dsp:nvSpPr>
        <dsp:cNvPr id="0" name=""/>
        <dsp:cNvSpPr/>
      </dsp:nvSpPr>
      <dsp:spPr>
        <a:xfrm>
          <a:off x="0" y="110362"/>
          <a:ext cx="5122926" cy="6692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Increase</a:t>
          </a:r>
        </a:p>
      </dsp:txBody>
      <dsp:txXfrm>
        <a:off x="32670" y="143032"/>
        <a:ext cx="5057586" cy="603900"/>
      </dsp:txXfrm>
    </dsp:sp>
    <dsp:sp modelId="{3A6D3A9D-7580-43E9-A3FB-2A9D72A9B315}">
      <dsp:nvSpPr>
        <dsp:cNvPr id="0" name=""/>
        <dsp:cNvSpPr/>
      </dsp:nvSpPr>
      <dsp:spPr>
        <a:xfrm>
          <a:off x="0" y="779602"/>
          <a:ext cx="5122926" cy="995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65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Warm-up and cool-down periods to help prevent or lessen episodes of exercise-induced asthma</a:t>
          </a:r>
        </a:p>
      </dsp:txBody>
      <dsp:txXfrm>
        <a:off x="0" y="779602"/>
        <a:ext cx="5122926" cy="995670"/>
      </dsp:txXfrm>
    </dsp:sp>
    <dsp:sp modelId="{9E393EFE-CB35-44DA-8CA8-F8E9398AACC4}">
      <dsp:nvSpPr>
        <dsp:cNvPr id="0" name=""/>
        <dsp:cNvSpPr/>
      </dsp:nvSpPr>
      <dsp:spPr>
        <a:xfrm>
          <a:off x="0" y="1775272"/>
          <a:ext cx="5122926" cy="669240"/>
        </a:xfrm>
        <a:prstGeom prst="roundRect">
          <a:avLst/>
        </a:prstGeom>
        <a:solidFill>
          <a:schemeClr val="accent5">
            <a:hueOff val="138169"/>
            <a:satOff val="13165"/>
            <a:lumOff val="-5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Alternate</a:t>
          </a:r>
        </a:p>
      </dsp:txBody>
      <dsp:txXfrm>
        <a:off x="32670" y="1807942"/>
        <a:ext cx="5057586" cy="603900"/>
      </dsp:txXfrm>
    </dsp:sp>
    <dsp:sp modelId="{C49B77B3-4FBB-4AFA-B1D4-936F3F9D64EF}">
      <dsp:nvSpPr>
        <dsp:cNvPr id="0" name=""/>
        <dsp:cNvSpPr/>
      </dsp:nvSpPr>
      <dsp:spPr>
        <a:xfrm>
          <a:off x="0" y="2444512"/>
          <a:ext cx="5122926"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65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Run/walk rather than a full distance run</a:t>
          </a:r>
        </a:p>
      </dsp:txBody>
      <dsp:txXfrm>
        <a:off x="0" y="2444512"/>
        <a:ext cx="5122926" cy="430560"/>
      </dsp:txXfrm>
    </dsp:sp>
    <dsp:sp modelId="{0002B389-6AFB-4123-A8EA-F13A8413A32F}">
      <dsp:nvSpPr>
        <dsp:cNvPr id="0" name=""/>
        <dsp:cNvSpPr/>
      </dsp:nvSpPr>
      <dsp:spPr>
        <a:xfrm>
          <a:off x="0" y="2897058"/>
          <a:ext cx="5122926" cy="669240"/>
        </a:xfrm>
        <a:prstGeom prst="roundRect">
          <a:avLst/>
        </a:prstGeom>
        <a:solidFill>
          <a:schemeClr val="accent5">
            <a:hueOff val="276338"/>
            <a:satOff val="26330"/>
            <a:lumOff val="-10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Incorporate</a:t>
          </a:r>
        </a:p>
      </dsp:txBody>
      <dsp:txXfrm>
        <a:off x="32670" y="2929728"/>
        <a:ext cx="5057586" cy="603900"/>
      </dsp:txXfrm>
    </dsp:sp>
    <dsp:sp modelId="{EAF61E5D-7E2E-4B7D-BEB8-5C8DC4D53E33}">
      <dsp:nvSpPr>
        <dsp:cNvPr id="0" name=""/>
        <dsp:cNvSpPr/>
      </dsp:nvSpPr>
      <dsp:spPr>
        <a:xfrm>
          <a:off x="0" y="3544312"/>
          <a:ext cx="5122926" cy="686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65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Less intense aerobic activities (walking, some field events, weight training)</a:t>
          </a:r>
        </a:p>
      </dsp:txBody>
      <dsp:txXfrm>
        <a:off x="0" y="3544312"/>
        <a:ext cx="5122926" cy="686205"/>
      </dsp:txXfrm>
    </dsp:sp>
    <dsp:sp modelId="{C2044196-D5D6-4671-B009-9B53DBA2E73D}">
      <dsp:nvSpPr>
        <dsp:cNvPr id="0" name=""/>
        <dsp:cNvSpPr/>
      </dsp:nvSpPr>
      <dsp:spPr>
        <a:xfrm>
          <a:off x="0" y="4230517"/>
          <a:ext cx="5122926" cy="669240"/>
        </a:xfrm>
        <a:prstGeom prst="roundRect">
          <a:avLst/>
        </a:prstGeom>
        <a:solidFill>
          <a:schemeClr val="accent5">
            <a:hueOff val="414507"/>
            <a:satOff val="39495"/>
            <a:lumOff val="-1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Give</a:t>
          </a:r>
        </a:p>
      </dsp:txBody>
      <dsp:txXfrm>
        <a:off x="32670" y="4263187"/>
        <a:ext cx="5057586" cy="603900"/>
      </dsp:txXfrm>
    </dsp:sp>
    <dsp:sp modelId="{12C92ECB-B844-4932-B3CF-C6794CDBB36F}">
      <dsp:nvSpPr>
        <dsp:cNvPr id="0" name=""/>
        <dsp:cNvSpPr/>
      </dsp:nvSpPr>
      <dsp:spPr>
        <a:xfrm>
          <a:off x="0" y="4899757"/>
          <a:ext cx="5122926" cy="4305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65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dirty="0"/>
            <a:t>Pre-treatment, if ordered</a:t>
          </a:r>
        </a:p>
      </dsp:txBody>
      <dsp:txXfrm>
        <a:off x="0" y="4899757"/>
        <a:ext cx="5122926" cy="4305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B221DE-5589-4262-8049-A821D5028241}">
      <dsp:nvSpPr>
        <dsp:cNvPr id="0" name=""/>
        <dsp:cNvSpPr/>
      </dsp:nvSpPr>
      <dsp:spPr>
        <a:xfrm>
          <a:off x="0" y="0"/>
          <a:ext cx="5122926"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6B239C-C805-4E11-8B67-3AA17CD62CE8}">
      <dsp:nvSpPr>
        <dsp:cNvPr id="0" name=""/>
        <dsp:cNvSpPr/>
      </dsp:nvSpPr>
      <dsp:spPr>
        <a:xfrm>
          <a:off x="0" y="0"/>
          <a:ext cx="5122926" cy="1360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Teachable moment - Opportunity to teach self-monitoring and self-management skills</a:t>
          </a:r>
        </a:p>
      </dsp:txBody>
      <dsp:txXfrm>
        <a:off x="0" y="0"/>
        <a:ext cx="5122926" cy="1360170"/>
      </dsp:txXfrm>
    </dsp:sp>
    <dsp:sp modelId="{802938A1-F48D-4B2A-B076-24A57CC5CD4C}">
      <dsp:nvSpPr>
        <dsp:cNvPr id="0" name=""/>
        <dsp:cNvSpPr/>
      </dsp:nvSpPr>
      <dsp:spPr>
        <a:xfrm>
          <a:off x="0" y="1360170"/>
          <a:ext cx="5122926" cy="0"/>
        </a:xfrm>
        <a:prstGeom prst="line">
          <a:avLst/>
        </a:prstGeom>
        <a:solidFill>
          <a:schemeClr val="accent2">
            <a:hueOff val="-294232"/>
            <a:satOff val="1406"/>
            <a:lumOff val="1961"/>
            <a:alphaOff val="0"/>
          </a:schemeClr>
        </a:solidFill>
        <a:ln w="12700" cap="flat" cmpd="sng" algn="ctr">
          <a:solidFill>
            <a:schemeClr val="accent2">
              <a:hueOff val="-294232"/>
              <a:satOff val="1406"/>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46F8A91-2A9F-47D4-B7AD-C15691B4D636}">
      <dsp:nvSpPr>
        <dsp:cNvPr id="0" name=""/>
        <dsp:cNvSpPr/>
      </dsp:nvSpPr>
      <dsp:spPr>
        <a:xfrm>
          <a:off x="0" y="1360170"/>
          <a:ext cx="5122926" cy="1360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Identify trigger – teach how to avoid or manage trigger to prevent further symptoms</a:t>
          </a:r>
        </a:p>
      </dsp:txBody>
      <dsp:txXfrm>
        <a:off x="0" y="1360170"/>
        <a:ext cx="5122926" cy="1360170"/>
      </dsp:txXfrm>
    </dsp:sp>
    <dsp:sp modelId="{88B54DB4-CC95-494F-9E35-5EE7CE90A181}">
      <dsp:nvSpPr>
        <dsp:cNvPr id="0" name=""/>
        <dsp:cNvSpPr/>
      </dsp:nvSpPr>
      <dsp:spPr>
        <a:xfrm>
          <a:off x="0" y="2720340"/>
          <a:ext cx="5122926" cy="0"/>
        </a:xfrm>
        <a:prstGeom prst="line">
          <a:avLst/>
        </a:prstGeom>
        <a:solidFill>
          <a:schemeClr val="accent2">
            <a:hueOff val="-588464"/>
            <a:satOff val="2812"/>
            <a:lumOff val="3922"/>
            <a:alphaOff val="0"/>
          </a:schemeClr>
        </a:solidFill>
        <a:ln w="12700" cap="flat" cmpd="sng" algn="ctr">
          <a:solidFill>
            <a:schemeClr val="accent2">
              <a:hueOff val="-588464"/>
              <a:satOff val="2812"/>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D903238-95C3-43A4-B8F2-033FC223C60C}">
      <dsp:nvSpPr>
        <dsp:cNvPr id="0" name=""/>
        <dsp:cNvSpPr/>
      </dsp:nvSpPr>
      <dsp:spPr>
        <a:xfrm>
          <a:off x="0" y="2720340"/>
          <a:ext cx="5122926" cy="1360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Assess proper self management skills including inhaler technique</a:t>
          </a:r>
        </a:p>
      </dsp:txBody>
      <dsp:txXfrm>
        <a:off x="0" y="2720340"/>
        <a:ext cx="5122926" cy="1360170"/>
      </dsp:txXfrm>
    </dsp:sp>
    <dsp:sp modelId="{D46597FF-D7BE-42F5-8360-C0AB40DCE4A3}">
      <dsp:nvSpPr>
        <dsp:cNvPr id="0" name=""/>
        <dsp:cNvSpPr/>
      </dsp:nvSpPr>
      <dsp:spPr>
        <a:xfrm>
          <a:off x="0" y="4080509"/>
          <a:ext cx="5122926" cy="0"/>
        </a:xfrm>
        <a:prstGeom prst="line">
          <a:avLst/>
        </a:prstGeom>
        <a:solidFill>
          <a:schemeClr val="accent2">
            <a:hueOff val="-882696"/>
            <a:satOff val="4218"/>
            <a:lumOff val="5883"/>
            <a:alphaOff val="0"/>
          </a:schemeClr>
        </a:solidFill>
        <a:ln w="12700" cap="flat" cmpd="sng" algn="ctr">
          <a:solidFill>
            <a:schemeClr val="accent2">
              <a:hueOff val="-882696"/>
              <a:satOff val="4218"/>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039C10-7CE8-4CDA-A331-027E791D8AE3}">
      <dsp:nvSpPr>
        <dsp:cNvPr id="0" name=""/>
        <dsp:cNvSpPr/>
      </dsp:nvSpPr>
      <dsp:spPr>
        <a:xfrm>
          <a:off x="0" y="4080510"/>
          <a:ext cx="5122926" cy="1360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a:t>Ask about medications taken at home, reinforce adherence with controller medications</a:t>
          </a:r>
        </a:p>
      </dsp:txBody>
      <dsp:txXfrm>
        <a:off x="0" y="4080510"/>
        <a:ext cx="5122926" cy="13601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23062B-2935-46F6-B8D7-42837693212A}">
      <dsp:nvSpPr>
        <dsp:cNvPr id="0" name=""/>
        <dsp:cNvSpPr/>
      </dsp:nvSpPr>
      <dsp:spPr>
        <a:xfrm>
          <a:off x="0" y="2770"/>
          <a:ext cx="4697730" cy="110842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Student fails to improve.</a:t>
          </a:r>
        </a:p>
      </dsp:txBody>
      <dsp:txXfrm>
        <a:off x="54109" y="56879"/>
        <a:ext cx="4589512" cy="1000210"/>
      </dsp:txXfrm>
    </dsp:sp>
    <dsp:sp modelId="{A0BA9B01-87F5-4A6E-B039-0F22000DFA21}">
      <dsp:nvSpPr>
        <dsp:cNvPr id="0" name=""/>
        <dsp:cNvSpPr/>
      </dsp:nvSpPr>
      <dsp:spPr>
        <a:xfrm>
          <a:off x="0" y="1186079"/>
          <a:ext cx="4697730" cy="1108428"/>
        </a:xfrm>
        <a:prstGeom prst="roundRect">
          <a:avLst/>
        </a:prstGeom>
        <a:solidFill>
          <a:schemeClr val="accent2">
            <a:hueOff val="-441348"/>
            <a:satOff val="2109"/>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Any of the following symptoms are present: </a:t>
          </a:r>
        </a:p>
      </dsp:txBody>
      <dsp:txXfrm>
        <a:off x="54109" y="1240188"/>
        <a:ext cx="4589512" cy="1000210"/>
      </dsp:txXfrm>
    </dsp:sp>
    <dsp:sp modelId="{B4F234BE-6152-4B0E-B5D3-6D4DC2BEC29D}">
      <dsp:nvSpPr>
        <dsp:cNvPr id="0" name=""/>
        <dsp:cNvSpPr/>
      </dsp:nvSpPr>
      <dsp:spPr>
        <a:xfrm>
          <a:off x="0" y="2294508"/>
          <a:ext cx="4697730" cy="2098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153"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n-US" sz="2000" kern="1200"/>
            <a:t>struggling to breath (retractions, hunched shoulders and increased work of breathing)</a:t>
          </a:r>
        </a:p>
        <a:p>
          <a:pPr marL="228600" lvl="1" indent="-228600" algn="l" defTabSz="889000">
            <a:lnSpc>
              <a:spcPct val="90000"/>
            </a:lnSpc>
            <a:spcBef>
              <a:spcPct val="0"/>
            </a:spcBef>
            <a:spcAft>
              <a:spcPct val="20000"/>
            </a:spcAft>
            <a:buChar char="•"/>
          </a:pPr>
          <a:r>
            <a:rPr lang="en-US" sz="2000" kern="1200"/>
            <a:t>difficulty completing a sentence without pausing for breath</a:t>
          </a:r>
        </a:p>
        <a:p>
          <a:pPr marL="228600" lvl="1" indent="-228600" algn="l" defTabSz="889000">
            <a:lnSpc>
              <a:spcPct val="90000"/>
            </a:lnSpc>
            <a:spcBef>
              <a:spcPct val="0"/>
            </a:spcBef>
            <a:spcAft>
              <a:spcPct val="20000"/>
            </a:spcAft>
            <a:buChar char="•"/>
          </a:pPr>
          <a:r>
            <a:rPr lang="en-US" sz="2000" kern="1200"/>
            <a:t>lips or fingernails turn blue</a:t>
          </a:r>
        </a:p>
      </dsp:txBody>
      <dsp:txXfrm>
        <a:off x="0" y="2294508"/>
        <a:ext cx="4697730" cy="2098980"/>
      </dsp:txXfrm>
    </dsp:sp>
    <dsp:sp modelId="{91890D3B-AE2E-46AC-B632-E1BCB54E91C9}">
      <dsp:nvSpPr>
        <dsp:cNvPr id="0" name=""/>
        <dsp:cNvSpPr/>
      </dsp:nvSpPr>
      <dsp:spPr>
        <a:xfrm>
          <a:off x="0" y="4393488"/>
          <a:ext cx="4697730" cy="1108428"/>
        </a:xfrm>
        <a:prstGeom prst="roundRect">
          <a:avLst/>
        </a:prstGeom>
        <a:solidFill>
          <a:schemeClr val="accent2">
            <a:hueOff val="-882696"/>
            <a:satOff val="4218"/>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Always follow your school’s policies and procedures.</a:t>
          </a:r>
        </a:p>
      </dsp:txBody>
      <dsp:txXfrm>
        <a:off x="54109" y="4447597"/>
        <a:ext cx="4589512" cy="10002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4555C9-7678-4498-9B4C-EEB6C060AE24}">
      <dsp:nvSpPr>
        <dsp:cNvPr id="0" name=""/>
        <dsp:cNvSpPr/>
      </dsp:nvSpPr>
      <dsp:spPr>
        <a:xfrm>
          <a:off x="0" y="521648"/>
          <a:ext cx="7886700" cy="61775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Children can decompensate quickly</a:t>
          </a:r>
        </a:p>
      </dsp:txBody>
      <dsp:txXfrm>
        <a:off x="30157" y="551805"/>
        <a:ext cx="7826386" cy="557445"/>
      </dsp:txXfrm>
    </dsp:sp>
    <dsp:sp modelId="{FEACF28C-E30B-4A6A-9D14-09E0F819B40F}">
      <dsp:nvSpPr>
        <dsp:cNvPr id="0" name=""/>
        <dsp:cNvSpPr/>
      </dsp:nvSpPr>
      <dsp:spPr>
        <a:xfrm>
          <a:off x="0" y="1208528"/>
          <a:ext cx="7886700" cy="61775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Never leave a child with asthma symptoms unattended</a:t>
          </a:r>
        </a:p>
      </dsp:txBody>
      <dsp:txXfrm>
        <a:off x="30157" y="1238685"/>
        <a:ext cx="7826386" cy="557445"/>
      </dsp:txXfrm>
    </dsp:sp>
    <dsp:sp modelId="{9602B393-C76C-4176-84C2-EF8E0C7E6E28}">
      <dsp:nvSpPr>
        <dsp:cNvPr id="0" name=""/>
        <dsp:cNvSpPr/>
      </dsp:nvSpPr>
      <dsp:spPr>
        <a:xfrm>
          <a:off x="0" y="1895408"/>
          <a:ext cx="7886700" cy="61775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Increased risk of fatality if:</a:t>
          </a:r>
        </a:p>
      </dsp:txBody>
      <dsp:txXfrm>
        <a:off x="30157" y="1925565"/>
        <a:ext cx="7826386" cy="557445"/>
      </dsp:txXfrm>
    </dsp:sp>
    <dsp:sp modelId="{45CBB349-AA1C-40CD-839C-6D18080BA8F0}">
      <dsp:nvSpPr>
        <dsp:cNvPr id="0" name=""/>
        <dsp:cNvSpPr/>
      </dsp:nvSpPr>
      <dsp:spPr>
        <a:xfrm>
          <a:off x="0" y="2513169"/>
          <a:ext cx="7886700" cy="1316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0403"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t>Frequent exacerbations, previous intubation, overuse of rescue medication, co-existing medical conditions including food allergies. </a:t>
          </a:r>
        </a:p>
        <a:p>
          <a:pPr marL="171450" lvl="1" indent="-171450" algn="l" defTabSz="844550">
            <a:lnSpc>
              <a:spcPct val="90000"/>
            </a:lnSpc>
            <a:spcBef>
              <a:spcPct val="0"/>
            </a:spcBef>
            <a:spcAft>
              <a:spcPct val="20000"/>
            </a:spcAft>
            <a:buChar char="•"/>
          </a:pPr>
          <a:r>
            <a:rPr lang="en-US" sz="1900" i="1" u="sng" kern="1200" dirty="0"/>
            <a:t>However</a:t>
          </a:r>
          <a:r>
            <a:rPr lang="en-US" sz="1900" kern="1200" dirty="0"/>
            <a:t> even a student with mild asthma can have a life-threatening attack</a:t>
          </a:r>
        </a:p>
      </dsp:txBody>
      <dsp:txXfrm>
        <a:off x="0" y="2513169"/>
        <a:ext cx="7886700" cy="13165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E1156A-D675-1843-974D-983EB4229117}">
      <dsp:nvSpPr>
        <dsp:cNvPr id="0" name=""/>
        <dsp:cNvSpPr/>
      </dsp:nvSpPr>
      <dsp:spPr>
        <a:xfrm>
          <a:off x="1181236" y="2413"/>
          <a:ext cx="4724944" cy="1250213"/>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677" tIns="317554" rIns="91677" bIns="317554" numCol="1" spcCol="1270" anchor="ctr" anchorCtr="0">
          <a:noAutofit/>
        </a:bodyPr>
        <a:lstStyle/>
        <a:p>
          <a:pPr marL="0" lvl="0" indent="0" algn="l" defTabSz="711200">
            <a:lnSpc>
              <a:spcPct val="90000"/>
            </a:lnSpc>
            <a:spcBef>
              <a:spcPct val="0"/>
            </a:spcBef>
            <a:spcAft>
              <a:spcPct val="35000"/>
            </a:spcAft>
            <a:buNone/>
          </a:pPr>
          <a:r>
            <a:rPr lang="en-US" sz="1600" kern="1200" dirty="0"/>
            <a:t>Express empathy (through reflective listening)</a:t>
          </a:r>
        </a:p>
      </dsp:txBody>
      <dsp:txXfrm>
        <a:off x="1181236" y="2413"/>
        <a:ext cx="4724944" cy="1250213"/>
      </dsp:txXfrm>
    </dsp:sp>
    <dsp:sp modelId="{9137D39E-A207-F04F-B35B-8EC47210FC8B}">
      <dsp:nvSpPr>
        <dsp:cNvPr id="0" name=""/>
        <dsp:cNvSpPr/>
      </dsp:nvSpPr>
      <dsp:spPr>
        <a:xfrm>
          <a:off x="0" y="2413"/>
          <a:ext cx="1181236" cy="1250213"/>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507" tIns="123493" rIns="62507" bIns="123493" numCol="1" spcCol="1270" anchor="ctr" anchorCtr="0">
          <a:noAutofit/>
        </a:bodyPr>
        <a:lstStyle/>
        <a:p>
          <a:pPr marL="0" lvl="0" indent="0" algn="ctr" defTabSz="889000">
            <a:lnSpc>
              <a:spcPct val="90000"/>
            </a:lnSpc>
            <a:spcBef>
              <a:spcPct val="0"/>
            </a:spcBef>
            <a:spcAft>
              <a:spcPct val="35000"/>
            </a:spcAft>
            <a:buNone/>
          </a:pPr>
          <a:r>
            <a:rPr lang="en-US" sz="2000" kern="1200"/>
            <a:t>Express</a:t>
          </a:r>
        </a:p>
      </dsp:txBody>
      <dsp:txXfrm>
        <a:off x="0" y="2413"/>
        <a:ext cx="1181236" cy="1250213"/>
      </dsp:txXfrm>
    </dsp:sp>
    <dsp:sp modelId="{399BF33E-6192-5840-8B02-03E6AD08C93C}">
      <dsp:nvSpPr>
        <dsp:cNvPr id="0" name=""/>
        <dsp:cNvSpPr/>
      </dsp:nvSpPr>
      <dsp:spPr>
        <a:xfrm>
          <a:off x="1181236" y="1327639"/>
          <a:ext cx="4724944" cy="1250213"/>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677" tIns="317554" rIns="91677" bIns="317554" numCol="1" spcCol="1270" anchor="ctr" anchorCtr="0">
          <a:noAutofit/>
        </a:bodyPr>
        <a:lstStyle/>
        <a:p>
          <a:pPr marL="0" lvl="0" indent="0" algn="l" defTabSz="711200">
            <a:lnSpc>
              <a:spcPct val="90000"/>
            </a:lnSpc>
            <a:spcBef>
              <a:spcPct val="0"/>
            </a:spcBef>
            <a:spcAft>
              <a:spcPct val="35000"/>
            </a:spcAft>
            <a:buNone/>
          </a:pPr>
          <a:r>
            <a:rPr lang="en-US" sz="1600" kern="1200"/>
            <a:t>Develop discrepancy (between the individual's goals and their current behavior). Avoid argumentation.</a:t>
          </a:r>
        </a:p>
      </dsp:txBody>
      <dsp:txXfrm>
        <a:off x="1181236" y="1327639"/>
        <a:ext cx="4724944" cy="1250213"/>
      </dsp:txXfrm>
    </dsp:sp>
    <dsp:sp modelId="{C7B92C11-70A2-1D41-B81C-83153EB19DE8}">
      <dsp:nvSpPr>
        <dsp:cNvPr id="0" name=""/>
        <dsp:cNvSpPr/>
      </dsp:nvSpPr>
      <dsp:spPr>
        <a:xfrm>
          <a:off x="0" y="1327639"/>
          <a:ext cx="1181236" cy="1250213"/>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507" tIns="123493" rIns="62507" bIns="123493" numCol="1" spcCol="1270" anchor="ctr" anchorCtr="0">
          <a:noAutofit/>
        </a:bodyPr>
        <a:lstStyle/>
        <a:p>
          <a:pPr marL="0" lvl="0" indent="0" algn="ctr" defTabSz="889000">
            <a:lnSpc>
              <a:spcPct val="90000"/>
            </a:lnSpc>
            <a:spcBef>
              <a:spcPct val="0"/>
            </a:spcBef>
            <a:spcAft>
              <a:spcPct val="35000"/>
            </a:spcAft>
            <a:buNone/>
          </a:pPr>
          <a:r>
            <a:rPr lang="en-US" sz="2000" kern="1200"/>
            <a:t>Develop</a:t>
          </a:r>
        </a:p>
      </dsp:txBody>
      <dsp:txXfrm>
        <a:off x="0" y="1327639"/>
        <a:ext cx="1181236" cy="1250213"/>
      </dsp:txXfrm>
    </dsp:sp>
    <dsp:sp modelId="{FBBECD72-7588-A444-A516-9DB77C70FA32}">
      <dsp:nvSpPr>
        <dsp:cNvPr id="0" name=""/>
        <dsp:cNvSpPr/>
      </dsp:nvSpPr>
      <dsp:spPr>
        <a:xfrm>
          <a:off x="1181236" y="2652865"/>
          <a:ext cx="4724944" cy="1250213"/>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677" tIns="317554" rIns="91677" bIns="317554" numCol="1" spcCol="1270" anchor="ctr" anchorCtr="0">
          <a:noAutofit/>
        </a:bodyPr>
        <a:lstStyle/>
        <a:p>
          <a:pPr marL="0" lvl="0" indent="0" algn="l" defTabSz="711200">
            <a:lnSpc>
              <a:spcPct val="90000"/>
            </a:lnSpc>
            <a:spcBef>
              <a:spcPct val="0"/>
            </a:spcBef>
            <a:spcAft>
              <a:spcPct val="35000"/>
            </a:spcAft>
            <a:buNone/>
          </a:pPr>
          <a:r>
            <a:rPr lang="en-US" sz="1600" kern="1200" dirty="0"/>
            <a:t>Roll with resistance (acknowledge and explore the individual's resistance to change, rather than opposing it)</a:t>
          </a:r>
        </a:p>
      </dsp:txBody>
      <dsp:txXfrm>
        <a:off x="1181236" y="2652865"/>
        <a:ext cx="4724944" cy="1250213"/>
      </dsp:txXfrm>
    </dsp:sp>
    <dsp:sp modelId="{3236F1E1-D0EA-D041-8973-E9A296C25895}">
      <dsp:nvSpPr>
        <dsp:cNvPr id="0" name=""/>
        <dsp:cNvSpPr/>
      </dsp:nvSpPr>
      <dsp:spPr>
        <a:xfrm>
          <a:off x="0" y="2652865"/>
          <a:ext cx="1181236" cy="1250213"/>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507" tIns="123493" rIns="62507" bIns="123493" numCol="1" spcCol="1270" anchor="ctr" anchorCtr="0">
          <a:noAutofit/>
        </a:bodyPr>
        <a:lstStyle/>
        <a:p>
          <a:pPr marL="0" lvl="0" indent="0" algn="ctr" defTabSz="889000">
            <a:lnSpc>
              <a:spcPct val="90000"/>
            </a:lnSpc>
            <a:spcBef>
              <a:spcPct val="0"/>
            </a:spcBef>
            <a:spcAft>
              <a:spcPct val="35000"/>
            </a:spcAft>
            <a:buNone/>
          </a:pPr>
          <a:r>
            <a:rPr lang="en-US" sz="2000" kern="1200"/>
            <a:t>Roll</a:t>
          </a:r>
        </a:p>
      </dsp:txBody>
      <dsp:txXfrm>
        <a:off x="0" y="2652865"/>
        <a:ext cx="1181236" cy="1250213"/>
      </dsp:txXfrm>
    </dsp:sp>
    <dsp:sp modelId="{CC2E7365-88C5-F34A-BC29-F1F72EAE142B}">
      <dsp:nvSpPr>
        <dsp:cNvPr id="0" name=""/>
        <dsp:cNvSpPr/>
      </dsp:nvSpPr>
      <dsp:spPr>
        <a:xfrm>
          <a:off x="1181236" y="3978091"/>
          <a:ext cx="4724944" cy="1250213"/>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677" tIns="317554" rIns="91677" bIns="317554" numCol="1" spcCol="1270" anchor="ctr" anchorCtr="0">
          <a:noAutofit/>
        </a:bodyPr>
        <a:lstStyle/>
        <a:p>
          <a:pPr marL="0" lvl="0" indent="0" algn="l" defTabSz="711200">
            <a:lnSpc>
              <a:spcPct val="90000"/>
            </a:lnSpc>
            <a:spcBef>
              <a:spcPct val="0"/>
            </a:spcBef>
            <a:spcAft>
              <a:spcPct val="35000"/>
            </a:spcAft>
            <a:buNone/>
          </a:pPr>
          <a:r>
            <a:rPr lang="en-US" sz="1600" kern="1200"/>
            <a:t>Support self-efficacy.</a:t>
          </a:r>
        </a:p>
      </dsp:txBody>
      <dsp:txXfrm>
        <a:off x="1181236" y="3978091"/>
        <a:ext cx="4724944" cy="1250213"/>
      </dsp:txXfrm>
    </dsp:sp>
    <dsp:sp modelId="{0ED757C9-2F6F-DB47-BFB7-613A74F577B5}">
      <dsp:nvSpPr>
        <dsp:cNvPr id="0" name=""/>
        <dsp:cNvSpPr/>
      </dsp:nvSpPr>
      <dsp:spPr>
        <a:xfrm>
          <a:off x="0" y="3978091"/>
          <a:ext cx="1181236" cy="1250213"/>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2507" tIns="123493" rIns="62507" bIns="123493" numCol="1" spcCol="1270" anchor="ctr" anchorCtr="0">
          <a:noAutofit/>
        </a:bodyPr>
        <a:lstStyle/>
        <a:p>
          <a:pPr marL="0" lvl="0" indent="0" algn="ctr" defTabSz="889000">
            <a:lnSpc>
              <a:spcPct val="90000"/>
            </a:lnSpc>
            <a:spcBef>
              <a:spcPct val="0"/>
            </a:spcBef>
            <a:spcAft>
              <a:spcPct val="35000"/>
            </a:spcAft>
            <a:buNone/>
          </a:pPr>
          <a:r>
            <a:rPr lang="en-US" sz="2000" kern="1200"/>
            <a:t>Support</a:t>
          </a:r>
        </a:p>
      </dsp:txBody>
      <dsp:txXfrm>
        <a:off x="0" y="3978091"/>
        <a:ext cx="1181236" cy="125021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EF7AD2-AF10-F24E-965E-2677517A71D3}">
      <dsp:nvSpPr>
        <dsp:cNvPr id="0" name=""/>
        <dsp:cNvSpPr/>
      </dsp:nvSpPr>
      <dsp:spPr>
        <a:xfrm>
          <a:off x="3437" y="1412"/>
          <a:ext cx="1861393" cy="111683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Feedback</a:t>
          </a:r>
        </a:p>
      </dsp:txBody>
      <dsp:txXfrm>
        <a:off x="3437" y="1412"/>
        <a:ext cx="1861393" cy="1116836"/>
      </dsp:txXfrm>
    </dsp:sp>
    <dsp:sp modelId="{7E3C9560-10D3-9445-8A70-9285100E6F74}">
      <dsp:nvSpPr>
        <dsp:cNvPr id="0" name=""/>
        <dsp:cNvSpPr/>
      </dsp:nvSpPr>
      <dsp:spPr>
        <a:xfrm>
          <a:off x="2050970" y="1412"/>
          <a:ext cx="1861393" cy="111683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Persuasion (credible source, health consequences)</a:t>
          </a:r>
        </a:p>
      </dsp:txBody>
      <dsp:txXfrm>
        <a:off x="2050970" y="1412"/>
        <a:ext cx="1861393" cy="1116836"/>
      </dsp:txXfrm>
    </dsp:sp>
    <dsp:sp modelId="{1E37CD0C-DBF5-B64C-9656-153F43BC16C4}">
      <dsp:nvSpPr>
        <dsp:cNvPr id="0" name=""/>
        <dsp:cNvSpPr/>
      </dsp:nvSpPr>
      <dsp:spPr>
        <a:xfrm>
          <a:off x="4098503" y="1412"/>
          <a:ext cx="1861393" cy="1116836"/>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Incentives</a:t>
          </a:r>
        </a:p>
        <a:p>
          <a:pPr marL="0" lvl="0" indent="0" algn="ctr" defTabSz="577850">
            <a:lnSpc>
              <a:spcPct val="90000"/>
            </a:lnSpc>
            <a:spcBef>
              <a:spcPct val="0"/>
            </a:spcBef>
            <a:spcAft>
              <a:spcPct val="35000"/>
            </a:spcAft>
            <a:buNone/>
          </a:pPr>
          <a:r>
            <a:rPr lang="en-US" sz="1300" kern="1200" dirty="0"/>
            <a:t> (outcome you are achieving)</a:t>
          </a:r>
        </a:p>
      </dsp:txBody>
      <dsp:txXfrm>
        <a:off x="4098503" y="1412"/>
        <a:ext cx="1861393" cy="1116836"/>
      </dsp:txXfrm>
    </dsp:sp>
    <dsp:sp modelId="{9E2EB356-3151-304C-875B-3AD1D8566A4E}">
      <dsp:nvSpPr>
        <dsp:cNvPr id="0" name=""/>
        <dsp:cNvSpPr/>
      </dsp:nvSpPr>
      <dsp:spPr>
        <a:xfrm>
          <a:off x="6146036" y="1412"/>
          <a:ext cx="1861393" cy="111683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Training and demonstrating behavior</a:t>
          </a:r>
        </a:p>
      </dsp:txBody>
      <dsp:txXfrm>
        <a:off x="6146036" y="1412"/>
        <a:ext cx="1861393" cy="1116836"/>
      </dsp:txXfrm>
    </dsp:sp>
    <dsp:sp modelId="{2AE2F433-C498-4049-ACCA-F8401FC996DA}">
      <dsp:nvSpPr>
        <dsp:cNvPr id="0" name=""/>
        <dsp:cNvSpPr/>
      </dsp:nvSpPr>
      <dsp:spPr>
        <a:xfrm>
          <a:off x="8193568" y="1412"/>
          <a:ext cx="1861393" cy="111683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Modeling</a:t>
          </a:r>
        </a:p>
      </dsp:txBody>
      <dsp:txXfrm>
        <a:off x="8193568" y="1412"/>
        <a:ext cx="1861393" cy="1116836"/>
      </dsp:txXfrm>
    </dsp:sp>
    <dsp:sp modelId="{CBD39BD7-87F5-0245-9D1B-3B2EBF4F7865}">
      <dsp:nvSpPr>
        <dsp:cNvPr id="0" name=""/>
        <dsp:cNvSpPr/>
      </dsp:nvSpPr>
      <dsp:spPr>
        <a:xfrm>
          <a:off x="3437" y="1304387"/>
          <a:ext cx="1861393" cy="111683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Goal setting behavior: agreeing on goal to be achieved</a:t>
          </a:r>
        </a:p>
      </dsp:txBody>
      <dsp:txXfrm>
        <a:off x="3437" y="1304387"/>
        <a:ext cx="1861393" cy="1116836"/>
      </dsp:txXfrm>
    </dsp:sp>
    <dsp:sp modelId="{2460EA49-2B04-2743-BE93-5116F5AD7CE0}">
      <dsp:nvSpPr>
        <dsp:cNvPr id="0" name=""/>
        <dsp:cNvSpPr/>
      </dsp:nvSpPr>
      <dsp:spPr>
        <a:xfrm>
          <a:off x="2050970" y="1304387"/>
          <a:ext cx="1861393" cy="111683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Monitoring</a:t>
          </a:r>
        </a:p>
      </dsp:txBody>
      <dsp:txXfrm>
        <a:off x="2050970" y="1304387"/>
        <a:ext cx="1861393" cy="1116836"/>
      </dsp:txXfrm>
    </dsp:sp>
    <dsp:sp modelId="{AA8E8B63-86A7-2841-AD23-9B6D35041278}">
      <dsp:nvSpPr>
        <dsp:cNvPr id="0" name=""/>
        <dsp:cNvSpPr/>
      </dsp:nvSpPr>
      <dsp:spPr>
        <a:xfrm>
          <a:off x="4098503" y="1304387"/>
          <a:ext cx="1861393" cy="1116836"/>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Social support/encouragement</a:t>
          </a:r>
        </a:p>
      </dsp:txBody>
      <dsp:txXfrm>
        <a:off x="4098503" y="1304387"/>
        <a:ext cx="1861393" cy="1116836"/>
      </dsp:txXfrm>
    </dsp:sp>
    <dsp:sp modelId="{E9296EC2-06B6-2841-9F93-9297C834502A}">
      <dsp:nvSpPr>
        <dsp:cNvPr id="0" name=""/>
        <dsp:cNvSpPr/>
      </dsp:nvSpPr>
      <dsp:spPr>
        <a:xfrm>
          <a:off x="6146036" y="1304387"/>
          <a:ext cx="1861393" cy="111683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Shaping knowledge</a:t>
          </a:r>
        </a:p>
      </dsp:txBody>
      <dsp:txXfrm>
        <a:off x="6146036" y="1304387"/>
        <a:ext cx="1861393" cy="1116836"/>
      </dsp:txXfrm>
    </dsp:sp>
    <dsp:sp modelId="{644B086D-EDD2-7D42-A51C-B1E25AB44217}">
      <dsp:nvSpPr>
        <dsp:cNvPr id="0" name=""/>
        <dsp:cNvSpPr/>
      </dsp:nvSpPr>
      <dsp:spPr>
        <a:xfrm>
          <a:off x="8193568" y="1304387"/>
          <a:ext cx="1861393" cy="111683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Natural consequences (Anticipate the outcomes)</a:t>
          </a:r>
        </a:p>
      </dsp:txBody>
      <dsp:txXfrm>
        <a:off x="8193568" y="1304387"/>
        <a:ext cx="1861393" cy="1116836"/>
      </dsp:txXfrm>
    </dsp:sp>
    <dsp:sp modelId="{6AC453F5-3B66-4649-A478-8738ADEAB290}">
      <dsp:nvSpPr>
        <dsp:cNvPr id="0" name=""/>
        <dsp:cNvSpPr/>
      </dsp:nvSpPr>
      <dsp:spPr>
        <a:xfrm>
          <a:off x="2050970" y="2607363"/>
          <a:ext cx="1861393" cy="111683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Comparison of behaviour</a:t>
          </a:r>
        </a:p>
      </dsp:txBody>
      <dsp:txXfrm>
        <a:off x="2050970" y="2607363"/>
        <a:ext cx="1861393" cy="1116836"/>
      </dsp:txXfrm>
    </dsp:sp>
    <dsp:sp modelId="{CCA59848-8F25-B945-AD82-36A2FD931886}">
      <dsp:nvSpPr>
        <dsp:cNvPr id="0" name=""/>
        <dsp:cNvSpPr/>
      </dsp:nvSpPr>
      <dsp:spPr>
        <a:xfrm>
          <a:off x="4098503" y="2607363"/>
          <a:ext cx="1861393" cy="111683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Associations</a:t>
          </a:r>
        </a:p>
      </dsp:txBody>
      <dsp:txXfrm>
        <a:off x="4098503" y="2607363"/>
        <a:ext cx="1861393" cy="1116836"/>
      </dsp:txXfrm>
    </dsp:sp>
    <dsp:sp modelId="{7BAD3C2E-5BB2-E048-A0AA-6D672F822330}">
      <dsp:nvSpPr>
        <dsp:cNvPr id="0" name=""/>
        <dsp:cNvSpPr/>
      </dsp:nvSpPr>
      <dsp:spPr>
        <a:xfrm>
          <a:off x="6146036" y="2607363"/>
          <a:ext cx="1861393" cy="1116836"/>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Repetition</a:t>
          </a:r>
        </a:p>
      </dsp:txBody>
      <dsp:txXfrm>
        <a:off x="6146036" y="2607363"/>
        <a:ext cx="1861393" cy="111683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8760BC-889A-4EE1-8120-C67B8B8BDF56}">
      <dsp:nvSpPr>
        <dsp:cNvPr id="0" name=""/>
        <dsp:cNvSpPr/>
      </dsp:nvSpPr>
      <dsp:spPr>
        <a:xfrm>
          <a:off x="0" y="12780"/>
          <a:ext cx="5122926" cy="5920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Role of Parents/Caregivers</a:t>
          </a:r>
        </a:p>
      </dsp:txBody>
      <dsp:txXfrm>
        <a:off x="28900" y="41680"/>
        <a:ext cx="5065126" cy="534220"/>
      </dsp:txXfrm>
    </dsp:sp>
    <dsp:sp modelId="{3A6D3A9D-7580-43E9-A3FB-2A9D72A9B315}">
      <dsp:nvSpPr>
        <dsp:cNvPr id="0" name=""/>
        <dsp:cNvSpPr/>
      </dsp:nvSpPr>
      <dsp:spPr>
        <a:xfrm>
          <a:off x="0" y="604800"/>
          <a:ext cx="5122926" cy="904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653"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Ultimate responsibility/oversight of child’s asthma management. Primary conduit of communication with PCP and School.</a:t>
          </a:r>
        </a:p>
      </dsp:txBody>
      <dsp:txXfrm>
        <a:off x="0" y="604800"/>
        <a:ext cx="5122926" cy="904590"/>
      </dsp:txXfrm>
    </dsp:sp>
    <dsp:sp modelId="{9E393EFE-CB35-44DA-8CA8-F8E9398AACC4}">
      <dsp:nvSpPr>
        <dsp:cNvPr id="0" name=""/>
        <dsp:cNvSpPr/>
      </dsp:nvSpPr>
      <dsp:spPr>
        <a:xfrm>
          <a:off x="0" y="1509390"/>
          <a:ext cx="5122926" cy="592020"/>
        </a:xfrm>
        <a:prstGeom prst="roundRect">
          <a:avLst/>
        </a:prstGeom>
        <a:solidFill>
          <a:schemeClr val="accent5">
            <a:hueOff val="138169"/>
            <a:satOff val="13165"/>
            <a:lumOff val="-5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Role of Primary Care Provider</a:t>
          </a:r>
        </a:p>
      </dsp:txBody>
      <dsp:txXfrm>
        <a:off x="28900" y="1538290"/>
        <a:ext cx="5065126" cy="534220"/>
      </dsp:txXfrm>
    </dsp:sp>
    <dsp:sp modelId="{C49B77B3-4FBB-4AFA-B1D4-936F3F9D64EF}">
      <dsp:nvSpPr>
        <dsp:cNvPr id="0" name=""/>
        <dsp:cNvSpPr/>
      </dsp:nvSpPr>
      <dsp:spPr>
        <a:xfrm>
          <a:off x="0" y="2101410"/>
          <a:ext cx="5122926" cy="618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653"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Diagnosis, treatment plan, initiating asthma education, proactive with forms.</a:t>
          </a:r>
        </a:p>
      </dsp:txBody>
      <dsp:txXfrm>
        <a:off x="0" y="2101410"/>
        <a:ext cx="5122926" cy="618930"/>
      </dsp:txXfrm>
    </dsp:sp>
    <dsp:sp modelId="{0002B389-6AFB-4123-A8EA-F13A8413A32F}">
      <dsp:nvSpPr>
        <dsp:cNvPr id="0" name=""/>
        <dsp:cNvSpPr/>
      </dsp:nvSpPr>
      <dsp:spPr>
        <a:xfrm>
          <a:off x="0" y="2749323"/>
          <a:ext cx="5122926" cy="592020"/>
        </a:xfrm>
        <a:prstGeom prst="roundRect">
          <a:avLst/>
        </a:prstGeom>
        <a:solidFill>
          <a:schemeClr val="accent5">
            <a:hueOff val="276338"/>
            <a:satOff val="26330"/>
            <a:lumOff val="-109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Role of School Nurses</a:t>
          </a:r>
        </a:p>
      </dsp:txBody>
      <dsp:txXfrm>
        <a:off x="28900" y="2778223"/>
        <a:ext cx="5065126" cy="534220"/>
      </dsp:txXfrm>
    </dsp:sp>
    <dsp:sp modelId="{EAF61E5D-7E2E-4B7D-BEB8-5C8DC4D53E33}">
      <dsp:nvSpPr>
        <dsp:cNvPr id="0" name=""/>
        <dsp:cNvSpPr/>
      </dsp:nvSpPr>
      <dsp:spPr>
        <a:xfrm>
          <a:off x="0" y="3312360"/>
          <a:ext cx="5122926" cy="904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653"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Reinforcing asthma self management education, monitoring, managing and referring parents to PCP if needed.</a:t>
          </a:r>
        </a:p>
      </dsp:txBody>
      <dsp:txXfrm>
        <a:off x="0" y="3312360"/>
        <a:ext cx="5122926" cy="904590"/>
      </dsp:txXfrm>
    </dsp:sp>
    <dsp:sp modelId="{C2044196-D5D6-4671-B009-9B53DBA2E73D}">
      <dsp:nvSpPr>
        <dsp:cNvPr id="0" name=""/>
        <dsp:cNvSpPr/>
      </dsp:nvSpPr>
      <dsp:spPr>
        <a:xfrm>
          <a:off x="0" y="4216950"/>
          <a:ext cx="5122926" cy="592020"/>
        </a:xfrm>
        <a:prstGeom prst="roundRect">
          <a:avLst/>
        </a:prstGeom>
        <a:solidFill>
          <a:schemeClr val="accent5">
            <a:hueOff val="414507"/>
            <a:satOff val="39495"/>
            <a:lumOff val="-1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Challenge</a:t>
          </a:r>
        </a:p>
      </dsp:txBody>
      <dsp:txXfrm>
        <a:off x="28900" y="4245850"/>
        <a:ext cx="5065126" cy="534220"/>
      </dsp:txXfrm>
    </dsp:sp>
    <dsp:sp modelId="{12C92ECB-B844-4932-B3CF-C6794CDBB36F}">
      <dsp:nvSpPr>
        <dsp:cNvPr id="0" name=""/>
        <dsp:cNvSpPr/>
      </dsp:nvSpPr>
      <dsp:spPr>
        <a:xfrm>
          <a:off x="0" y="4808969"/>
          <a:ext cx="5122926" cy="618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653"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Time and lack of staff training as barriers to communication.</a:t>
          </a:r>
        </a:p>
      </dsp:txBody>
      <dsp:txXfrm>
        <a:off x="0" y="4808969"/>
        <a:ext cx="5122926" cy="61893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703A0C-B655-4EFD-AB6A-C7C50B69D50C}">
      <dsp:nvSpPr>
        <dsp:cNvPr id="0" name=""/>
        <dsp:cNvSpPr/>
      </dsp:nvSpPr>
      <dsp:spPr>
        <a:xfrm>
          <a:off x="1913561" y="-73785"/>
          <a:ext cx="1586591" cy="126686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Partner with school nurses</a:t>
          </a:r>
        </a:p>
      </dsp:txBody>
      <dsp:txXfrm>
        <a:off x="1975404" y="-11942"/>
        <a:ext cx="1462905" cy="1143183"/>
      </dsp:txXfrm>
    </dsp:sp>
    <dsp:sp modelId="{D28A6310-F621-40A2-87E8-75B8DA30C69F}">
      <dsp:nvSpPr>
        <dsp:cNvPr id="0" name=""/>
        <dsp:cNvSpPr/>
      </dsp:nvSpPr>
      <dsp:spPr>
        <a:xfrm>
          <a:off x="1164699" y="716693"/>
          <a:ext cx="3934726" cy="3934726"/>
        </a:xfrm>
        <a:custGeom>
          <a:avLst/>
          <a:gdLst/>
          <a:ahLst/>
          <a:cxnLst/>
          <a:rect l="0" t="0" r="0" b="0"/>
          <a:pathLst>
            <a:path>
              <a:moveTo>
                <a:pt x="2339444" y="35505"/>
              </a:moveTo>
              <a:arcTo wR="1967363" hR="1967363" stAng="16854111" swAng="697140"/>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51AD75B-1F14-4CCC-AC19-F4D4CE5CA4BB}">
      <dsp:nvSpPr>
        <dsp:cNvPr id="0" name=""/>
        <dsp:cNvSpPr/>
      </dsp:nvSpPr>
      <dsp:spPr>
        <a:xfrm>
          <a:off x="3601596" y="868284"/>
          <a:ext cx="1584938" cy="122834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Identify and  engage participants</a:t>
          </a:r>
        </a:p>
      </dsp:txBody>
      <dsp:txXfrm>
        <a:off x="3661559" y="928247"/>
        <a:ext cx="1465012" cy="1108421"/>
      </dsp:txXfrm>
    </dsp:sp>
    <dsp:sp modelId="{DD77018A-A79D-4866-862A-99A9959CB892}">
      <dsp:nvSpPr>
        <dsp:cNvPr id="0" name=""/>
        <dsp:cNvSpPr/>
      </dsp:nvSpPr>
      <dsp:spPr>
        <a:xfrm>
          <a:off x="670494" y="362193"/>
          <a:ext cx="3934726" cy="3934726"/>
        </a:xfrm>
        <a:custGeom>
          <a:avLst/>
          <a:gdLst/>
          <a:ahLst/>
          <a:cxnLst/>
          <a:rect l="0" t="0" r="0" b="0"/>
          <a:pathLst>
            <a:path>
              <a:moveTo>
                <a:pt x="3921247" y="1737466"/>
              </a:moveTo>
              <a:arcTo wR="1967363" hR="1967363" stAng="21197361" swAng="522569"/>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1284E44-A984-4987-ADDB-EFC48CF9A082}">
      <dsp:nvSpPr>
        <dsp:cNvPr id="0" name=""/>
        <dsp:cNvSpPr/>
      </dsp:nvSpPr>
      <dsp:spPr>
        <a:xfrm>
          <a:off x="3775164" y="2401223"/>
          <a:ext cx="1562580" cy="78521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Implement program</a:t>
          </a:r>
        </a:p>
      </dsp:txBody>
      <dsp:txXfrm>
        <a:off x="3813495" y="2439554"/>
        <a:ext cx="1485918" cy="708554"/>
      </dsp:txXfrm>
    </dsp:sp>
    <dsp:sp modelId="{36BD874D-4A07-4741-B746-15167168FD89}">
      <dsp:nvSpPr>
        <dsp:cNvPr id="0" name=""/>
        <dsp:cNvSpPr/>
      </dsp:nvSpPr>
      <dsp:spPr>
        <a:xfrm>
          <a:off x="726704" y="276474"/>
          <a:ext cx="3934726" cy="3934726"/>
        </a:xfrm>
        <a:custGeom>
          <a:avLst/>
          <a:gdLst/>
          <a:ahLst/>
          <a:cxnLst/>
          <a:rect l="0" t="0" r="0" b="0"/>
          <a:pathLst>
            <a:path>
              <a:moveTo>
                <a:pt x="3692436" y="2913216"/>
              </a:moveTo>
              <a:arcTo wR="1967363" hR="1967363" stAng="1724152" swAng="63558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F8AD514-AE33-4D88-8589-DC104015A9C8}">
      <dsp:nvSpPr>
        <dsp:cNvPr id="0" name=""/>
        <dsp:cNvSpPr/>
      </dsp:nvSpPr>
      <dsp:spPr>
        <a:xfrm>
          <a:off x="2817285" y="3493562"/>
          <a:ext cx="1748467" cy="96546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 Link health care providers</a:t>
          </a:r>
        </a:p>
      </dsp:txBody>
      <dsp:txXfrm>
        <a:off x="2864415" y="3540692"/>
        <a:ext cx="1654207" cy="871201"/>
      </dsp:txXfrm>
    </dsp:sp>
    <dsp:sp modelId="{377FD8E5-98F7-4C7A-A6FD-965D4F6157DB}">
      <dsp:nvSpPr>
        <dsp:cNvPr id="0" name=""/>
        <dsp:cNvSpPr/>
      </dsp:nvSpPr>
      <dsp:spPr>
        <a:xfrm>
          <a:off x="1785833" y="560982"/>
          <a:ext cx="3934726" cy="3934726"/>
        </a:xfrm>
        <a:custGeom>
          <a:avLst/>
          <a:gdLst/>
          <a:ahLst/>
          <a:cxnLst/>
          <a:rect l="0" t="0" r="0" b="0"/>
          <a:pathLst>
            <a:path>
              <a:moveTo>
                <a:pt x="1030186" y="3697165"/>
              </a:moveTo>
              <a:arcTo wR="1967363" hR="1967363" stAng="7106884" swAng="246512"/>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13CD470-6BF2-4A0C-8F39-B18921682261}">
      <dsp:nvSpPr>
        <dsp:cNvPr id="0" name=""/>
        <dsp:cNvSpPr/>
      </dsp:nvSpPr>
      <dsp:spPr>
        <a:xfrm>
          <a:off x="1067442" y="3471516"/>
          <a:ext cx="1625839" cy="104851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Asthma educator</a:t>
          </a:r>
        </a:p>
      </dsp:txBody>
      <dsp:txXfrm>
        <a:off x="1118626" y="3522700"/>
        <a:ext cx="1523471" cy="946148"/>
      </dsp:txXfrm>
    </dsp:sp>
    <dsp:sp modelId="{903BF11C-8463-4DBB-8830-60D4FC876239}">
      <dsp:nvSpPr>
        <dsp:cNvPr id="0" name=""/>
        <dsp:cNvSpPr/>
      </dsp:nvSpPr>
      <dsp:spPr>
        <a:xfrm>
          <a:off x="-520243" y="-452823"/>
          <a:ext cx="3934726" cy="3934726"/>
        </a:xfrm>
        <a:custGeom>
          <a:avLst/>
          <a:gdLst/>
          <a:ahLst/>
          <a:cxnLst/>
          <a:rect l="0" t="0" r="0" b="0"/>
          <a:pathLst>
            <a:path>
              <a:moveTo>
                <a:pt x="1763395" y="3924124"/>
              </a:moveTo>
              <a:arcTo wR="1967363" hR="1967363" stAng="5757052" swAng="358823"/>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CA36950-BA28-4DC1-BCB8-FC08749C600D}">
      <dsp:nvSpPr>
        <dsp:cNvPr id="0" name=""/>
        <dsp:cNvSpPr/>
      </dsp:nvSpPr>
      <dsp:spPr>
        <a:xfrm>
          <a:off x="-3801" y="2174486"/>
          <a:ext cx="1550077" cy="126447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Connect to community resources</a:t>
          </a:r>
        </a:p>
      </dsp:txBody>
      <dsp:txXfrm>
        <a:off x="57926" y="2236213"/>
        <a:ext cx="1426623" cy="1141025"/>
      </dsp:txXfrm>
    </dsp:sp>
    <dsp:sp modelId="{72DB322B-3C6A-44F0-9014-8176C4C4E0B7}">
      <dsp:nvSpPr>
        <dsp:cNvPr id="0" name=""/>
        <dsp:cNvSpPr/>
      </dsp:nvSpPr>
      <dsp:spPr>
        <a:xfrm>
          <a:off x="716025" y="453751"/>
          <a:ext cx="3934726" cy="3934726"/>
        </a:xfrm>
        <a:custGeom>
          <a:avLst/>
          <a:gdLst/>
          <a:ahLst/>
          <a:cxnLst/>
          <a:rect l="0" t="0" r="0" b="0"/>
          <a:pathLst>
            <a:path>
              <a:moveTo>
                <a:pt x="15763" y="1718817"/>
              </a:moveTo>
              <a:arcTo wR="1967363" hR="1967363" stAng="11235469" swAng="33112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3D097DC-6EF7-4297-BC33-4BA3DF425DFD}">
      <dsp:nvSpPr>
        <dsp:cNvPr id="0" name=""/>
        <dsp:cNvSpPr/>
      </dsp:nvSpPr>
      <dsp:spPr>
        <a:xfrm>
          <a:off x="285427" y="843420"/>
          <a:ext cx="1379618" cy="11407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prstClr val="white"/>
              </a:solidFill>
              <a:latin typeface="Palatino Linotype" panose="02040502050505030304"/>
              <a:ea typeface="+mn-ea"/>
              <a:cs typeface="+mn-cs"/>
            </a:rPr>
            <a:t>Data collection</a:t>
          </a:r>
        </a:p>
      </dsp:txBody>
      <dsp:txXfrm>
        <a:off x="341113" y="899106"/>
        <a:ext cx="1268246" cy="1029353"/>
      </dsp:txXfrm>
    </dsp:sp>
    <dsp:sp modelId="{07130A9C-E151-47E5-B324-A9AE1FB13C94}">
      <dsp:nvSpPr>
        <dsp:cNvPr id="0" name=""/>
        <dsp:cNvSpPr/>
      </dsp:nvSpPr>
      <dsp:spPr>
        <a:xfrm>
          <a:off x="169397" y="721576"/>
          <a:ext cx="3934726" cy="3934726"/>
        </a:xfrm>
        <a:custGeom>
          <a:avLst/>
          <a:gdLst/>
          <a:ahLst/>
          <a:cxnLst/>
          <a:rect l="0" t="0" r="0" b="0"/>
          <a:pathLst>
            <a:path>
              <a:moveTo>
                <a:pt x="1290186" y="120216"/>
              </a:moveTo>
              <a:arcTo wR="1967363" hR="1967363" stAng="14992004" swAng="808906"/>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771EB43E-2002-403C-9836-BDC1FCDF425A}" type="datetimeFigureOut">
              <a:rPr lang="en-US" smtClean="0"/>
              <a:t>7/14/2023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454F9F05-7390-4AFF-A747-FC520149A56C}" type="slidenum">
              <a:rPr lang="en-US" smtClean="0"/>
              <a:t>‹#›</a:t>
            </a:fld>
            <a:endParaRPr lang="en-US"/>
          </a:p>
        </p:txBody>
      </p:sp>
    </p:spTree>
    <p:extLst>
      <p:ext uri="{BB962C8B-B14F-4D97-AF65-F5344CB8AC3E}">
        <p14:creationId xmlns:p14="http://schemas.microsoft.com/office/powerpoint/2010/main" val="3599432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menti.com/alrxhnmpfn35" TargetMode="External"/><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8:notes"/>
          <p:cNvSpPr txBox="1">
            <a:spLocks noGrp="1"/>
          </p:cNvSpPr>
          <p:nvPr>
            <p:ph type="body" idx="1"/>
          </p:nvPr>
        </p:nvSpPr>
        <p:spPr>
          <a:xfrm>
            <a:off x="702310" y="4421823"/>
            <a:ext cx="5618480" cy="4189095"/>
          </a:xfrm>
          <a:prstGeom prst="rect">
            <a:avLst/>
          </a:prstGeom>
        </p:spPr>
        <p:txBody>
          <a:bodyPr spcFirstLastPara="1" wrap="square" lIns="93308" tIns="46641" rIns="93308" bIns="46641" anchor="t" anchorCtr="0">
            <a:noAutofit/>
          </a:bodyPr>
          <a:lstStyle/>
          <a:p>
            <a:endParaRPr/>
          </a:p>
        </p:txBody>
      </p:sp>
      <p:sp>
        <p:nvSpPr>
          <p:cNvPr id="143" name="Google Shape;143;p8: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9:notes"/>
          <p:cNvSpPr txBox="1">
            <a:spLocks noGrp="1"/>
          </p:cNvSpPr>
          <p:nvPr>
            <p:ph type="body" idx="1"/>
          </p:nvPr>
        </p:nvSpPr>
        <p:spPr>
          <a:xfrm>
            <a:off x="702310" y="4421823"/>
            <a:ext cx="5618480" cy="4189095"/>
          </a:xfrm>
          <a:prstGeom prst="rect">
            <a:avLst/>
          </a:prstGeom>
        </p:spPr>
        <p:txBody>
          <a:bodyPr spcFirstLastPara="1" wrap="square" lIns="93308" tIns="46641" rIns="93308" bIns="46641" anchor="t" anchorCtr="0">
            <a:noAutofit/>
          </a:bodyPr>
          <a:lstStyle/>
          <a:p>
            <a:endParaRPr/>
          </a:p>
        </p:txBody>
      </p:sp>
      <p:sp>
        <p:nvSpPr>
          <p:cNvPr id="149" name="Google Shape;149;p9: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0:notes"/>
          <p:cNvSpPr txBox="1">
            <a:spLocks noGrp="1"/>
          </p:cNvSpPr>
          <p:nvPr>
            <p:ph type="body" idx="1"/>
          </p:nvPr>
        </p:nvSpPr>
        <p:spPr>
          <a:xfrm>
            <a:off x="702310" y="4421823"/>
            <a:ext cx="5618480" cy="4189095"/>
          </a:xfrm>
          <a:prstGeom prst="rect">
            <a:avLst/>
          </a:prstGeom>
        </p:spPr>
        <p:txBody>
          <a:bodyPr spcFirstLastPara="1" wrap="square" lIns="93308" tIns="46641" rIns="93308" bIns="46641" anchor="t" anchorCtr="0">
            <a:noAutofit/>
          </a:bodyPr>
          <a:lstStyle/>
          <a:p>
            <a:endParaRPr/>
          </a:p>
        </p:txBody>
      </p:sp>
      <p:sp>
        <p:nvSpPr>
          <p:cNvPr id="155" name="Google Shape;155;p10: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7440A7-29BE-6642-96FB-49E13A763CB6}" type="slidenum">
              <a:rPr lang="en-US" smtClean="0"/>
              <a:t>19</a:t>
            </a:fld>
            <a:endParaRPr lang="en-US"/>
          </a:p>
        </p:txBody>
      </p:sp>
    </p:spTree>
    <p:extLst>
      <p:ext uri="{BB962C8B-B14F-4D97-AF65-F5344CB8AC3E}">
        <p14:creationId xmlns:p14="http://schemas.microsoft.com/office/powerpoint/2010/main" val="3680447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EA280F-2CC3-44D8-9ECF-27E1289D406E}" type="slidenum">
              <a:rPr lang="en-US" smtClean="0"/>
              <a:pPr/>
              <a:t>37</a:t>
            </a:fld>
            <a:endParaRPr lang="en-US"/>
          </a:p>
        </p:txBody>
      </p:sp>
    </p:spTree>
    <p:extLst>
      <p:ext uri="{BB962C8B-B14F-4D97-AF65-F5344CB8AC3E}">
        <p14:creationId xmlns:p14="http://schemas.microsoft.com/office/powerpoint/2010/main" val="4268774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Privacy Rules-Privacy Rule – Establishes privacy requirements for oral, written or electronic individually identifiable health care information.  Compliance Date -  April 13th, 2003.  The HIPAA Privacy Rule excludes from its provisions all education records covered by the Family Educational Right and Privacy Act (20USC 1232g), including individually identifiable student health information.</a:t>
            </a:r>
          </a:p>
          <a:p>
            <a:r>
              <a:rPr lang="en-US" dirty="0"/>
              <a:t>Security Rule – Establishes security requirements for electronic health care information.  Compliance Date - April 21, 2005</a:t>
            </a:r>
          </a:p>
          <a:p>
            <a:r>
              <a:rPr lang="en-US" dirty="0"/>
              <a:t>Ref-http://www.nasn.org/ToolsResources/DocumentationinSchoolHealth/HIPAAandFERPA</a:t>
            </a:r>
          </a:p>
          <a:p>
            <a:endParaRPr lang="en-US" dirty="0"/>
          </a:p>
        </p:txBody>
      </p:sp>
      <p:sp>
        <p:nvSpPr>
          <p:cNvPr id="4" name="Slide Number Placeholder 3"/>
          <p:cNvSpPr>
            <a:spLocks noGrp="1"/>
          </p:cNvSpPr>
          <p:nvPr>
            <p:ph type="sldNum" sz="quarter" idx="10"/>
          </p:nvPr>
        </p:nvSpPr>
        <p:spPr/>
        <p:txBody>
          <a:bodyPr/>
          <a:lstStyle/>
          <a:p>
            <a:fld id="{3B23FF3E-059A-4B42-B851-E65DBF09E3A9}" type="slidenum">
              <a:rPr lang="en-US" smtClean="0"/>
              <a:pPr/>
              <a:t>41</a:t>
            </a:fld>
            <a:endParaRPr lang="en-US"/>
          </a:p>
        </p:txBody>
      </p:sp>
    </p:spTree>
    <p:extLst>
      <p:ext uri="{BB962C8B-B14F-4D97-AF65-F5344CB8AC3E}">
        <p14:creationId xmlns:p14="http://schemas.microsoft.com/office/powerpoint/2010/main" val="7565642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F8861D-EE0B-154E-8326-6757ED17BB1F}" type="slidenum">
              <a:rPr lang="en-US" smtClean="0"/>
              <a:pPr/>
              <a:t>43</a:t>
            </a:fld>
            <a:endParaRPr lang="en-US" dirty="0"/>
          </a:p>
        </p:txBody>
      </p:sp>
    </p:spTree>
    <p:extLst>
      <p:ext uri="{BB962C8B-B14F-4D97-AF65-F5344CB8AC3E}">
        <p14:creationId xmlns:p14="http://schemas.microsoft.com/office/powerpoint/2010/main" val="351594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4F9F05-7390-4AFF-A747-FC520149A56C}" type="slidenum">
              <a:rPr lang="en-US" smtClean="0"/>
              <a:t>67</a:t>
            </a:fld>
            <a:endParaRPr lang="en-US"/>
          </a:p>
        </p:txBody>
      </p:sp>
    </p:spTree>
    <p:extLst>
      <p:ext uri="{BB962C8B-B14F-4D97-AF65-F5344CB8AC3E}">
        <p14:creationId xmlns:p14="http://schemas.microsoft.com/office/powerpoint/2010/main" val="27020545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4F9F05-7390-4AFF-A747-FC520149A56C}" type="slidenum">
              <a:rPr lang="en-US" smtClean="0"/>
              <a:t>68</a:t>
            </a:fld>
            <a:endParaRPr lang="en-US"/>
          </a:p>
        </p:txBody>
      </p:sp>
    </p:spTree>
    <p:extLst>
      <p:ext uri="{BB962C8B-B14F-4D97-AF65-F5344CB8AC3E}">
        <p14:creationId xmlns:p14="http://schemas.microsoft.com/office/powerpoint/2010/main" val="3672224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4F9F05-7390-4AFF-A747-FC520149A56C}" type="slidenum">
              <a:rPr lang="en-US" smtClean="0"/>
              <a:t>69</a:t>
            </a:fld>
            <a:endParaRPr lang="en-US"/>
          </a:p>
        </p:txBody>
      </p:sp>
    </p:spTree>
    <p:extLst>
      <p:ext uri="{BB962C8B-B14F-4D97-AF65-F5344CB8AC3E}">
        <p14:creationId xmlns:p14="http://schemas.microsoft.com/office/powerpoint/2010/main" val="625684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4F9F05-7390-4AFF-A747-FC520149A56C}" type="slidenum">
              <a:rPr lang="en-US" smtClean="0"/>
              <a:t>70</a:t>
            </a:fld>
            <a:endParaRPr lang="en-US"/>
          </a:p>
        </p:txBody>
      </p:sp>
    </p:spTree>
    <p:extLst>
      <p:ext uri="{BB962C8B-B14F-4D97-AF65-F5344CB8AC3E}">
        <p14:creationId xmlns:p14="http://schemas.microsoft.com/office/powerpoint/2010/main" val="2169551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4F9F05-7390-4AFF-A747-FC520149A56C}" type="slidenum">
              <a:rPr lang="en-US" smtClean="0"/>
              <a:t>71</a:t>
            </a:fld>
            <a:endParaRPr lang="en-US"/>
          </a:p>
        </p:txBody>
      </p:sp>
    </p:spTree>
    <p:extLst>
      <p:ext uri="{BB962C8B-B14F-4D97-AF65-F5344CB8AC3E}">
        <p14:creationId xmlns:p14="http://schemas.microsoft.com/office/powerpoint/2010/main" val="6291391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4F9F05-7390-4AFF-A747-FC520149A56C}" type="slidenum">
              <a:rPr lang="en-US" smtClean="0"/>
              <a:t>72</a:t>
            </a:fld>
            <a:endParaRPr lang="en-US"/>
          </a:p>
        </p:txBody>
      </p:sp>
    </p:spTree>
    <p:extLst>
      <p:ext uri="{BB962C8B-B14F-4D97-AF65-F5344CB8AC3E}">
        <p14:creationId xmlns:p14="http://schemas.microsoft.com/office/powerpoint/2010/main" val="16183686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4F9F05-7390-4AFF-A747-FC520149A56C}" type="slidenum">
              <a:rPr lang="en-US" smtClean="0"/>
              <a:t>73</a:t>
            </a:fld>
            <a:endParaRPr lang="en-US"/>
          </a:p>
        </p:txBody>
      </p:sp>
    </p:spTree>
    <p:extLst>
      <p:ext uri="{BB962C8B-B14F-4D97-AF65-F5344CB8AC3E}">
        <p14:creationId xmlns:p14="http://schemas.microsoft.com/office/powerpoint/2010/main" val="3780658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4F9F05-7390-4AFF-A747-FC520149A56C}" type="slidenum">
              <a:rPr lang="en-US" smtClean="0"/>
              <a:t>74</a:t>
            </a:fld>
            <a:endParaRPr lang="en-US"/>
          </a:p>
        </p:txBody>
      </p:sp>
    </p:spTree>
    <p:extLst>
      <p:ext uri="{BB962C8B-B14F-4D97-AF65-F5344CB8AC3E}">
        <p14:creationId xmlns:p14="http://schemas.microsoft.com/office/powerpoint/2010/main" val="4425227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data  from a school nurse survey that demonstrates the challenge school nurses have with obtaining a school asthma care plan.</a:t>
            </a:r>
          </a:p>
        </p:txBody>
      </p:sp>
      <p:sp>
        <p:nvSpPr>
          <p:cNvPr id="4" name="Slide Number Placeholder 3"/>
          <p:cNvSpPr>
            <a:spLocks noGrp="1"/>
          </p:cNvSpPr>
          <p:nvPr>
            <p:ph type="sldNum" sz="quarter" idx="5"/>
          </p:nvPr>
        </p:nvSpPr>
        <p:spPr/>
        <p:txBody>
          <a:bodyPr/>
          <a:lstStyle/>
          <a:p>
            <a:fld id="{F6C5D917-DC55-7848-9A62-D80C8D04E1AD}" type="slidenum">
              <a:rPr lang="en-US" smtClean="0"/>
              <a:t>75</a:t>
            </a:fld>
            <a:endParaRPr lang="en-US"/>
          </a:p>
        </p:txBody>
      </p:sp>
    </p:spTree>
    <p:extLst>
      <p:ext uri="{BB962C8B-B14F-4D97-AF65-F5344CB8AC3E}">
        <p14:creationId xmlns:p14="http://schemas.microsoft.com/office/powerpoint/2010/main" val="36572626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72DB6DF-4541-487D-8447-DE516A6DE67F}" type="slidenum">
              <a:rPr lang="en-US" smtClean="0"/>
              <a:t>76</a:t>
            </a:fld>
            <a:endParaRPr lang="en-US"/>
          </a:p>
        </p:txBody>
      </p:sp>
    </p:spTree>
    <p:extLst>
      <p:ext uri="{BB962C8B-B14F-4D97-AF65-F5344CB8AC3E}">
        <p14:creationId xmlns:p14="http://schemas.microsoft.com/office/powerpoint/2010/main" val="538075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900" dirty="0"/>
              <a:t>So what have we learned?</a:t>
            </a:r>
          </a:p>
          <a:p>
            <a:r>
              <a:rPr lang="en-US" sz="2900" dirty="0"/>
              <a:t>All agree that there are barriers to communication.</a:t>
            </a:r>
          </a:p>
          <a:p>
            <a:r>
              <a:rPr lang="en-US" sz="2900" dirty="0"/>
              <a:t>Efficient, effective communication is a must.</a:t>
            </a:r>
          </a:p>
          <a:p>
            <a:r>
              <a:rPr lang="en-US" sz="2900" dirty="0"/>
              <a:t>Key is to develop relationships, meet needs, demonstrate benefits. Child-centered care!</a:t>
            </a:r>
          </a:p>
        </p:txBody>
      </p:sp>
      <p:sp>
        <p:nvSpPr>
          <p:cNvPr id="4" name="Slide Number Placeholder 3"/>
          <p:cNvSpPr>
            <a:spLocks noGrp="1"/>
          </p:cNvSpPr>
          <p:nvPr>
            <p:ph type="sldNum" sz="quarter" idx="5"/>
          </p:nvPr>
        </p:nvSpPr>
        <p:spPr/>
        <p:txBody>
          <a:bodyPr/>
          <a:lstStyle/>
          <a:p>
            <a:fld id="{454F9F05-7390-4AFF-A747-FC520149A56C}" type="slidenum">
              <a:rPr lang="en-US" smtClean="0"/>
              <a:t>80</a:t>
            </a:fld>
            <a:endParaRPr lang="en-US"/>
          </a:p>
        </p:txBody>
      </p:sp>
    </p:spTree>
    <p:extLst>
      <p:ext uri="{BB962C8B-B14F-4D97-AF65-F5344CB8AC3E}">
        <p14:creationId xmlns:p14="http://schemas.microsoft.com/office/powerpoint/2010/main" val="40812639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4F9F05-7390-4AFF-A747-FC520149A56C}" type="slidenum">
              <a:rPr lang="en-US" smtClean="0"/>
              <a:t>81</a:t>
            </a:fld>
            <a:endParaRPr lang="en-US"/>
          </a:p>
        </p:txBody>
      </p:sp>
    </p:spTree>
    <p:extLst>
      <p:ext uri="{BB962C8B-B14F-4D97-AF65-F5344CB8AC3E}">
        <p14:creationId xmlns:p14="http://schemas.microsoft.com/office/powerpoint/2010/main" val="34844407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4F9F05-7390-4AFF-A747-FC520149A56C}" type="slidenum">
              <a:rPr lang="en-US" smtClean="0"/>
              <a:t>82</a:t>
            </a:fld>
            <a:endParaRPr lang="en-US"/>
          </a:p>
        </p:txBody>
      </p:sp>
    </p:spTree>
    <p:extLst>
      <p:ext uri="{BB962C8B-B14F-4D97-AF65-F5344CB8AC3E}">
        <p14:creationId xmlns:p14="http://schemas.microsoft.com/office/powerpoint/2010/main" val="33265863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15ae8d2e53b_0_25: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15ae8d2e53b_0_25: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a:buClr>
                <a:schemeClr val="dk1"/>
              </a:buClr>
              <a:buSzPts val="1100"/>
            </a:pPr>
            <a:r>
              <a:rPr lang="en">
                <a:solidFill>
                  <a:schemeClr val="dk1"/>
                </a:solidFill>
                <a:latin typeface="Trebuchet MS"/>
                <a:ea typeface="Trebuchet MS"/>
                <a:cs typeface="Trebuchet MS"/>
                <a:sym typeface="Trebuchet MS"/>
              </a:rPr>
              <a:t>Put in chat: </a:t>
            </a:r>
            <a:r>
              <a:rPr lang="en" u="sng">
                <a:solidFill>
                  <a:schemeClr val="hlink"/>
                </a:solidFill>
                <a:latin typeface="Trebuchet MS"/>
                <a:ea typeface="Trebuchet MS"/>
                <a:cs typeface="Trebuchet MS"/>
                <a:sym typeface="Trebuchet MS"/>
                <a:hlinkClick r:id="rId3"/>
              </a:rPr>
              <a:t>https://www.menti.com/alrxhnmpfn35</a:t>
            </a:r>
            <a:r>
              <a:rPr lang="en">
                <a:solidFill>
                  <a:schemeClr val="dk1"/>
                </a:solidFill>
                <a:latin typeface="Trebuchet MS"/>
                <a:ea typeface="Trebuchet MS"/>
                <a:cs typeface="Trebuchet MS"/>
                <a:sym typeface="Trebuchet MS"/>
              </a:rPr>
              <a:t>,</a:t>
            </a:r>
            <a:endParaRPr>
              <a:solidFill>
                <a:schemeClr val="dk1"/>
              </a:solidFill>
              <a:latin typeface="Trebuchet MS"/>
              <a:ea typeface="Trebuchet MS"/>
              <a:cs typeface="Trebuchet MS"/>
              <a:sym typeface="Trebuchet MS"/>
            </a:endParaRPr>
          </a:p>
          <a:p>
            <a:pPr>
              <a:buClr>
                <a:schemeClr val="dk1"/>
              </a:buClr>
              <a:buSzPts val="1100"/>
            </a:pPr>
            <a:endParaRPr>
              <a:solidFill>
                <a:schemeClr val="dk1"/>
              </a:solidFill>
              <a:latin typeface="Trebuchet MS"/>
              <a:ea typeface="Trebuchet MS"/>
              <a:cs typeface="Trebuchet MS"/>
              <a:sym typeface="Trebuchet MS"/>
            </a:endParaRPr>
          </a:p>
          <a:p>
            <a:pPr>
              <a:buClr>
                <a:schemeClr val="dk1"/>
              </a:buClr>
              <a:buSzPts val="1100"/>
            </a:pPr>
            <a:r>
              <a:rPr lang="en">
                <a:solidFill>
                  <a:schemeClr val="dk1"/>
                </a:solidFill>
                <a:latin typeface="Trebuchet MS"/>
                <a:ea typeface="Trebuchet MS"/>
                <a:cs typeface="Trebuchet MS"/>
                <a:sym typeface="Trebuchet MS"/>
              </a:rPr>
              <a:t>Let’s take a moment to think about what we already know about Care Coordination.  Use the QR code or the link in the chat to share in 3 words or less, how you would describe or define Care Coordination?  What does it mean to you?</a:t>
            </a:r>
            <a:endParaRPr>
              <a:solidFill>
                <a:schemeClr val="dk1"/>
              </a:solidFill>
              <a:latin typeface="Trebuchet MS"/>
              <a:ea typeface="Trebuchet MS"/>
              <a:cs typeface="Trebuchet MS"/>
              <a:sym typeface="Trebuchet MS"/>
            </a:endParaRPr>
          </a:p>
          <a:p>
            <a:pPr>
              <a:buClr>
                <a:schemeClr val="dk1"/>
              </a:buClr>
              <a:buSzPts val="1100"/>
            </a:pPr>
            <a:endParaRPr>
              <a:solidFill>
                <a:schemeClr val="dk1"/>
              </a:solidFill>
              <a:latin typeface="Trebuchet MS"/>
              <a:ea typeface="Trebuchet MS"/>
              <a:cs typeface="Trebuchet MS"/>
              <a:sym typeface="Trebuchet MS"/>
            </a:endParaRPr>
          </a:p>
          <a:p>
            <a:pPr>
              <a:buClr>
                <a:schemeClr val="dk1"/>
              </a:buClr>
              <a:buSzPts val="1100"/>
            </a:pPr>
            <a:r>
              <a:rPr lang="en">
                <a:solidFill>
                  <a:schemeClr val="dk1"/>
                </a:solidFill>
                <a:latin typeface="Trebuchet MS"/>
                <a:ea typeface="Trebuchet MS"/>
                <a:cs typeface="Trebuchet MS"/>
                <a:sym typeface="Trebuchet MS"/>
              </a:rPr>
              <a:t>-Deliberate organization</a:t>
            </a:r>
            <a:endParaRPr>
              <a:solidFill>
                <a:schemeClr val="dk1"/>
              </a:solidFill>
              <a:latin typeface="Trebuchet MS"/>
              <a:ea typeface="Trebuchet MS"/>
              <a:cs typeface="Trebuchet MS"/>
              <a:sym typeface="Trebuchet MS"/>
            </a:endParaRPr>
          </a:p>
          <a:p>
            <a:pPr>
              <a:buClr>
                <a:schemeClr val="dk1"/>
              </a:buClr>
              <a:buSzPts val="1100"/>
            </a:pPr>
            <a:r>
              <a:rPr lang="en">
                <a:solidFill>
                  <a:schemeClr val="dk1"/>
                </a:solidFill>
                <a:latin typeface="Trebuchet MS"/>
                <a:ea typeface="Trebuchet MS"/>
                <a:cs typeface="Trebuchet MS"/>
                <a:sym typeface="Trebuchet MS"/>
              </a:rPr>
              <a:t>-Care activities</a:t>
            </a:r>
            <a:endParaRPr>
              <a:solidFill>
                <a:schemeClr val="dk1"/>
              </a:solidFill>
              <a:latin typeface="Trebuchet MS"/>
              <a:ea typeface="Trebuchet MS"/>
              <a:cs typeface="Trebuchet MS"/>
              <a:sym typeface="Trebuchet MS"/>
            </a:endParaRPr>
          </a:p>
          <a:p>
            <a:pPr>
              <a:buClr>
                <a:schemeClr val="dk1"/>
              </a:buClr>
              <a:buSzPts val="1100"/>
            </a:pPr>
            <a:r>
              <a:rPr lang="en">
                <a:solidFill>
                  <a:schemeClr val="dk1"/>
                </a:solidFill>
                <a:latin typeface="Trebuchet MS"/>
                <a:ea typeface="Trebuchet MS"/>
                <a:cs typeface="Trebuchet MS"/>
                <a:sym typeface="Trebuchet MS"/>
              </a:rPr>
              <a:t>-Sharing of information</a:t>
            </a:r>
            <a:endParaRPr>
              <a:solidFill>
                <a:schemeClr val="dk1"/>
              </a:solidFill>
              <a:latin typeface="Trebuchet MS"/>
              <a:ea typeface="Trebuchet MS"/>
              <a:cs typeface="Trebuchet MS"/>
              <a:sym typeface="Trebuchet MS"/>
            </a:endParaRPr>
          </a:p>
          <a:p>
            <a:pPr>
              <a:buClr>
                <a:schemeClr val="dk1"/>
              </a:buClr>
              <a:buSzPts val="1100"/>
            </a:pPr>
            <a:r>
              <a:rPr lang="en">
                <a:solidFill>
                  <a:schemeClr val="dk1"/>
                </a:solidFill>
                <a:latin typeface="Trebuchet MS"/>
                <a:ea typeface="Trebuchet MS"/>
                <a:cs typeface="Trebuchet MS"/>
                <a:sym typeface="Trebuchet MS"/>
              </a:rPr>
              <a:t>-Safer and more effective Care</a:t>
            </a:r>
            <a:endParaRPr>
              <a:solidFill>
                <a:schemeClr val="dk1"/>
              </a:solidFill>
              <a:latin typeface="Trebuchet MS"/>
              <a:ea typeface="Trebuchet MS"/>
              <a:cs typeface="Trebuchet MS"/>
              <a:sym typeface="Trebuchet MS"/>
            </a:endParaRPr>
          </a:p>
          <a:p>
            <a:pPr>
              <a:buClr>
                <a:schemeClr val="dk1"/>
              </a:buClr>
              <a:buSzPts val="1100"/>
            </a:pPr>
            <a:endParaRPr>
              <a:solidFill>
                <a:schemeClr val="dk1"/>
              </a:solidFill>
              <a:latin typeface="Trebuchet MS"/>
              <a:ea typeface="Trebuchet MS"/>
              <a:cs typeface="Trebuchet MS"/>
              <a:sym typeface="Trebuchet MS"/>
            </a:endParaRPr>
          </a:p>
          <a:p>
            <a:pPr>
              <a:buClr>
                <a:schemeClr val="dk1"/>
              </a:buClr>
              <a:buSzPts val="1100"/>
            </a:pPr>
            <a:endParaRPr>
              <a:solidFill>
                <a:schemeClr val="dk1"/>
              </a:solidFill>
              <a:latin typeface="Trebuchet MS"/>
              <a:ea typeface="Trebuchet MS"/>
              <a:cs typeface="Trebuchet MS"/>
              <a:sym typeface="Trebuchet M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AHRQ emphasizes that care coordination necessitates communicating the patient’s needs and preferences at the right time to the right people.</a:t>
            </a:r>
          </a:p>
        </p:txBody>
      </p:sp>
      <p:sp>
        <p:nvSpPr>
          <p:cNvPr id="4" name="Slide Number Placeholder 3"/>
          <p:cNvSpPr>
            <a:spLocks noGrp="1"/>
          </p:cNvSpPr>
          <p:nvPr>
            <p:ph type="sldNum" sz="quarter" idx="5"/>
          </p:nvPr>
        </p:nvSpPr>
        <p:spPr/>
        <p:txBody>
          <a:bodyPr/>
          <a:lstStyle/>
          <a:p>
            <a:fld id="{454F9F05-7390-4AFF-A747-FC520149A56C}" type="slidenum">
              <a:rPr lang="en-US" smtClean="0"/>
              <a:t>84</a:t>
            </a:fld>
            <a:endParaRPr lang="en-US"/>
          </a:p>
        </p:txBody>
      </p:sp>
    </p:spTree>
    <p:extLst>
      <p:ext uri="{BB962C8B-B14F-4D97-AF65-F5344CB8AC3E}">
        <p14:creationId xmlns:p14="http://schemas.microsoft.com/office/powerpoint/2010/main" val="9137074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4F9F05-7390-4AFF-A747-FC520149A56C}" type="slidenum">
              <a:rPr lang="en-US" smtClean="0"/>
              <a:t>85</a:t>
            </a:fld>
            <a:endParaRPr lang="en-US"/>
          </a:p>
        </p:txBody>
      </p:sp>
    </p:spTree>
    <p:extLst>
      <p:ext uri="{BB962C8B-B14F-4D97-AF65-F5344CB8AC3E}">
        <p14:creationId xmlns:p14="http://schemas.microsoft.com/office/powerpoint/2010/main" val="27342160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4F9F05-7390-4AFF-A747-FC520149A56C}" type="slidenum">
              <a:rPr lang="en-US" smtClean="0"/>
              <a:t>86</a:t>
            </a:fld>
            <a:endParaRPr lang="en-US"/>
          </a:p>
        </p:txBody>
      </p:sp>
    </p:spTree>
    <p:extLst>
      <p:ext uri="{BB962C8B-B14F-4D97-AF65-F5344CB8AC3E}">
        <p14:creationId xmlns:p14="http://schemas.microsoft.com/office/powerpoint/2010/main" val="32622782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15ae8d2e53b_2_151: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15ae8d2e53b_2_151: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a:buClr>
                <a:schemeClr val="dk1"/>
              </a:buClr>
              <a:buSzPts val="1100"/>
            </a:pPr>
            <a:r>
              <a:rPr lang="en-US" dirty="0">
                <a:solidFill>
                  <a:schemeClr val="dk1"/>
                </a:solidFill>
              </a:rPr>
              <a:t>Delegation is NOT a role of asthma navigators. Only school nurses can delegate medication administration to school staff.</a:t>
            </a:r>
          </a:p>
          <a:p>
            <a:pPr>
              <a:buClr>
                <a:schemeClr val="dk1"/>
              </a:buClr>
              <a:buSzPts val="1100"/>
            </a:pPr>
            <a:endParaRPr lang="en-US" dirty="0">
              <a:solidFill>
                <a:schemeClr val="dk1"/>
              </a:solidFill>
            </a:endParaRPr>
          </a:p>
          <a:p>
            <a:pPr>
              <a:buClr>
                <a:schemeClr val="dk1"/>
              </a:buClr>
              <a:buSzPts val="1100"/>
            </a:pPr>
            <a:r>
              <a:rPr lang="en-US" dirty="0">
                <a:solidFill>
                  <a:schemeClr val="dk1"/>
                </a:solidFill>
              </a:rPr>
              <a:t>It is also the school nurses’ role to receive the Asthma Care Plan and Medication and verify completeness and appropriateness.</a:t>
            </a:r>
          </a:p>
          <a:p>
            <a:pPr>
              <a:buClr>
                <a:schemeClr val="dk1"/>
              </a:buClr>
              <a:buSzPts val="1100"/>
            </a:pPr>
            <a:endParaRPr lang="en-US" dirty="0">
              <a:solidFill>
                <a:schemeClr val="dk1"/>
              </a:solidFill>
            </a:endParaRPr>
          </a:p>
          <a:p>
            <a:pPr>
              <a:buClr>
                <a:schemeClr val="dk1"/>
              </a:buClr>
              <a:buSzPts val="1100"/>
            </a:pPr>
            <a:r>
              <a:rPr lang="en-US" dirty="0">
                <a:solidFill>
                  <a:schemeClr val="dk1"/>
                </a:solidFill>
              </a:rPr>
              <a:t>Asthma Navigators should support the student and SN by helping obtain the school care plan and medication via communication with family and or HCP.</a:t>
            </a:r>
          </a:p>
          <a:p>
            <a:pPr>
              <a:buClr>
                <a:schemeClr val="dk1"/>
              </a:buClr>
              <a:buSzPts val="1100"/>
            </a:pPr>
            <a:endParaRPr lang="en-US" dirty="0">
              <a:solidFill>
                <a:schemeClr val="dk1"/>
              </a:solidFill>
            </a:endParaRPr>
          </a:p>
          <a:p>
            <a:pPr>
              <a:buClr>
                <a:schemeClr val="dk1"/>
              </a:buClr>
              <a:buSzPts val="1100"/>
            </a:pPr>
            <a:r>
              <a:rPr lang="en-US" dirty="0">
                <a:solidFill>
                  <a:schemeClr val="dk1"/>
                </a:solidFill>
              </a:rPr>
              <a:t>If you are meeting with a student and are concerned that they need to take their quick relief medication, follow the school’s policy and escort student to the health office notifying a responsible staff member that the child is having asthma symptoms and may need their quick relief medication.</a:t>
            </a:r>
          </a:p>
          <a:p>
            <a:pPr>
              <a:buClr>
                <a:schemeClr val="dk1"/>
              </a:buClr>
              <a:buSzPts val="1100"/>
            </a:pPr>
            <a:endParaRPr lang="en-US" dirty="0">
              <a:solidFill>
                <a:schemeClr val="dk1"/>
              </a:solidFill>
            </a:endParaRPr>
          </a:p>
          <a:p>
            <a:pPr>
              <a:buClr>
                <a:schemeClr val="dk1"/>
              </a:buClr>
              <a:buSzPts val="1100"/>
            </a:pPr>
            <a:r>
              <a:rPr lang="en-US" dirty="0">
                <a:solidFill>
                  <a:schemeClr val="dk1"/>
                </a:solidFill>
              </a:rPr>
              <a:t>Finally, it is the SN’s role to inform school staff who need to know.</a:t>
            </a:r>
          </a:p>
          <a:p>
            <a:pPr>
              <a:buClr>
                <a:schemeClr val="dk1"/>
              </a:buClr>
              <a:buSzPts val="1100"/>
            </a:pPr>
            <a:endParaRPr lang="en-US" dirty="0">
              <a:solidFill>
                <a:schemeClr val="dk1"/>
              </a:solidFill>
            </a:endParaRPr>
          </a:p>
          <a:p>
            <a:pPr>
              <a:buClr>
                <a:schemeClr val="dk1"/>
              </a:buClr>
              <a:buSzPts val="1100"/>
            </a:pPr>
            <a:r>
              <a:rPr lang="en-US" dirty="0">
                <a:solidFill>
                  <a:schemeClr val="dk1"/>
                </a:solidFill>
              </a:rPr>
              <a:t>Work with your school nurse to support their role while following school policies,</a:t>
            </a:r>
            <a:endParaRPr dirty="0">
              <a:solidFill>
                <a:schemeClr val="dk1"/>
              </a:solidFill>
            </a:endParaRPr>
          </a:p>
          <a:p>
            <a:pPr>
              <a:buClr>
                <a:schemeClr val="dk1"/>
              </a:buClr>
              <a:buSzPts val="2400"/>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1641e4ca4fe_5_11: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1641e4ca4fe_5_11: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r>
              <a:rPr lang="en"/>
              <a:t>Let practice now with a few scenarios. We will first have sometime for individual processing and then we will have the opportunity to work in small groups. </a:t>
            </a:r>
            <a:endParaRPr/>
          </a:p>
          <a:p>
            <a:endParaRPr/>
          </a:p>
          <a:p>
            <a:r>
              <a:rPr lang="en"/>
              <a:t>In your workbook you have a section with these scenarios written out and then a place to take notes. Remember the order in which you apply these steps for asthma care coordination is not important as long as you use all of the steps. You need to find the best order that you would </a:t>
            </a:r>
            <a:r>
              <a:rPr lang="en">
                <a:solidFill>
                  <a:schemeClr val="accent3"/>
                </a:solidFill>
              </a:rPr>
              <a:t>collaborate the care</a:t>
            </a:r>
            <a:r>
              <a:rPr lang="en"/>
              <a:t> for each student. To save you some time, you can write the corresponding letter next to the number in the order you would do them in.  I’ll read the scenarios now:</a:t>
            </a:r>
            <a:endParaRPr/>
          </a:p>
          <a:p>
            <a:pPr marL="466618" indent="-304598">
              <a:buClr>
                <a:schemeClr val="dk1"/>
              </a:buClr>
              <a:buSzPts val="1100"/>
              <a:buChar char="●"/>
            </a:pPr>
            <a:r>
              <a:rPr lang="en" b="1">
                <a:solidFill>
                  <a:schemeClr val="dk1"/>
                </a:solidFill>
              </a:rPr>
              <a:t>Scenario #1</a:t>
            </a:r>
            <a:r>
              <a:rPr lang="en">
                <a:solidFill>
                  <a:schemeClr val="dk1"/>
                </a:solidFill>
              </a:rPr>
              <a:t> p. 5</a:t>
            </a:r>
            <a:endParaRPr>
              <a:solidFill>
                <a:schemeClr val="dk1"/>
              </a:solidFill>
            </a:endParaRPr>
          </a:p>
          <a:p>
            <a:pPr marL="466618"/>
            <a:r>
              <a:rPr lang="en">
                <a:solidFill>
                  <a:schemeClr val="dk1"/>
                </a:solidFill>
              </a:rPr>
              <a:t>You have a new student attending your school.  On review of their health history screening, you see that Asthma is checked, but no further information is given.  What are the next care coordination steps you will take? </a:t>
            </a:r>
            <a:endParaRPr>
              <a:solidFill>
                <a:schemeClr val="dk1"/>
              </a:solidFill>
            </a:endParaRPr>
          </a:p>
          <a:p>
            <a:pPr>
              <a:buClr>
                <a:schemeClr val="dk1"/>
              </a:buClr>
              <a:buSzPts val="1100"/>
            </a:pPr>
            <a:endParaRPr>
              <a:solidFill>
                <a:schemeClr val="dk1"/>
              </a:solidFill>
            </a:endParaRPr>
          </a:p>
          <a:p>
            <a:pPr marL="466618" indent="-304598">
              <a:buClr>
                <a:schemeClr val="dk1"/>
              </a:buClr>
              <a:buSzPts val="1100"/>
              <a:buChar char="●"/>
            </a:pPr>
            <a:r>
              <a:rPr lang="en" b="1">
                <a:solidFill>
                  <a:schemeClr val="dk1"/>
                </a:solidFill>
              </a:rPr>
              <a:t>Scenario #2</a:t>
            </a:r>
            <a:r>
              <a:rPr lang="en">
                <a:solidFill>
                  <a:schemeClr val="dk1"/>
                </a:solidFill>
              </a:rPr>
              <a:t> p. 6</a:t>
            </a:r>
            <a:endParaRPr>
              <a:solidFill>
                <a:schemeClr val="dk1"/>
              </a:solidFill>
            </a:endParaRPr>
          </a:p>
          <a:p>
            <a:pPr marL="466618"/>
            <a:r>
              <a:rPr lang="en">
                <a:solidFill>
                  <a:schemeClr val="dk1"/>
                </a:solidFill>
              </a:rPr>
              <a:t>You come into work on a Monday morning to find an inhaler on your desk.  What are the next care coordination steps you will take? Discuss with other participants at your table.</a:t>
            </a:r>
            <a:endParaRPr>
              <a:solidFill>
                <a:schemeClr val="dk1"/>
              </a:solidFill>
            </a:endParaRPr>
          </a:p>
          <a:p>
            <a:r>
              <a:rPr lang="en"/>
              <a:t> </a:t>
            </a:r>
            <a:endParaRPr>
              <a:solidFill>
                <a:schemeClr val="dk1"/>
              </a:solidFill>
            </a:endParaRPr>
          </a:p>
        </p:txBody>
      </p:sp>
    </p:spTree>
    <p:extLst>
      <p:ext uri="{BB962C8B-B14F-4D97-AF65-F5344CB8AC3E}">
        <p14:creationId xmlns:p14="http://schemas.microsoft.com/office/powerpoint/2010/main" val="6530365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AHRQ emphasizes that care coordination necessitates communicating the patient’s needs and preferences at the right time to the right people.</a:t>
            </a:r>
          </a:p>
          <a:p>
            <a:endParaRPr lang="en-US" dirty="0"/>
          </a:p>
          <a:p>
            <a:r>
              <a:rPr lang="en-US" dirty="0"/>
              <a:t>Case management should involve people who can contribute insights, information, care and feedback regarding child’s asthma control.</a:t>
            </a:r>
          </a:p>
          <a:p>
            <a:endParaRPr lang="en-US" dirty="0"/>
          </a:p>
          <a:p>
            <a:r>
              <a:rPr lang="en-US" dirty="0"/>
              <a:t>Identify resources inside and outside of the school and traditional healthcare systems such help with transportation, housing and food security</a:t>
            </a:r>
          </a:p>
        </p:txBody>
      </p:sp>
      <p:sp>
        <p:nvSpPr>
          <p:cNvPr id="4" name="Slide Number Placeholder 3"/>
          <p:cNvSpPr>
            <a:spLocks noGrp="1"/>
          </p:cNvSpPr>
          <p:nvPr>
            <p:ph type="sldNum" sz="quarter" idx="5"/>
          </p:nvPr>
        </p:nvSpPr>
        <p:spPr/>
        <p:txBody>
          <a:bodyPr/>
          <a:lstStyle/>
          <a:p>
            <a:fld id="{454F9F05-7390-4AFF-A747-FC520149A56C}" type="slidenum">
              <a:rPr lang="en-US" smtClean="0"/>
              <a:t>90</a:t>
            </a:fld>
            <a:endParaRPr lang="en-US"/>
          </a:p>
        </p:txBody>
      </p:sp>
    </p:spTree>
    <p:extLst>
      <p:ext uri="{BB962C8B-B14F-4D97-AF65-F5344CB8AC3E}">
        <p14:creationId xmlns:p14="http://schemas.microsoft.com/office/powerpoint/2010/main" val="19174039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1938F7-3A40-4E12-A2B0-A09BEBC575FC}" type="slidenum">
              <a:rPr lang="en-US" smtClean="0"/>
              <a:t>91</a:t>
            </a:fld>
            <a:endParaRPr lang="en-US" dirty="0"/>
          </a:p>
        </p:txBody>
      </p:sp>
    </p:spTree>
    <p:extLst>
      <p:ext uri="{BB962C8B-B14F-4D97-AF65-F5344CB8AC3E}">
        <p14:creationId xmlns:p14="http://schemas.microsoft.com/office/powerpoint/2010/main" val="2715480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15db196425b_0_65: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15db196425b_0_65: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r>
              <a:rPr lang="en"/>
              <a:t>Let’s take a look at an example of an order we might see in the school setting.</a:t>
            </a:r>
            <a:endParaRPr/>
          </a:p>
        </p:txBody>
      </p:sp>
    </p:spTree>
    <p:extLst>
      <p:ext uri="{BB962C8B-B14F-4D97-AF65-F5344CB8AC3E}">
        <p14:creationId xmlns:p14="http://schemas.microsoft.com/office/powerpoint/2010/main" val="29827609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1641e4ca4fe_5_0: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1641e4ca4fe_5_0: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r>
              <a:rPr lang="en" dirty="0"/>
              <a:t>Case manag</a:t>
            </a:r>
            <a:r>
              <a:rPr lang="en-US" dirty="0"/>
              <a:t>e</a:t>
            </a:r>
            <a:r>
              <a:rPr lang="en" dirty="0"/>
              <a:t>ment includes promotion of self-manag</a:t>
            </a:r>
            <a:r>
              <a:rPr lang="en-US" dirty="0"/>
              <a:t>e</a:t>
            </a:r>
            <a:r>
              <a:rPr lang="en" dirty="0"/>
              <a:t>ment skills. Using tools like this teaching aid can help motivate a child to use their spacer. When working with a student or th</a:t>
            </a:r>
            <a:r>
              <a:rPr lang="en-US" dirty="0" err="1"/>
              <a:t>ei</a:t>
            </a:r>
            <a:r>
              <a:rPr lang="en" dirty="0"/>
              <a:t>r caregivers, you can refer back to the explanations on this slide to help educate them on why spacer use with inhalers, are so important.</a:t>
            </a:r>
            <a:endParaRPr dirty="0"/>
          </a:p>
        </p:txBody>
      </p:sp>
    </p:spTree>
    <p:extLst>
      <p:ext uri="{BB962C8B-B14F-4D97-AF65-F5344CB8AC3E}">
        <p14:creationId xmlns:p14="http://schemas.microsoft.com/office/powerpoint/2010/main" val="16406925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54F9F05-7390-4AFF-A747-FC520149A56C}" type="slidenum">
              <a:rPr lang="en-US" smtClean="0"/>
              <a:t>94</a:t>
            </a:fld>
            <a:endParaRPr lang="en-US"/>
          </a:p>
        </p:txBody>
      </p:sp>
    </p:spTree>
    <p:extLst>
      <p:ext uri="{BB962C8B-B14F-4D97-AF65-F5344CB8AC3E}">
        <p14:creationId xmlns:p14="http://schemas.microsoft.com/office/powerpoint/2010/main" val="5149960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964" indent="-349964">
              <a:buFont typeface="Arial" panose="020B0604020202020204" pitchFamily="34" charset="0"/>
              <a:buChar char="•"/>
            </a:pPr>
            <a:r>
              <a:rPr lang="en-US" dirty="0"/>
              <a:t>Asthma navigators are a valuable member of the health care team and help reduce the burden on school nurses and health care providers by engaging families and providing them with the resources they need to access care. </a:t>
            </a:r>
          </a:p>
          <a:p>
            <a:pPr marL="349964" indent="-349964">
              <a:buFont typeface="Arial" panose="020B0604020202020204" pitchFamily="34" charset="0"/>
              <a:buChar char="•"/>
            </a:pPr>
            <a:r>
              <a:rPr lang="en-US" dirty="0"/>
              <a:t>Essential components:</a:t>
            </a:r>
          </a:p>
          <a:p>
            <a:pPr marL="816582" lvl="1" indent="-349964">
              <a:buFont typeface="Arial" panose="020B0604020202020204" pitchFamily="34" charset="0"/>
              <a:buChar char="•"/>
            </a:pPr>
            <a:r>
              <a:rPr lang="en-US" dirty="0"/>
              <a:t>Partner with the school health team and become an integral part of the school</a:t>
            </a:r>
          </a:p>
          <a:p>
            <a:pPr marL="816582" lvl="1" indent="-349964">
              <a:buFont typeface="Arial" panose="020B0604020202020204" pitchFamily="34" charset="0"/>
              <a:buChar char="•"/>
            </a:pPr>
            <a:r>
              <a:rPr lang="en-US" dirty="0"/>
              <a:t>Identify and engage eligible students and their families to receive the program</a:t>
            </a:r>
          </a:p>
          <a:p>
            <a:pPr marL="816582" lvl="1" indent="-349964">
              <a:buFont typeface="Arial" panose="020B0604020202020204" pitchFamily="34" charset="0"/>
              <a:buChar char="•"/>
            </a:pPr>
            <a:r>
              <a:rPr lang="en-US" dirty="0"/>
              <a:t>Deliver asthma self-management education to students and their parents</a:t>
            </a:r>
          </a:p>
          <a:p>
            <a:pPr marL="816582" lvl="1" indent="-349964">
              <a:buFont typeface="Arial" panose="020B0604020202020204" pitchFamily="34" charset="0"/>
              <a:buChar char="•"/>
            </a:pPr>
            <a:r>
              <a:rPr lang="en-US" dirty="0"/>
              <a:t>Support school nurses in asthma care coordination </a:t>
            </a:r>
          </a:p>
          <a:p>
            <a:pPr marL="816582" lvl="1" indent="-349964">
              <a:buFont typeface="Arial" panose="020B0604020202020204" pitchFamily="34" charset="0"/>
              <a:buChar char="•"/>
            </a:pPr>
            <a:r>
              <a:rPr lang="en-US" dirty="0"/>
              <a:t>Connect with health care providers to enhance communication/improve care</a:t>
            </a:r>
          </a:p>
          <a:p>
            <a:pPr marL="816582" lvl="1" indent="-349964">
              <a:buFont typeface="Arial" panose="020B0604020202020204" pitchFamily="34" charset="0"/>
              <a:buChar char="•"/>
            </a:pPr>
            <a:r>
              <a:rPr lang="en-US" dirty="0"/>
              <a:t>Assist families in reducing and eliminating barriers to health care access</a:t>
            </a:r>
          </a:p>
          <a:p>
            <a:pPr marL="816582" lvl="1" indent="-349964">
              <a:buFont typeface="Arial" panose="020B0604020202020204" pitchFamily="34" charset="0"/>
              <a:buChar char="•"/>
            </a:pPr>
            <a:r>
              <a:rPr lang="en-US" dirty="0"/>
              <a:t>Collect data for research</a:t>
            </a:r>
          </a:p>
          <a:p>
            <a:pPr marL="349964" indent="-349964">
              <a:buFont typeface="Arial" panose="020B0604020202020204" pitchFamily="34" charset="0"/>
              <a:buChar char="•"/>
            </a:pPr>
            <a:endParaRPr lang="en-US" dirty="0"/>
          </a:p>
          <a:p>
            <a:pPr defTabSz="933237">
              <a:defRPr/>
            </a:pPr>
            <a:endParaRPr lang="en-US" dirty="0"/>
          </a:p>
          <a:p>
            <a:endParaRPr lang="en-US" dirty="0"/>
          </a:p>
        </p:txBody>
      </p:sp>
      <p:sp>
        <p:nvSpPr>
          <p:cNvPr id="4" name="Slide Number Placeholder 3"/>
          <p:cNvSpPr>
            <a:spLocks noGrp="1"/>
          </p:cNvSpPr>
          <p:nvPr>
            <p:ph type="sldNum" sz="quarter" idx="5"/>
          </p:nvPr>
        </p:nvSpPr>
        <p:spPr/>
        <p:txBody>
          <a:bodyPr/>
          <a:lstStyle/>
          <a:p>
            <a:fld id="{A984832C-2765-4FD8-A6C4-DF572726614C}" type="slidenum">
              <a:rPr lang="en-US" smtClean="0"/>
              <a:t>95</a:t>
            </a:fld>
            <a:endParaRPr lang="en-US"/>
          </a:p>
        </p:txBody>
      </p:sp>
    </p:spTree>
    <p:extLst>
      <p:ext uri="{BB962C8B-B14F-4D97-AF65-F5344CB8AC3E}">
        <p14:creationId xmlns:p14="http://schemas.microsoft.com/office/powerpoint/2010/main" val="15710462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121"/>
                </a:solidFill>
                <a:effectLst/>
                <a:latin typeface="Cambria" panose="02040503050406030204" pitchFamily="18" charset="0"/>
              </a:rPr>
              <a:t>Navigators have the unique opportunity to establish trust with families and are the link that will help to extend that trust to the larger health care system. </a:t>
            </a:r>
            <a:r>
              <a:rPr lang="en-US" dirty="0"/>
              <a:t>Trust is a key competency for success. Develop, restore, and extend trust.</a:t>
            </a:r>
          </a:p>
          <a:p>
            <a:endParaRPr lang="en-US" dirty="0"/>
          </a:p>
          <a:p>
            <a:r>
              <a:rPr lang="en-US" b="0" i="0" dirty="0">
                <a:solidFill>
                  <a:srgbClr val="212121"/>
                </a:solidFill>
                <a:effectLst/>
                <a:latin typeface="Cambria" panose="02040503050406030204" pitchFamily="18" charset="0"/>
              </a:rPr>
              <a:t>Distrust in health care services and providers contributes significantly to delays in treatment services, the receipt of less than quality services, and increased rates of nonadherence to treatment</a:t>
            </a:r>
            <a:endParaRPr lang="en-US" dirty="0"/>
          </a:p>
          <a:p>
            <a:endParaRPr lang="en-US" dirty="0"/>
          </a:p>
        </p:txBody>
      </p:sp>
      <p:sp>
        <p:nvSpPr>
          <p:cNvPr id="4" name="Slide Number Placeholder 3"/>
          <p:cNvSpPr>
            <a:spLocks noGrp="1"/>
          </p:cNvSpPr>
          <p:nvPr>
            <p:ph type="sldNum" sz="quarter" idx="5"/>
          </p:nvPr>
        </p:nvSpPr>
        <p:spPr/>
        <p:txBody>
          <a:bodyPr/>
          <a:lstStyle/>
          <a:p>
            <a:fld id="{A984832C-2765-4FD8-A6C4-DF572726614C}" type="slidenum">
              <a:rPr lang="en-US" smtClean="0"/>
              <a:t>96</a:t>
            </a:fld>
            <a:endParaRPr lang="en-US"/>
          </a:p>
        </p:txBody>
      </p:sp>
    </p:spTree>
    <p:extLst>
      <p:ext uri="{BB962C8B-B14F-4D97-AF65-F5344CB8AC3E}">
        <p14:creationId xmlns:p14="http://schemas.microsoft.com/office/powerpoint/2010/main" val="3338055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8258D782-9E98-8BD5-1888-1D08152E78A2}"/>
              </a:ext>
            </a:extLst>
          </p:cNvPr>
          <p:cNvGrpSpPr/>
          <p:nvPr userDrawn="1"/>
        </p:nvGrpSpPr>
        <p:grpSpPr>
          <a:xfrm>
            <a:off x="99369" y="1"/>
            <a:ext cx="4102529" cy="1489341"/>
            <a:chOff x="99369" y="1"/>
            <a:chExt cx="4102529" cy="1489341"/>
          </a:xfrm>
        </p:grpSpPr>
        <p:pic>
          <p:nvPicPr>
            <p:cNvPr id="8" name="Picture 7" descr="A picture containing text, transport, aircraft, balloon&#10;&#10;Description automatically generated">
              <a:extLst>
                <a:ext uri="{FF2B5EF4-FFF2-40B4-BE49-F238E27FC236}">
                  <a16:creationId xmlns:a16="http://schemas.microsoft.com/office/drawing/2014/main" id="{CA44AEA5-4623-396C-83E2-4E78D523F1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369" y="1"/>
              <a:ext cx="806793" cy="744732"/>
            </a:xfrm>
            <a:prstGeom prst="rect">
              <a:avLst/>
            </a:prstGeom>
          </p:spPr>
        </p:pic>
        <p:sp>
          <p:nvSpPr>
            <p:cNvPr id="14" name="Rectangle 13">
              <a:extLst>
                <a:ext uri="{FF2B5EF4-FFF2-40B4-BE49-F238E27FC236}">
                  <a16:creationId xmlns:a16="http://schemas.microsoft.com/office/drawing/2014/main" id="{14F70762-71AD-474C-8A20-359FE37E07A7}"/>
                </a:ext>
              </a:extLst>
            </p:cNvPr>
            <p:cNvSpPr/>
            <p:nvPr userDrawn="1"/>
          </p:nvSpPr>
          <p:spPr>
            <a:xfrm rot="21069565">
              <a:off x="260838" y="295752"/>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11492327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t>7/14/2023</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grpSp>
        <p:nvGrpSpPr>
          <p:cNvPr id="7" name="Group 6">
            <a:extLst>
              <a:ext uri="{FF2B5EF4-FFF2-40B4-BE49-F238E27FC236}">
                <a16:creationId xmlns:a16="http://schemas.microsoft.com/office/drawing/2014/main" id="{5044C683-A2AF-FE57-C01D-99CE76FA7293}"/>
              </a:ext>
            </a:extLst>
          </p:cNvPr>
          <p:cNvGrpSpPr/>
          <p:nvPr userDrawn="1"/>
        </p:nvGrpSpPr>
        <p:grpSpPr>
          <a:xfrm>
            <a:off x="0" y="0"/>
            <a:ext cx="4126591" cy="1461202"/>
            <a:chOff x="-219968" y="53027"/>
            <a:chExt cx="4126591" cy="1461202"/>
          </a:xfrm>
        </p:grpSpPr>
        <p:pic>
          <p:nvPicPr>
            <p:cNvPr id="8" name="Picture 7" descr="A picture containing text, transport, aircraft, balloon&#10;&#10;Description automatically generated">
              <a:extLst>
                <a:ext uri="{FF2B5EF4-FFF2-40B4-BE49-F238E27FC236}">
                  <a16:creationId xmlns:a16="http://schemas.microsoft.com/office/drawing/2014/main" id="{2942C523-06BE-C65E-EB70-68FA44E0A92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9" name="Rectangle 8">
              <a:extLst>
                <a:ext uri="{FF2B5EF4-FFF2-40B4-BE49-F238E27FC236}">
                  <a16:creationId xmlns:a16="http://schemas.microsoft.com/office/drawing/2014/main" id="{CAA85C94-3365-26BB-94CF-2473E147D7F3}"/>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1148347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t>7/14/2023</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grpSp>
        <p:nvGrpSpPr>
          <p:cNvPr id="10" name="Group 9">
            <a:extLst>
              <a:ext uri="{FF2B5EF4-FFF2-40B4-BE49-F238E27FC236}">
                <a16:creationId xmlns:a16="http://schemas.microsoft.com/office/drawing/2014/main" id="{82495CDD-A751-E869-5E84-9E5B7B855506}"/>
              </a:ext>
            </a:extLst>
          </p:cNvPr>
          <p:cNvGrpSpPr/>
          <p:nvPr userDrawn="1"/>
        </p:nvGrpSpPr>
        <p:grpSpPr>
          <a:xfrm>
            <a:off x="0" y="0"/>
            <a:ext cx="4126591" cy="1461202"/>
            <a:chOff x="-219968" y="53027"/>
            <a:chExt cx="4126591" cy="1461202"/>
          </a:xfrm>
        </p:grpSpPr>
        <p:pic>
          <p:nvPicPr>
            <p:cNvPr id="11" name="Picture 10" descr="A picture containing text, transport, aircraft, balloon&#10;&#10;Description automatically generated">
              <a:extLst>
                <a:ext uri="{FF2B5EF4-FFF2-40B4-BE49-F238E27FC236}">
                  <a16:creationId xmlns:a16="http://schemas.microsoft.com/office/drawing/2014/main" id="{3538094E-D560-42E9-25A4-059F734282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2" name="Rectangle 11">
              <a:extLst>
                <a:ext uri="{FF2B5EF4-FFF2-40B4-BE49-F238E27FC236}">
                  <a16:creationId xmlns:a16="http://schemas.microsoft.com/office/drawing/2014/main" id="{7F17CA80-D2B4-8899-C311-9E6B7C99C40C}"/>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1670469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t>7/14/2023</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grpSp>
        <p:nvGrpSpPr>
          <p:cNvPr id="14" name="Group 13">
            <a:extLst>
              <a:ext uri="{FF2B5EF4-FFF2-40B4-BE49-F238E27FC236}">
                <a16:creationId xmlns:a16="http://schemas.microsoft.com/office/drawing/2014/main" id="{C76EA4D4-F27D-1AF0-C82C-4B0FED2ED421}"/>
              </a:ext>
            </a:extLst>
          </p:cNvPr>
          <p:cNvGrpSpPr/>
          <p:nvPr userDrawn="1"/>
        </p:nvGrpSpPr>
        <p:grpSpPr>
          <a:xfrm>
            <a:off x="0" y="0"/>
            <a:ext cx="4126591" cy="1461202"/>
            <a:chOff x="-219968" y="53027"/>
            <a:chExt cx="4126591" cy="1461202"/>
          </a:xfrm>
        </p:grpSpPr>
        <p:pic>
          <p:nvPicPr>
            <p:cNvPr id="15" name="Picture 14" descr="A picture containing text, transport, aircraft, balloon&#10;&#10;Description automatically generated">
              <a:extLst>
                <a:ext uri="{FF2B5EF4-FFF2-40B4-BE49-F238E27FC236}">
                  <a16:creationId xmlns:a16="http://schemas.microsoft.com/office/drawing/2014/main" id="{2E7FA387-2B2F-7713-202F-C7AA51F0A0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6" name="Rectangle 15">
              <a:extLst>
                <a:ext uri="{FF2B5EF4-FFF2-40B4-BE49-F238E27FC236}">
                  <a16:creationId xmlns:a16="http://schemas.microsoft.com/office/drawing/2014/main" id="{A2CD79AE-ADFD-5DA6-6A2B-C708C423DB3F}"/>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1873448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t>7/14/2023</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grpSp>
        <p:nvGrpSpPr>
          <p:cNvPr id="13" name="Group 12">
            <a:extLst>
              <a:ext uri="{FF2B5EF4-FFF2-40B4-BE49-F238E27FC236}">
                <a16:creationId xmlns:a16="http://schemas.microsoft.com/office/drawing/2014/main" id="{43BE3DCC-3D76-014D-13F3-61DEF06DA962}"/>
              </a:ext>
            </a:extLst>
          </p:cNvPr>
          <p:cNvGrpSpPr/>
          <p:nvPr userDrawn="1"/>
        </p:nvGrpSpPr>
        <p:grpSpPr>
          <a:xfrm>
            <a:off x="0" y="0"/>
            <a:ext cx="4126591" cy="1461202"/>
            <a:chOff x="-219968" y="53027"/>
            <a:chExt cx="4126591" cy="1461202"/>
          </a:xfrm>
        </p:grpSpPr>
        <p:pic>
          <p:nvPicPr>
            <p:cNvPr id="14" name="Picture 13" descr="A picture containing text, transport, aircraft, balloon&#10;&#10;Description automatically generated">
              <a:extLst>
                <a:ext uri="{FF2B5EF4-FFF2-40B4-BE49-F238E27FC236}">
                  <a16:creationId xmlns:a16="http://schemas.microsoft.com/office/drawing/2014/main" id="{8E75E8B3-6B67-6BE3-CB38-6FC6F44BE3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5" name="Rectangle 14">
              <a:extLst>
                <a:ext uri="{FF2B5EF4-FFF2-40B4-BE49-F238E27FC236}">
                  <a16:creationId xmlns:a16="http://schemas.microsoft.com/office/drawing/2014/main" id="{AFDF7D11-1B84-87EE-2230-ECAB81989284}"/>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182834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t>7/14/2023</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grpSp>
        <p:nvGrpSpPr>
          <p:cNvPr id="9" name="Group 8">
            <a:extLst>
              <a:ext uri="{FF2B5EF4-FFF2-40B4-BE49-F238E27FC236}">
                <a16:creationId xmlns:a16="http://schemas.microsoft.com/office/drawing/2014/main" id="{2942EDB2-1E4F-4409-45F4-B849C93D43D1}"/>
              </a:ext>
            </a:extLst>
          </p:cNvPr>
          <p:cNvGrpSpPr/>
          <p:nvPr userDrawn="1"/>
        </p:nvGrpSpPr>
        <p:grpSpPr>
          <a:xfrm>
            <a:off x="0" y="0"/>
            <a:ext cx="4126591" cy="1461202"/>
            <a:chOff x="-219968" y="53027"/>
            <a:chExt cx="4126591" cy="1461202"/>
          </a:xfrm>
        </p:grpSpPr>
        <p:pic>
          <p:nvPicPr>
            <p:cNvPr id="10" name="Picture 9" descr="A picture containing text, transport, aircraft, balloon&#10;&#10;Description automatically generated">
              <a:extLst>
                <a:ext uri="{FF2B5EF4-FFF2-40B4-BE49-F238E27FC236}">
                  <a16:creationId xmlns:a16="http://schemas.microsoft.com/office/drawing/2014/main" id="{4C96D5C8-C6DA-7EE9-0FDA-915B68CFD8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1" name="Rectangle 10">
              <a:extLst>
                <a:ext uri="{FF2B5EF4-FFF2-40B4-BE49-F238E27FC236}">
                  <a16:creationId xmlns:a16="http://schemas.microsoft.com/office/drawing/2014/main" id="{A198BC59-D16C-FD01-C2A9-98E0F50B305B}"/>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1813207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t>7/14/2023</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grpSp>
        <p:nvGrpSpPr>
          <p:cNvPr id="8" name="Group 7">
            <a:extLst>
              <a:ext uri="{FF2B5EF4-FFF2-40B4-BE49-F238E27FC236}">
                <a16:creationId xmlns:a16="http://schemas.microsoft.com/office/drawing/2014/main" id="{789DFD85-7892-484A-E057-ACD782553E61}"/>
              </a:ext>
            </a:extLst>
          </p:cNvPr>
          <p:cNvGrpSpPr/>
          <p:nvPr userDrawn="1"/>
        </p:nvGrpSpPr>
        <p:grpSpPr>
          <a:xfrm>
            <a:off x="0" y="0"/>
            <a:ext cx="4126591" cy="1461202"/>
            <a:chOff x="-219968" y="53027"/>
            <a:chExt cx="4126591" cy="1461202"/>
          </a:xfrm>
        </p:grpSpPr>
        <p:pic>
          <p:nvPicPr>
            <p:cNvPr id="9" name="Picture 8" descr="A picture containing text, transport, aircraft, balloon&#10;&#10;Description automatically generated">
              <a:extLst>
                <a:ext uri="{FF2B5EF4-FFF2-40B4-BE49-F238E27FC236}">
                  <a16:creationId xmlns:a16="http://schemas.microsoft.com/office/drawing/2014/main" id="{DE6AF0E7-4F22-976C-2EC6-B5D4C90E81E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0" name="Rectangle 9">
              <a:extLst>
                <a:ext uri="{FF2B5EF4-FFF2-40B4-BE49-F238E27FC236}">
                  <a16:creationId xmlns:a16="http://schemas.microsoft.com/office/drawing/2014/main" id="{E20EC0A1-3D18-1FEB-4B10-22281E63C4C0}"/>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336403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t>7/14/2023</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grpSp>
        <p:nvGrpSpPr>
          <p:cNvPr id="11" name="Group 10">
            <a:extLst>
              <a:ext uri="{FF2B5EF4-FFF2-40B4-BE49-F238E27FC236}">
                <a16:creationId xmlns:a16="http://schemas.microsoft.com/office/drawing/2014/main" id="{73D8821E-ED0C-82A2-BE58-A945B5799BE8}"/>
              </a:ext>
            </a:extLst>
          </p:cNvPr>
          <p:cNvGrpSpPr/>
          <p:nvPr userDrawn="1"/>
        </p:nvGrpSpPr>
        <p:grpSpPr>
          <a:xfrm>
            <a:off x="0" y="0"/>
            <a:ext cx="4126591" cy="1461202"/>
            <a:chOff x="-219968" y="53027"/>
            <a:chExt cx="4126591" cy="1461202"/>
          </a:xfrm>
        </p:grpSpPr>
        <p:pic>
          <p:nvPicPr>
            <p:cNvPr id="12" name="Picture 11" descr="A picture containing text, transport, aircraft, balloon&#10;&#10;Description automatically generated">
              <a:extLst>
                <a:ext uri="{FF2B5EF4-FFF2-40B4-BE49-F238E27FC236}">
                  <a16:creationId xmlns:a16="http://schemas.microsoft.com/office/drawing/2014/main" id="{6659364F-B38E-A811-B4E7-A64CE46323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3" name="Rectangle 12">
              <a:extLst>
                <a:ext uri="{FF2B5EF4-FFF2-40B4-BE49-F238E27FC236}">
                  <a16:creationId xmlns:a16="http://schemas.microsoft.com/office/drawing/2014/main" id="{4826B43A-E551-EF83-4A4F-3CE1412EC02D}"/>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1740491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10769600"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799" y="2828785"/>
            <a:ext cx="10769599"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dirty="0"/>
              <a:t>Click to edit Master text styles</a:t>
            </a:r>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userDrawn="1"/>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pic>
        <p:nvPicPr>
          <p:cNvPr id="13" name="Picture 12" descr="A picture containing text, transport, aircraft, balloon&#10;&#10;Description automatically generated">
            <a:extLst>
              <a:ext uri="{FF2B5EF4-FFF2-40B4-BE49-F238E27FC236}">
                <a16:creationId xmlns:a16="http://schemas.microsoft.com/office/drawing/2014/main" id="{2B26C0A6-CBD5-3E51-DBBC-D19AE9B183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55" y="6088382"/>
            <a:ext cx="806793" cy="744732"/>
          </a:xfrm>
          <a:prstGeom prst="rect">
            <a:avLst/>
          </a:prstGeom>
        </p:spPr>
      </p:pic>
      <p:sp>
        <p:nvSpPr>
          <p:cNvPr id="15" name="Rectangle 14">
            <a:extLst>
              <a:ext uri="{FF2B5EF4-FFF2-40B4-BE49-F238E27FC236}">
                <a16:creationId xmlns:a16="http://schemas.microsoft.com/office/drawing/2014/main" id="{4EC5CE34-3C71-9266-18A4-32B7601B3E58}"/>
              </a:ext>
            </a:extLst>
          </p:cNvPr>
          <p:cNvSpPr/>
          <p:nvPr userDrawn="1"/>
        </p:nvSpPr>
        <p:spPr>
          <a:xfrm rot="364854">
            <a:off x="898302" y="6268891"/>
            <a:ext cx="3046356" cy="479997"/>
          </a:xfrm>
          <a:prstGeom prst="rect">
            <a:avLst/>
          </a:prstGeom>
          <a:noFill/>
        </p:spPr>
        <p:txBody>
          <a:bodyPr wrap="none" lIns="91440" tIns="45720" rIns="91440" bIns="45720">
            <a:prstTxWarp prst="textArchDown">
              <a:avLst>
                <a:gd name="adj" fmla="val 53618"/>
              </a:avLst>
            </a:prstTxWarp>
            <a:spAutoFit/>
          </a:bodyPr>
          <a:lstStyle/>
          <a:p>
            <a:pPr algn="ctr"/>
            <a:r>
              <a:rPr lang="en-US" sz="1800" b="0" cap="none" spc="0" dirty="0">
                <a:ln w="0"/>
                <a:solidFill>
                  <a:srgbClr val="0070C0"/>
                </a:solidFill>
                <a:effectLst>
                  <a:outerShdw blurRad="38100" dist="19050" dir="2700000" algn="tl" rotWithShape="0">
                    <a:schemeClr val="dk1">
                      <a:alpha val="40000"/>
                    </a:schemeClr>
                  </a:outerShdw>
                </a:effectLst>
              </a:rPr>
              <a:t>Better Asthma Control for Kids</a:t>
            </a:r>
          </a:p>
        </p:txBody>
      </p:sp>
    </p:spTree>
    <p:extLst>
      <p:ext uri="{BB962C8B-B14F-4D97-AF65-F5344CB8AC3E}">
        <p14:creationId xmlns:p14="http://schemas.microsoft.com/office/powerpoint/2010/main" val="1018672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spTree>
      <p:nvGrpSpPr>
        <p:cNvPr id="1" name=""/>
        <p:cNvGrpSpPr/>
        <p:nvPr/>
      </p:nvGrpSpPr>
      <p:grpSpPr>
        <a:xfrm>
          <a:off x="0" y="0"/>
          <a:ext cx="0" cy="0"/>
          <a:chOff x="0" y="0"/>
          <a:chExt cx="0" cy="0"/>
        </a:xfrm>
      </p:grpSpPr>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10769600"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799" y="2828785"/>
            <a:ext cx="10769599"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dirty="0"/>
              <a:t>Click to edit Master text styles</a:t>
            </a:r>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pic>
        <p:nvPicPr>
          <p:cNvPr id="13" name="Picture 12" descr="A picture containing text, transport, aircraft, balloon&#10;&#10;Description automatically generated">
            <a:extLst>
              <a:ext uri="{FF2B5EF4-FFF2-40B4-BE49-F238E27FC236}">
                <a16:creationId xmlns:a16="http://schemas.microsoft.com/office/drawing/2014/main" id="{2B26C0A6-CBD5-3E51-DBBC-D19AE9B183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55" y="6088382"/>
            <a:ext cx="806793" cy="744732"/>
          </a:xfrm>
          <a:prstGeom prst="rect">
            <a:avLst/>
          </a:prstGeom>
        </p:spPr>
      </p:pic>
      <p:sp>
        <p:nvSpPr>
          <p:cNvPr id="3" name="Rectangle 2">
            <a:extLst>
              <a:ext uri="{FF2B5EF4-FFF2-40B4-BE49-F238E27FC236}">
                <a16:creationId xmlns:a16="http://schemas.microsoft.com/office/drawing/2014/main" id="{9F5E2E83-5FAD-C614-E967-13EFE49B90F5}"/>
              </a:ext>
            </a:extLst>
          </p:cNvPr>
          <p:cNvSpPr/>
          <p:nvPr userDrawn="1"/>
        </p:nvSpPr>
        <p:spPr>
          <a:xfrm rot="364854">
            <a:off x="898302" y="6268891"/>
            <a:ext cx="3046356" cy="479997"/>
          </a:xfrm>
          <a:prstGeom prst="rect">
            <a:avLst/>
          </a:prstGeom>
          <a:noFill/>
        </p:spPr>
        <p:txBody>
          <a:bodyPr wrap="none" lIns="91440" tIns="45720" rIns="91440" bIns="45720">
            <a:prstTxWarp prst="textArchDown">
              <a:avLst>
                <a:gd name="adj" fmla="val 53618"/>
              </a:avLst>
            </a:prstTxWarp>
            <a:spAutoFit/>
          </a:bodyPr>
          <a:lstStyle/>
          <a:p>
            <a:pPr algn="ctr"/>
            <a:r>
              <a:rPr lang="en-US" sz="1800" b="0" cap="none" spc="0" dirty="0">
                <a:ln w="0"/>
                <a:solidFill>
                  <a:srgbClr val="0070C0"/>
                </a:solidFill>
                <a:effectLst>
                  <a:outerShdw blurRad="38100" dist="19050" dir="2700000" algn="tl" rotWithShape="0">
                    <a:schemeClr val="dk1">
                      <a:alpha val="40000"/>
                    </a:schemeClr>
                  </a:outerShdw>
                </a:effectLst>
              </a:rPr>
              <a:t>Better Asthma Control for Kids</a:t>
            </a:r>
          </a:p>
        </p:txBody>
      </p:sp>
    </p:spTree>
    <p:extLst>
      <p:ext uri="{BB962C8B-B14F-4D97-AF65-F5344CB8AC3E}">
        <p14:creationId xmlns:p14="http://schemas.microsoft.com/office/powerpoint/2010/main" val="653732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t>7/14/2023</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grpSp>
        <p:nvGrpSpPr>
          <p:cNvPr id="13" name="Group 12">
            <a:extLst>
              <a:ext uri="{FF2B5EF4-FFF2-40B4-BE49-F238E27FC236}">
                <a16:creationId xmlns:a16="http://schemas.microsoft.com/office/drawing/2014/main" id="{E499CAA2-19C6-2A29-5364-2A4A0008BAFC}"/>
              </a:ext>
            </a:extLst>
          </p:cNvPr>
          <p:cNvGrpSpPr/>
          <p:nvPr userDrawn="1"/>
        </p:nvGrpSpPr>
        <p:grpSpPr>
          <a:xfrm>
            <a:off x="0" y="0"/>
            <a:ext cx="4126591" cy="1461202"/>
            <a:chOff x="-219968" y="53027"/>
            <a:chExt cx="4126591" cy="1461202"/>
          </a:xfrm>
        </p:grpSpPr>
        <p:pic>
          <p:nvPicPr>
            <p:cNvPr id="14" name="Picture 13" descr="A picture containing text, transport, aircraft, balloon&#10;&#10;Description automatically generated">
              <a:extLst>
                <a:ext uri="{FF2B5EF4-FFF2-40B4-BE49-F238E27FC236}">
                  <a16:creationId xmlns:a16="http://schemas.microsoft.com/office/drawing/2014/main" id="{A157969D-742B-3C76-2F6B-409933C5700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5" name="Rectangle 14">
              <a:extLst>
                <a:ext uri="{FF2B5EF4-FFF2-40B4-BE49-F238E27FC236}">
                  <a16:creationId xmlns:a16="http://schemas.microsoft.com/office/drawing/2014/main" id="{2FCB0E5F-EC8E-AFB2-C027-3E0EB522F5E7}"/>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4062076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t>7/14/2023</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grpSp>
        <p:nvGrpSpPr>
          <p:cNvPr id="10" name="Group 9">
            <a:extLst>
              <a:ext uri="{FF2B5EF4-FFF2-40B4-BE49-F238E27FC236}">
                <a16:creationId xmlns:a16="http://schemas.microsoft.com/office/drawing/2014/main" id="{3BDB0E55-EA96-ACEF-148C-2F552B06292C}"/>
              </a:ext>
            </a:extLst>
          </p:cNvPr>
          <p:cNvGrpSpPr/>
          <p:nvPr userDrawn="1"/>
        </p:nvGrpSpPr>
        <p:grpSpPr>
          <a:xfrm>
            <a:off x="0" y="0"/>
            <a:ext cx="4126591" cy="1461202"/>
            <a:chOff x="-219968" y="53027"/>
            <a:chExt cx="4126591" cy="1461202"/>
          </a:xfrm>
        </p:grpSpPr>
        <p:pic>
          <p:nvPicPr>
            <p:cNvPr id="11" name="Picture 10" descr="A picture containing text, transport, aircraft, balloon&#10;&#10;Description automatically generated">
              <a:extLst>
                <a:ext uri="{FF2B5EF4-FFF2-40B4-BE49-F238E27FC236}">
                  <a16:creationId xmlns:a16="http://schemas.microsoft.com/office/drawing/2014/main" id="{6FFA270A-C846-36FA-F0D2-63AD4DE3EF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2" name="Rectangle 11">
              <a:extLst>
                <a:ext uri="{FF2B5EF4-FFF2-40B4-BE49-F238E27FC236}">
                  <a16:creationId xmlns:a16="http://schemas.microsoft.com/office/drawing/2014/main" id="{260B0801-D2C5-B4AD-4B1C-6080DD02D241}"/>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2108971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7/14/2023</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798808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77"/>
        <p:cNvGrpSpPr/>
        <p:nvPr/>
      </p:nvGrpSpPr>
      <p:grpSpPr>
        <a:xfrm>
          <a:off x="0" y="0"/>
          <a:ext cx="0" cy="0"/>
          <a:chOff x="0" y="0"/>
          <a:chExt cx="0" cy="0"/>
        </a:xfrm>
      </p:grpSpPr>
      <p:pic>
        <p:nvPicPr>
          <p:cNvPr id="78" name="Google Shape;78;p13"/>
          <p:cNvPicPr preferRelativeResize="0"/>
          <p:nvPr/>
        </p:nvPicPr>
        <p:blipFill rotWithShape="1">
          <a:blip r:embed="rId2">
            <a:alphaModFix/>
          </a:blip>
          <a:srcRect/>
          <a:stretch/>
        </p:blipFill>
        <p:spPr>
          <a:xfrm>
            <a:off x="0" y="-1"/>
            <a:ext cx="12192627" cy="6858353"/>
          </a:xfrm>
          <a:prstGeom prst="rect">
            <a:avLst/>
          </a:prstGeom>
          <a:noFill/>
          <a:ln>
            <a:noFill/>
          </a:ln>
        </p:spPr>
      </p:pic>
      <p:sp>
        <p:nvSpPr>
          <p:cNvPr id="79" name="Google Shape;79;p13"/>
          <p:cNvSpPr txBox="1">
            <a:spLocks noGrp="1"/>
          </p:cNvSpPr>
          <p:nvPr>
            <p:ph type="ctrTitle"/>
          </p:nvPr>
        </p:nvSpPr>
        <p:spPr>
          <a:xfrm>
            <a:off x="-1" y="2595716"/>
            <a:ext cx="12192800" cy="23376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0"/>
              </a:spcBef>
              <a:spcAft>
                <a:spcPts val="0"/>
              </a:spcAft>
              <a:buClr>
                <a:schemeClr val="dk1"/>
              </a:buClr>
              <a:buSzPts val="3000"/>
              <a:buFont typeface="Arial"/>
              <a:buNone/>
              <a:defRPr sz="4000">
                <a:solidFill>
                  <a:schemeClr val="dk1"/>
                </a:solidFill>
                <a:latin typeface="Arial"/>
                <a:ea typeface="Arial"/>
                <a:cs typeface="Arial"/>
                <a:sym typeface="Arial"/>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0" name="Google Shape;80;p13"/>
          <p:cNvSpPr txBox="1">
            <a:spLocks noGrp="1"/>
          </p:cNvSpPr>
          <p:nvPr>
            <p:ph type="sldNum" idx="12"/>
          </p:nvPr>
        </p:nvSpPr>
        <p:spPr>
          <a:xfrm>
            <a:off x="233420" y="6427021"/>
            <a:ext cx="2743200" cy="365200"/>
          </a:xfrm>
          <a:prstGeom prst="rect">
            <a:avLst/>
          </a:prstGeom>
          <a:noFill/>
          <a:ln>
            <a:noFill/>
          </a:ln>
        </p:spPr>
        <p:txBody>
          <a:bodyPr spcFirstLastPara="1" wrap="square" lIns="68575" tIns="34275" rIns="68575" bIns="34275" anchor="ctr" anchorCtr="0">
            <a:noAutofit/>
          </a:bodyPr>
          <a:lstStyle>
            <a:lvl1pPr marL="0" lvl="0" indent="0" algn="l" rtl="0">
              <a:spcBef>
                <a:spcPts val="0"/>
              </a:spcBef>
              <a:buNone/>
              <a:defRPr sz="1600" b="0" i="0" u="none" strike="noStrike" cap="none">
                <a:solidFill>
                  <a:schemeClr val="dk1"/>
                </a:solidFill>
                <a:latin typeface="Calibri"/>
                <a:ea typeface="Calibri"/>
                <a:cs typeface="Calibri"/>
                <a:sym typeface="Calibri"/>
              </a:defRPr>
            </a:lvl1pPr>
            <a:lvl2pPr marL="0" lvl="1" indent="0" algn="l" rtl="0">
              <a:spcBef>
                <a:spcPts val="0"/>
              </a:spcBef>
              <a:buNone/>
              <a:defRPr sz="1600" b="0" i="0" u="none" strike="noStrike" cap="none">
                <a:solidFill>
                  <a:schemeClr val="dk1"/>
                </a:solidFill>
                <a:latin typeface="Calibri"/>
                <a:ea typeface="Calibri"/>
                <a:cs typeface="Calibri"/>
                <a:sym typeface="Calibri"/>
              </a:defRPr>
            </a:lvl2pPr>
            <a:lvl3pPr marL="0" lvl="2" indent="0" algn="l" rtl="0">
              <a:spcBef>
                <a:spcPts val="0"/>
              </a:spcBef>
              <a:buNone/>
              <a:defRPr sz="1600" b="0" i="0" u="none" strike="noStrike" cap="none">
                <a:solidFill>
                  <a:schemeClr val="dk1"/>
                </a:solidFill>
                <a:latin typeface="Calibri"/>
                <a:ea typeface="Calibri"/>
                <a:cs typeface="Calibri"/>
                <a:sym typeface="Calibri"/>
              </a:defRPr>
            </a:lvl3pPr>
            <a:lvl4pPr marL="0" lvl="3" indent="0" algn="l" rtl="0">
              <a:spcBef>
                <a:spcPts val="0"/>
              </a:spcBef>
              <a:buNone/>
              <a:defRPr sz="1600" b="0" i="0" u="none" strike="noStrike" cap="none">
                <a:solidFill>
                  <a:schemeClr val="dk1"/>
                </a:solidFill>
                <a:latin typeface="Calibri"/>
                <a:ea typeface="Calibri"/>
                <a:cs typeface="Calibri"/>
                <a:sym typeface="Calibri"/>
              </a:defRPr>
            </a:lvl4pPr>
            <a:lvl5pPr marL="0" lvl="4" indent="0" algn="l" rtl="0">
              <a:spcBef>
                <a:spcPts val="0"/>
              </a:spcBef>
              <a:buNone/>
              <a:defRPr sz="1600" b="0" i="0" u="none" strike="noStrike" cap="none">
                <a:solidFill>
                  <a:schemeClr val="dk1"/>
                </a:solidFill>
                <a:latin typeface="Calibri"/>
                <a:ea typeface="Calibri"/>
                <a:cs typeface="Calibri"/>
                <a:sym typeface="Calibri"/>
              </a:defRPr>
            </a:lvl5pPr>
            <a:lvl6pPr marL="0" lvl="5" indent="0" algn="l" rtl="0">
              <a:spcBef>
                <a:spcPts val="0"/>
              </a:spcBef>
              <a:buNone/>
              <a:defRPr sz="1600" b="0" i="0" u="none" strike="noStrike" cap="none">
                <a:solidFill>
                  <a:schemeClr val="dk1"/>
                </a:solidFill>
                <a:latin typeface="Calibri"/>
                <a:ea typeface="Calibri"/>
                <a:cs typeface="Calibri"/>
                <a:sym typeface="Calibri"/>
              </a:defRPr>
            </a:lvl6pPr>
            <a:lvl7pPr marL="0" lvl="6" indent="0" algn="l" rtl="0">
              <a:spcBef>
                <a:spcPts val="0"/>
              </a:spcBef>
              <a:buNone/>
              <a:defRPr sz="1600" b="0" i="0" u="none" strike="noStrike" cap="none">
                <a:solidFill>
                  <a:schemeClr val="dk1"/>
                </a:solidFill>
                <a:latin typeface="Calibri"/>
                <a:ea typeface="Calibri"/>
                <a:cs typeface="Calibri"/>
                <a:sym typeface="Calibri"/>
              </a:defRPr>
            </a:lvl7pPr>
            <a:lvl8pPr marL="0" lvl="7" indent="0" algn="l" rtl="0">
              <a:spcBef>
                <a:spcPts val="0"/>
              </a:spcBef>
              <a:buNone/>
              <a:defRPr sz="1600" b="0" i="0" u="none" strike="noStrike" cap="none">
                <a:solidFill>
                  <a:schemeClr val="dk1"/>
                </a:solidFill>
                <a:latin typeface="Calibri"/>
                <a:ea typeface="Calibri"/>
                <a:cs typeface="Calibri"/>
                <a:sym typeface="Calibri"/>
              </a:defRPr>
            </a:lvl8pPr>
            <a:lvl9pPr marL="0" lvl="8" indent="0" algn="l" rtl="0">
              <a:spcBef>
                <a:spcPts val="0"/>
              </a:spcBef>
              <a:buNone/>
              <a:defRPr sz="1600" b="0" i="0" u="none" strike="noStrike" cap="none">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417738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3F338F-95F1-644A-B8C3-BC08F1D64FCE}"/>
              </a:ext>
            </a:extLst>
          </p:cNvPr>
          <p:cNvSpPr>
            <a:spLocks noGrp="1"/>
          </p:cNvSpPr>
          <p:nvPr>
            <p:ph type="dt" sz="half" idx="10"/>
          </p:nvPr>
        </p:nvSpPr>
        <p:spPr/>
        <p:txBody>
          <a:bodyPr/>
          <a:lstStyle/>
          <a:p>
            <a:fld id="{1AC99BA8-398F-AF48-A4D7-C722966D1B8A}" type="datetimeFigureOut">
              <a:rPr lang="en-US" smtClean="0"/>
              <a:t>7/14/2023</a:t>
            </a:fld>
            <a:endParaRPr lang="en-US"/>
          </a:p>
        </p:txBody>
      </p:sp>
      <p:sp>
        <p:nvSpPr>
          <p:cNvPr id="3" name="Footer Placeholder 2">
            <a:extLst>
              <a:ext uri="{FF2B5EF4-FFF2-40B4-BE49-F238E27FC236}">
                <a16:creationId xmlns:a16="http://schemas.microsoft.com/office/drawing/2014/main" id="{D8CFD989-384B-3442-A72A-40CBEBC8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5FC25F-5F41-304F-937A-245079967A06}"/>
              </a:ext>
            </a:extLst>
          </p:cNvPr>
          <p:cNvSpPr>
            <a:spLocks noGrp="1"/>
          </p:cNvSpPr>
          <p:nvPr>
            <p:ph type="sldNum" sz="quarter" idx="12"/>
          </p:nvPr>
        </p:nvSpPr>
        <p:spPr/>
        <p:txBody>
          <a:bodyPr/>
          <a:lstStyle/>
          <a:p>
            <a:fld id="{42680C87-B37A-B64F-8231-A272EE91D62A}" type="slidenum">
              <a:rPr lang="en-US" smtClean="0"/>
              <a:t>‹#›</a:t>
            </a:fld>
            <a:endParaRPr lang="en-US"/>
          </a:p>
        </p:txBody>
      </p:sp>
    </p:spTree>
    <p:extLst>
      <p:ext uri="{BB962C8B-B14F-4D97-AF65-F5344CB8AC3E}">
        <p14:creationId xmlns:p14="http://schemas.microsoft.com/office/powerpoint/2010/main" val="21094683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A4AE3-2983-47EC-86EE-AC691854B6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1C4D1A-5575-4635-9FA3-7D347BA6B7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0FE390-096C-4836-AC1C-A49AF44C0F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464982-FF18-4BF8-83E8-525DF30472DF}"/>
              </a:ext>
            </a:extLst>
          </p:cNvPr>
          <p:cNvSpPr>
            <a:spLocks noGrp="1"/>
          </p:cNvSpPr>
          <p:nvPr>
            <p:ph type="dt" sz="half" idx="10"/>
          </p:nvPr>
        </p:nvSpPr>
        <p:spPr/>
        <p:txBody>
          <a:bodyPr/>
          <a:lstStyle/>
          <a:p>
            <a:fld id="{79F09412-FD64-4E65-B7AE-F69C0C5371B1}" type="datetimeFigureOut">
              <a:rPr lang="en-US" smtClean="0"/>
              <a:t>7/14/2023</a:t>
            </a:fld>
            <a:endParaRPr lang="en-US"/>
          </a:p>
        </p:txBody>
      </p:sp>
      <p:sp>
        <p:nvSpPr>
          <p:cNvPr id="6" name="Footer Placeholder 5">
            <a:extLst>
              <a:ext uri="{FF2B5EF4-FFF2-40B4-BE49-F238E27FC236}">
                <a16:creationId xmlns:a16="http://schemas.microsoft.com/office/drawing/2014/main" id="{0D5CF264-2A6F-4FD1-A8E1-9E745E9308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7EA900-A6E5-4831-A913-1D86E6F061CC}"/>
              </a:ext>
            </a:extLst>
          </p:cNvPr>
          <p:cNvSpPr>
            <a:spLocks noGrp="1"/>
          </p:cNvSpPr>
          <p:nvPr>
            <p:ph type="sldNum" sz="quarter" idx="12"/>
          </p:nvPr>
        </p:nvSpPr>
        <p:spPr/>
        <p:txBody>
          <a:bodyPr/>
          <a:lstStyle/>
          <a:p>
            <a:fld id="{39065F8C-DC73-4AC9-94D9-F8C32C72D37F}" type="slidenum">
              <a:rPr lang="en-US" smtClean="0"/>
              <a:t>‹#›</a:t>
            </a:fld>
            <a:endParaRPr lang="en-US"/>
          </a:p>
        </p:txBody>
      </p:sp>
    </p:spTree>
    <p:extLst>
      <p:ext uri="{BB962C8B-B14F-4D97-AF65-F5344CB8AC3E}">
        <p14:creationId xmlns:p14="http://schemas.microsoft.com/office/powerpoint/2010/main" val="322058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7/14/2023</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31445582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772"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2A12F1-8E4A-8C41-9BB1-1A355D87C3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F2CFCDD-FA5A-7942-B902-B880966FB0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FD36E9-3575-DE45-848A-CCF46B3544B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C99BA8-398F-AF48-A4D7-C722966D1B8A}" type="datetimeFigureOut">
              <a:rPr lang="en-US" smtClean="0"/>
              <a:t>7/14/2023</a:t>
            </a:fld>
            <a:endParaRPr lang="en-US"/>
          </a:p>
        </p:txBody>
      </p:sp>
      <p:sp>
        <p:nvSpPr>
          <p:cNvPr id="5" name="Footer Placeholder 4">
            <a:extLst>
              <a:ext uri="{FF2B5EF4-FFF2-40B4-BE49-F238E27FC236}">
                <a16:creationId xmlns:a16="http://schemas.microsoft.com/office/drawing/2014/main" id="{CCDB4CC4-E534-0648-9431-46E17B8216C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92C5B5-D88A-1B40-B386-0DEFD09927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680C87-B37A-B64F-8231-A272EE91D62A}" type="slidenum">
              <a:rPr lang="en-US" smtClean="0"/>
              <a:t>‹#›</a:t>
            </a:fld>
            <a:endParaRPr lang="en-US"/>
          </a:p>
        </p:txBody>
      </p:sp>
    </p:spTree>
    <p:extLst>
      <p:ext uri="{BB962C8B-B14F-4D97-AF65-F5344CB8AC3E}">
        <p14:creationId xmlns:p14="http://schemas.microsoft.com/office/powerpoint/2010/main" val="3476364830"/>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A444D0-C17D-451A-91DE-76B0D73904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4D3B85-DDDF-49B2-AF9B-195A734514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FB20E4-E7ED-48FB-9C78-E9561338AA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F09412-FD64-4E65-B7AE-F69C0C5371B1}" type="datetimeFigureOut">
              <a:rPr lang="en-US" smtClean="0"/>
              <a:t>7/14/2023</a:t>
            </a:fld>
            <a:endParaRPr lang="en-US"/>
          </a:p>
        </p:txBody>
      </p:sp>
      <p:sp>
        <p:nvSpPr>
          <p:cNvPr id="5" name="Footer Placeholder 4">
            <a:extLst>
              <a:ext uri="{FF2B5EF4-FFF2-40B4-BE49-F238E27FC236}">
                <a16:creationId xmlns:a16="http://schemas.microsoft.com/office/drawing/2014/main" id="{00F3B787-2FC7-4C1F-B25F-0B80851417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57C8262-43D3-4F42-BB6C-4C49FC78A4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065F8C-DC73-4AC9-94D9-F8C32C72D37F}" type="slidenum">
              <a:rPr lang="en-US" smtClean="0"/>
              <a:t>‹#›</a:t>
            </a:fld>
            <a:endParaRPr lang="en-US"/>
          </a:p>
        </p:txBody>
      </p:sp>
    </p:spTree>
    <p:extLst>
      <p:ext uri="{BB962C8B-B14F-4D97-AF65-F5344CB8AC3E}">
        <p14:creationId xmlns:p14="http://schemas.microsoft.com/office/powerpoint/2010/main" val="1018616036"/>
      </p:ext>
    </p:extLst>
  </p:cSld>
  <p:clrMap bg1="lt1" tx1="dk1" bg2="lt2" tx2="dk2" accent1="accent1" accent2="accent2" accent3="accent3" accent4="accent4" accent5="accent5" accent6="accent6" hlink="hlink" folHlink="folHlink"/>
  <p:sldLayoutIdLst>
    <p:sldLayoutId id="214748365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7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29.jpg"/><Relationship Id="rId7" Type="http://schemas.openxmlformats.org/officeDocument/2006/relationships/hyperlink" Target="http://theconversation.com/understanding-transitions-may-be-critical-to-our-survival-28378"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0.jpg"/><Relationship Id="rId5" Type="http://schemas.openxmlformats.org/officeDocument/2006/relationships/hyperlink" Target="https://creativecommons.org/licenses/by/3.0/" TargetMode="External"/><Relationship Id="rId4" Type="http://schemas.openxmlformats.org/officeDocument/2006/relationships/hyperlink" Target="https://leadershipfreak.blog/2020/04/06/how-to-face-big-challenges-and-successfully-climb-steep-hills/" TargetMode="External"/><Relationship Id="rId9" Type="http://schemas.openxmlformats.org/officeDocument/2006/relationships/hyperlink" Target="https://www.flickr.com/photos/omargurnah/4745696787" TargetMode="Externa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s://www.menti.com/alrxhnmpfn35" TargetMode="External"/><Relationship Id="rId4" Type="http://schemas.openxmlformats.org/officeDocument/2006/relationships/image" Target="../media/image33.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hyperlink" Target="https://www.childrens.com/wps/wcm/connect/childrenspublic/d12a979b-bd4b-4854-ad5e-3f98ef67a196/Asthma+Straw+Challenge+V2.jpg?MOD=AJPERES&amp;CVID=kQIvEsO"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hyperlink" Target="https://freesvg.org/workers-emoji" TargetMode="External"/></Relationships>
</file>

<file path=ppt/slides/_rels/slide9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CC60E4-09E9-89EA-771B-163DA44B97AC}"/>
              </a:ext>
            </a:extLst>
          </p:cNvPr>
          <p:cNvSpPr>
            <a:spLocks noGrp="1"/>
          </p:cNvSpPr>
          <p:nvPr>
            <p:ph type="title"/>
          </p:nvPr>
        </p:nvSpPr>
        <p:spPr>
          <a:xfrm>
            <a:off x="609600" y="4780328"/>
            <a:ext cx="10972800" cy="1143000"/>
          </a:xfrm>
        </p:spPr>
        <p:txBody>
          <a:bodyPr vert="horz" lIns="0" tIns="45720" rIns="0" bIns="0" anchor="b">
            <a:normAutofit/>
          </a:bodyPr>
          <a:lstStyle/>
          <a:p>
            <a:r>
              <a:rPr lang="en-US" dirty="0"/>
              <a:t>Asthma Navigator Training</a:t>
            </a:r>
          </a:p>
        </p:txBody>
      </p:sp>
      <p:pic>
        <p:nvPicPr>
          <p:cNvPr id="7" name="Picture 7">
            <a:extLst>
              <a:ext uri="{FF2B5EF4-FFF2-40B4-BE49-F238E27FC236}">
                <a16:creationId xmlns:a16="http://schemas.microsoft.com/office/drawing/2014/main" id="{2A3829E3-13C3-77F7-E2EB-8BE52ED91A8D}"/>
              </a:ext>
            </a:extLst>
          </p:cNvPr>
          <p:cNvPicPr>
            <a:picLocks noGrp="1" noChangeAspect="1"/>
          </p:cNvPicPr>
          <p:nvPr>
            <p:ph idx="1"/>
          </p:nvPr>
        </p:nvPicPr>
        <p:blipFill>
          <a:blip r:embed="rId2"/>
          <a:stretch>
            <a:fillRect/>
          </a:stretch>
        </p:blipFill>
        <p:spPr>
          <a:xfrm>
            <a:off x="623887" y="1081236"/>
            <a:ext cx="10944225" cy="3600450"/>
          </a:xfrm>
        </p:spPr>
      </p:pic>
      <p:sp>
        <p:nvSpPr>
          <p:cNvPr id="8" name="TextBox 7">
            <a:extLst>
              <a:ext uri="{FF2B5EF4-FFF2-40B4-BE49-F238E27FC236}">
                <a16:creationId xmlns:a16="http://schemas.microsoft.com/office/drawing/2014/main" id="{58073CFE-081E-87CF-1EB5-A8369D8CBFF8}"/>
              </a:ext>
            </a:extLst>
          </p:cNvPr>
          <p:cNvSpPr txBox="1"/>
          <p:nvPr/>
        </p:nvSpPr>
        <p:spPr>
          <a:xfrm>
            <a:off x="605928" y="5995012"/>
            <a:ext cx="1511952" cy="646331"/>
          </a:xfrm>
          <a:prstGeom prst="rect">
            <a:avLst/>
          </a:prstGeom>
          <a:noFill/>
          <a:ln>
            <a:noFill/>
          </a:ln>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Palatino Linotype" panose="02040502050505030304"/>
                <a:ea typeface="+mn-ea"/>
                <a:cs typeface="+mn-cs"/>
              </a:rPr>
              <a:t>Day 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Palatino Linotype" panose="02040502050505030304"/>
                <a:ea typeface="+mn-ea"/>
                <a:cs typeface="+mn-cs"/>
              </a:rPr>
              <a:t>June 15, 2023</a:t>
            </a:r>
          </a:p>
        </p:txBody>
      </p:sp>
    </p:spTree>
    <p:extLst>
      <p:ext uri="{BB962C8B-B14F-4D97-AF65-F5344CB8AC3E}">
        <p14:creationId xmlns:p14="http://schemas.microsoft.com/office/powerpoint/2010/main" val="377258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Agenda</a:t>
            </a:r>
          </a:p>
        </p:txBody>
      </p:sp>
      <p:sp>
        <p:nvSpPr>
          <p:cNvPr id="2" name="Content Placeholder 1"/>
          <p:cNvSpPr>
            <a:spLocks noGrp="1"/>
          </p:cNvSpPr>
          <p:nvPr>
            <p:ph sz="half" idx="1"/>
          </p:nvPr>
        </p:nvSpPr>
        <p:spPr>
          <a:xfrm>
            <a:off x="609600" y="1920085"/>
            <a:ext cx="10839450" cy="4434840"/>
          </a:xfrm>
        </p:spPr>
        <p:txBody>
          <a:bodyPr vert="horz" lIns="91440" tIns="45720" rIns="91440" bIns="45720" anchor="t">
            <a:normAutofit fontScale="85000" lnSpcReduction="20000"/>
          </a:bodyPr>
          <a:lstStyle/>
          <a:p>
            <a:r>
              <a:rPr lang="en-US" sz="3000" dirty="0"/>
              <a:t>7:30-8:00 Team Building</a:t>
            </a:r>
          </a:p>
          <a:p>
            <a:r>
              <a:rPr lang="en-US" sz="3000" dirty="0"/>
              <a:t>8:00-10:00 Working in School Settings</a:t>
            </a:r>
          </a:p>
          <a:p>
            <a:r>
              <a:rPr lang="en-US" sz="3000" dirty="0"/>
              <a:t>10:00-10:30 Optimizing Behavior Change</a:t>
            </a:r>
          </a:p>
          <a:p>
            <a:r>
              <a:rPr lang="en-US" sz="3000" b="1" dirty="0"/>
              <a:t>10:30-10:45 Break</a:t>
            </a:r>
          </a:p>
          <a:p>
            <a:pPr>
              <a:buClr>
                <a:srgbClr val="626B1A"/>
              </a:buClr>
            </a:pPr>
            <a:r>
              <a:rPr lang="en-US" sz="3000" dirty="0"/>
              <a:t>10:45-11:45 Inhaler teaching session</a:t>
            </a:r>
          </a:p>
          <a:p>
            <a:r>
              <a:rPr lang="en-US" sz="3000" dirty="0"/>
              <a:t>11:45-12:15 Adverse Events training</a:t>
            </a:r>
          </a:p>
          <a:p>
            <a:r>
              <a:rPr lang="en-US" sz="3000" dirty="0"/>
              <a:t>12:15-12:45 Working in Healthcare Settings</a:t>
            </a:r>
          </a:p>
          <a:p>
            <a:r>
              <a:rPr lang="en-US" sz="3000" b="1" dirty="0"/>
              <a:t>12:45-1:15 Lunch</a:t>
            </a:r>
          </a:p>
          <a:p>
            <a:r>
              <a:rPr lang="en-US" sz="3000" dirty="0"/>
              <a:t>1:15-1:45 Case Management and Care Coordination</a:t>
            </a:r>
          </a:p>
          <a:p>
            <a:r>
              <a:rPr lang="en-US" sz="3000" dirty="0"/>
              <a:t>1:45-2:15 Playbook</a:t>
            </a:r>
          </a:p>
          <a:p>
            <a:r>
              <a:rPr lang="en-US" sz="3000" dirty="0"/>
              <a:t>2:15-2:30 Next Steps</a:t>
            </a:r>
          </a:p>
          <a:p>
            <a:pPr marL="0" indent="0">
              <a:buNone/>
            </a:pPr>
            <a:endParaRPr lang="en-US" dirty="0"/>
          </a:p>
        </p:txBody>
      </p:sp>
    </p:spTree>
    <p:extLst>
      <p:ext uri="{BB962C8B-B14F-4D97-AF65-F5344CB8AC3E}">
        <p14:creationId xmlns:p14="http://schemas.microsoft.com/office/powerpoint/2010/main" val="4245220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80B29-E6DA-9F7B-4201-DAA9FED67DA1}"/>
              </a:ext>
            </a:extLst>
          </p:cNvPr>
          <p:cNvSpPr>
            <a:spLocks noGrp="1"/>
          </p:cNvSpPr>
          <p:nvPr>
            <p:ph type="title"/>
          </p:nvPr>
        </p:nvSpPr>
        <p:spPr/>
        <p:txBody>
          <a:bodyPr/>
          <a:lstStyle/>
          <a:p>
            <a:r>
              <a:rPr lang="en-US" dirty="0"/>
              <a:t>Team </a:t>
            </a:r>
            <a:r>
              <a:rPr lang="en-US"/>
              <a:t>Building</a:t>
            </a:r>
            <a:endParaRPr lang="en-US" dirty="0"/>
          </a:p>
        </p:txBody>
      </p:sp>
      <p:sp>
        <p:nvSpPr>
          <p:cNvPr id="3" name="Text Placeholder 2">
            <a:extLst>
              <a:ext uri="{FF2B5EF4-FFF2-40B4-BE49-F238E27FC236}">
                <a16:creationId xmlns:a16="http://schemas.microsoft.com/office/drawing/2014/main" id="{738717D7-E218-A5A9-93D2-FB6B6E197DBE}"/>
              </a:ext>
            </a:extLst>
          </p:cNvPr>
          <p:cNvSpPr>
            <a:spLocks noGrp="1"/>
          </p:cNvSpPr>
          <p:nvPr>
            <p:ph type="body" idx="1"/>
          </p:nvPr>
        </p:nvSpPr>
        <p:spPr/>
        <p:txBody>
          <a:bodyPr/>
          <a:lstStyle/>
          <a:p>
            <a:r>
              <a:rPr lang="en-US" dirty="0"/>
              <a:t>7:30-8:00</a:t>
            </a:r>
          </a:p>
        </p:txBody>
      </p:sp>
    </p:spTree>
    <p:extLst>
      <p:ext uri="{BB962C8B-B14F-4D97-AF65-F5344CB8AC3E}">
        <p14:creationId xmlns:p14="http://schemas.microsoft.com/office/powerpoint/2010/main" val="1050077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9B5F1-2BED-D366-37F8-E61FA6F28AAB}"/>
              </a:ext>
            </a:extLst>
          </p:cNvPr>
          <p:cNvSpPr>
            <a:spLocks noGrp="1"/>
          </p:cNvSpPr>
          <p:nvPr>
            <p:ph type="title"/>
          </p:nvPr>
        </p:nvSpPr>
        <p:spPr/>
        <p:txBody>
          <a:bodyPr vert="horz" lIns="0" tIns="45720" rIns="0" bIns="0" anchor="b">
            <a:normAutofit/>
          </a:bodyPr>
          <a:lstStyle/>
          <a:p>
            <a:r>
              <a:rPr lang="en-US" dirty="0"/>
              <a:t>Nostalgic Photo</a:t>
            </a:r>
          </a:p>
        </p:txBody>
      </p:sp>
      <p:sp>
        <p:nvSpPr>
          <p:cNvPr id="3" name="Text Placeholder 2">
            <a:extLst>
              <a:ext uri="{FF2B5EF4-FFF2-40B4-BE49-F238E27FC236}">
                <a16:creationId xmlns:a16="http://schemas.microsoft.com/office/drawing/2014/main" id="{6A5F9CB6-D53C-5C6E-3E28-8220CDBCA4FE}"/>
              </a:ext>
            </a:extLst>
          </p:cNvPr>
          <p:cNvSpPr>
            <a:spLocks noGrp="1"/>
          </p:cNvSpPr>
          <p:nvPr>
            <p:ph idx="1"/>
          </p:nvPr>
        </p:nvSpPr>
        <p:spPr/>
        <p:txBody>
          <a:bodyPr vert="horz" lIns="91440" tIns="45720" rIns="91440" bIns="45720" anchor="t">
            <a:normAutofit/>
          </a:bodyPr>
          <a:lstStyle/>
          <a:p>
            <a:r>
              <a:rPr lang="en-US" dirty="0"/>
              <a:t>Thank you everyone for sending me a nostalgic photo!</a:t>
            </a:r>
          </a:p>
          <a:p>
            <a:pPr>
              <a:buClr>
                <a:srgbClr val="626B1A"/>
              </a:buClr>
            </a:pPr>
            <a:r>
              <a:rPr lang="en-US" dirty="0"/>
              <a:t>We are going to go through each on and you can tell us a story or something related to the photo</a:t>
            </a:r>
          </a:p>
        </p:txBody>
      </p:sp>
    </p:spTree>
    <p:extLst>
      <p:ext uri="{BB962C8B-B14F-4D97-AF65-F5344CB8AC3E}">
        <p14:creationId xmlns:p14="http://schemas.microsoft.com/office/powerpoint/2010/main" val="4095685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E84ED-337B-9B3C-4733-561E7EFC89B3}"/>
              </a:ext>
            </a:extLst>
          </p:cNvPr>
          <p:cNvSpPr>
            <a:spLocks noGrp="1"/>
          </p:cNvSpPr>
          <p:nvPr>
            <p:ph type="title"/>
          </p:nvPr>
        </p:nvSpPr>
        <p:spPr/>
        <p:txBody>
          <a:bodyPr/>
          <a:lstStyle/>
          <a:p>
            <a:r>
              <a:rPr lang="en-US" dirty="0"/>
              <a:t>Working in School Settings</a:t>
            </a:r>
          </a:p>
        </p:txBody>
      </p:sp>
      <p:sp>
        <p:nvSpPr>
          <p:cNvPr id="3" name="Text Placeholder 2">
            <a:extLst>
              <a:ext uri="{FF2B5EF4-FFF2-40B4-BE49-F238E27FC236}">
                <a16:creationId xmlns:a16="http://schemas.microsoft.com/office/drawing/2014/main" id="{1A8AF801-814E-A2D3-A05E-6432F0F04D8F}"/>
              </a:ext>
            </a:extLst>
          </p:cNvPr>
          <p:cNvSpPr>
            <a:spLocks noGrp="1"/>
          </p:cNvSpPr>
          <p:nvPr>
            <p:ph type="body" idx="1"/>
          </p:nvPr>
        </p:nvSpPr>
        <p:spPr/>
        <p:txBody>
          <a:bodyPr>
            <a:normAutofit/>
          </a:bodyPr>
          <a:lstStyle/>
          <a:p>
            <a:r>
              <a:rPr lang="en-US" dirty="0"/>
              <a:t>8:00-10:00</a:t>
            </a:r>
          </a:p>
        </p:txBody>
      </p:sp>
    </p:spTree>
    <p:extLst>
      <p:ext uri="{BB962C8B-B14F-4D97-AF65-F5344CB8AC3E}">
        <p14:creationId xmlns:p14="http://schemas.microsoft.com/office/powerpoint/2010/main" val="3651039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5AC87B-A577-5096-8099-C8B68DD74368}"/>
              </a:ext>
            </a:extLst>
          </p:cNvPr>
          <p:cNvSpPr>
            <a:spLocks noGrp="1"/>
          </p:cNvSpPr>
          <p:nvPr>
            <p:ph type="title"/>
          </p:nvPr>
        </p:nvSpPr>
        <p:spPr>
          <a:xfrm>
            <a:off x="707136" y="1316736"/>
            <a:ext cx="10363200" cy="1362456"/>
          </a:xfrm>
        </p:spPr>
        <p:txBody>
          <a:bodyPr anchor="b">
            <a:normAutofit/>
          </a:bodyPr>
          <a:lstStyle/>
          <a:p>
            <a:pPr>
              <a:lnSpc>
                <a:spcPct val="90000"/>
              </a:lnSpc>
            </a:pPr>
            <a:r>
              <a:rPr lang="en-US" sz="4800" b="0" dirty="0"/>
              <a:t>The Foundation has been laid</a:t>
            </a:r>
          </a:p>
        </p:txBody>
      </p:sp>
      <p:sp>
        <p:nvSpPr>
          <p:cNvPr id="5" name="Content Placeholder 4">
            <a:extLst>
              <a:ext uri="{FF2B5EF4-FFF2-40B4-BE49-F238E27FC236}">
                <a16:creationId xmlns:a16="http://schemas.microsoft.com/office/drawing/2014/main" id="{341CF6FF-7068-F9B8-B072-A8F14783DECA}"/>
              </a:ext>
            </a:extLst>
          </p:cNvPr>
          <p:cNvSpPr>
            <a:spLocks noGrp="1"/>
          </p:cNvSpPr>
          <p:nvPr>
            <p:ph type="body" idx="1"/>
          </p:nvPr>
        </p:nvSpPr>
        <p:spPr>
          <a:xfrm>
            <a:off x="707136" y="2704664"/>
            <a:ext cx="10363200" cy="2781300"/>
          </a:xfrm>
        </p:spPr>
        <p:txBody>
          <a:bodyPr anchor="t">
            <a:normAutofit/>
          </a:bodyPr>
          <a:lstStyle/>
          <a:p>
            <a:r>
              <a:rPr lang="en-US" dirty="0"/>
              <a:t>You have already received the “Baseball Cards” for all your schools. This document lays out the basic demographics of your school and their current practices related to asthma and social determinants of health</a:t>
            </a:r>
          </a:p>
          <a:p>
            <a:pPr lvl="1"/>
            <a:r>
              <a:rPr lang="en-US" sz="2200">
                <a:solidFill>
                  <a:schemeClr val="tx1"/>
                </a:solidFill>
              </a:rPr>
              <a:t>Please review these in depth</a:t>
            </a:r>
          </a:p>
          <a:p>
            <a:r>
              <a:rPr lang="en-US"/>
              <a:t>Schools </a:t>
            </a:r>
            <a:r>
              <a:rPr lang="en-US" dirty="0"/>
              <a:t>and their nurses know about the program and are excited to get your help</a:t>
            </a:r>
          </a:p>
          <a:p>
            <a:r>
              <a:rPr lang="en-US" dirty="0"/>
              <a:t>You will start by helping with in person school registration and back to school events</a:t>
            </a:r>
          </a:p>
        </p:txBody>
      </p:sp>
    </p:spTree>
    <p:extLst>
      <p:ext uri="{BB962C8B-B14F-4D97-AF65-F5344CB8AC3E}">
        <p14:creationId xmlns:p14="http://schemas.microsoft.com/office/powerpoint/2010/main" val="2179111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Paula\AppData\Local\Microsoft\Windows\INetCache\IE\6MUHKDAV\lgi01a201401101300[1].jpg"/>
          <p:cNvPicPr>
            <a:picLocks noChangeAspect="1" noChangeArrowheads="1"/>
          </p:cNvPicPr>
          <p:nvPr/>
        </p:nvPicPr>
        <p:blipFill>
          <a:blip r:embed="rId2" cstate="print"/>
          <a:srcRect/>
          <a:stretch>
            <a:fillRect/>
          </a:stretch>
        </p:blipFill>
        <p:spPr bwMode="auto">
          <a:xfrm>
            <a:off x="8954780" y="1302489"/>
            <a:ext cx="764561" cy="1347521"/>
          </a:xfrm>
          <a:prstGeom prst="rect">
            <a:avLst/>
          </a:prstGeom>
          <a:noFill/>
        </p:spPr>
      </p:pic>
      <p:sp>
        <p:nvSpPr>
          <p:cNvPr id="8" name="TextBox 7"/>
          <p:cNvSpPr txBox="1"/>
          <p:nvPr/>
        </p:nvSpPr>
        <p:spPr>
          <a:xfrm>
            <a:off x="2048934" y="1302577"/>
            <a:ext cx="6659180" cy="461665"/>
          </a:xfrm>
          <a:prstGeom prst="rect">
            <a:avLst/>
          </a:prstGeom>
          <a:noFill/>
        </p:spPr>
        <p:txBody>
          <a:bodyPr wrap="square" rtlCol="0">
            <a:spAutoFit/>
          </a:bodyPr>
          <a:lstStyle/>
          <a:p>
            <a:r>
              <a:rPr lang="en-US" sz="2400" b="1" dirty="0">
                <a:solidFill>
                  <a:schemeClr val="accent2">
                    <a:lumMod val="75000"/>
                  </a:schemeClr>
                </a:solidFill>
              </a:rPr>
              <a:t>GOAL: Students in school and ready to learn</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8600" y="2952066"/>
            <a:ext cx="2057400" cy="1371923"/>
          </a:xfrm>
          <a:prstGeom prst="rect">
            <a:avLst/>
          </a:prstGeom>
        </p:spPr>
      </p:pic>
      <p:pic>
        <p:nvPicPr>
          <p:cNvPr id="11"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6770" y="4703033"/>
            <a:ext cx="2043186" cy="1143000"/>
          </a:xfrm>
          <a:prstGeom prst="rect">
            <a:avLst/>
          </a:prstGeom>
        </p:spPr>
      </p:pic>
      <p:pic>
        <p:nvPicPr>
          <p:cNvPr id="12" name="Picture 11"/>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2830137" y="1990382"/>
            <a:ext cx="1065588" cy="1600201"/>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4250249" y="2326845"/>
            <a:ext cx="4190571" cy="323165"/>
          </a:xfrm>
          <a:prstGeom prst="rect">
            <a:avLst/>
          </a:prstGeom>
          <a:noFill/>
        </p:spPr>
        <p:txBody>
          <a:bodyPr wrap="none" rtlCol="0">
            <a:spAutoFit/>
          </a:bodyPr>
          <a:lstStyle/>
          <a:p>
            <a:r>
              <a:rPr lang="en-US" sz="1500" dirty="0">
                <a:solidFill>
                  <a:schemeClr val="tx1">
                    <a:lumMod val="50000"/>
                  </a:schemeClr>
                </a:solidFill>
              </a:rPr>
              <a:t>cause absenteeism, about 13 million days/year</a:t>
            </a:r>
          </a:p>
        </p:txBody>
      </p:sp>
      <p:sp>
        <p:nvSpPr>
          <p:cNvPr id="14" name="TextBox 13"/>
          <p:cNvSpPr txBox="1"/>
          <p:nvPr/>
        </p:nvSpPr>
        <p:spPr>
          <a:xfrm>
            <a:off x="5388450" y="1743456"/>
            <a:ext cx="2561506" cy="461665"/>
          </a:xfrm>
          <a:prstGeom prst="rect">
            <a:avLst/>
          </a:prstGeom>
          <a:noFill/>
        </p:spPr>
        <p:txBody>
          <a:bodyPr wrap="square" rtlCol="0">
            <a:spAutoFit/>
          </a:bodyPr>
          <a:lstStyle/>
          <a:p>
            <a:r>
              <a:rPr lang="en-US" sz="2400" b="1" dirty="0">
                <a:solidFill>
                  <a:schemeClr val="accent2">
                    <a:lumMod val="75000"/>
                  </a:schemeClr>
                </a:solidFill>
              </a:rPr>
              <a:t>but asthma can</a:t>
            </a:r>
          </a:p>
        </p:txBody>
      </p:sp>
      <p:sp>
        <p:nvSpPr>
          <p:cNvPr id="15" name="TextBox 14"/>
          <p:cNvSpPr txBox="1"/>
          <p:nvPr/>
        </p:nvSpPr>
        <p:spPr>
          <a:xfrm>
            <a:off x="6345535" y="3493560"/>
            <a:ext cx="2991525" cy="323165"/>
          </a:xfrm>
          <a:prstGeom prst="rect">
            <a:avLst/>
          </a:prstGeom>
          <a:noFill/>
        </p:spPr>
        <p:txBody>
          <a:bodyPr wrap="none" rtlCol="0">
            <a:spAutoFit/>
          </a:bodyPr>
          <a:lstStyle/>
          <a:p>
            <a:r>
              <a:rPr lang="en-US" sz="1500" dirty="0">
                <a:solidFill>
                  <a:schemeClr val="tx1">
                    <a:lumMod val="50000"/>
                  </a:schemeClr>
                </a:solidFill>
              </a:rPr>
              <a:t>decrease academic performance</a:t>
            </a:r>
          </a:p>
        </p:txBody>
      </p:sp>
      <p:sp>
        <p:nvSpPr>
          <p:cNvPr id="16" name="TextBox 15"/>
          <p:cNvSpPr txBox="1"/>
          <p:nvPr/>
        </p:nvSpPr>
        <p:spPr>
          <a:xfrm>
            <a:off x="8196449" y="4923065"/>
            <a:ext cx="2457450" cy="1015663"/>
          </a:xfrm>
          <a:prstGeom prst="rect">
            <a:avLst/>
          </a:prstGeom>
          <a:noFill/>
        </p:spPr>
        <p:txBody>
          <a:bodyPr wrap="square" rtlCol="0">
            <a:spAutoFit/>
          </a:bodyPr>
          <a:lstStyle/>
          <a:p>
            <a:r>
              <a:rPr lang="en-US" sz="1500" dirty="0">
                <a:solidFill>
                  <a:schemeClr val="tx1">
                    <a:lumMod val="50000"/>
                  </a:schemeClr>
                </a:solidFill>
              </a:rPr>
              <a:t>limit student participation in classroom activities, physical education, and school events</a:t>
            </a:r>
            <a:endParaRPr lang="en-US" sz="900" baseline="30000" dirty="0">
              <a:solidFill>
                <a:schemeClr val="tx1">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95739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86B03-01D3-EF00-2068-C6F114EEF38E}"/>
              </a:ext>
            </a:extLst>
          </p:cNvPr>
          <p:cNvSpPr>
            <a:spLocks noGrp="1"/>
          </p:cNvSpPr>
          <p:nvPr>
            <p:ph type="title"/>
          </p:nvPr>
        </p:nvSpPr>
        <p:spPr>
          <a:xfrm>
            <a:off x="609600" y="1054678"/>
            <a:ext cx="10972800" cy="1143000"/>
          </a:xfrm>
        </p:spPr>
        <p:txBody>
          <a:bodyPr>
            <a:normAutofit fontScale="90000"/>
          </a:bodyPr>
          <a:lstStyle/>
          <a:p>
            <a:r>
              <a:rPr lang="en-US" dirty="0"/>
              <a:t>Identifying Students with Asthma: Asthma Intake Form</a:t>
            </a:r>
          </a:p>
        </p:txBody>
      </p:sp>
      <p:sp>
        <p:nvSpPr>
          <p:cNvPr id="3" name="Content Placeholder 2">
            <a:extLst>
              <a:ext uri="{FF2B5EF4-FFF2-40B4-BE49-F238E27FC236}">
                <a16:creationId xmlns:a16="http://schemas.microsoft.com/office/drawing/2014/main" id="{4AF4B5C4-65AE-2B43-AF0C-65A8815B3953}"/>
              </a:ext>
            </a:extLst>
          </p:cNvPr>
          <p:cNvSpPr>
            <a:spLocks noGrp="1"/>
          </p:cNvSpPr>
          <p:nvPr>
            <p:ph idx="1"/>
          </p:nvPr>
        </p:nvSpPr>
        <p:spPr>
          <a:xfrm>
            <a:off x="609600" y="2295524"/>
            <a:ext cx="10972800" cy="4029075"/>
          </a:xfrm>
        </p:spPr>
        <p:txBody>
          <a:bodyPr>
            <a:normAutofit fontScale="92500" lnSpcReduction="20000"/>
          </a:bodyPr>
          <a:lstStyle/>
          <a:p>
            <a:r>
              <a:rPr lang="en-US" dirty="0"/>
              <a:t>Should be completed for each student with asthma annually</a:t>
            </a:r>
          </a:p>
          <a:p>
            <a:r>
              <a:rPr lang="en-US" dirty="0"/>
              <a:t>Schools we are working with have agreed to use the AIF although it might not be part of their normal work flow already</a:t>
            </a:r>
          </a:p>
          <a:p>
            <a:r>
              <a:rPr lang="en-US" dirty="0"/>
              <a:t>Tools for assessing asthma</a:t>
            </a:r>
          </a:p>
          <a:p>
            <a:pPr lvl="1"/>
            <a:r>
              <a:rPr lang="en-US" dirty="0"/>
              <a:t>Asthma control</a:t>
            </a:r>
          </a:p>
          <a:p>
            <a:pPr lvl="1"/>
            <a:r>
              <a:rPr lang="en-US" dirty="0"/>
              <a:t>Triggers</a:t>
            </a:r>
          </a:p>
          <a:p>
            <a:pPr lvl="1"/>
            <a:r>
              <a:rPr lang="en-US" dirty="0"/>
              <a:t>Asthma medications</a:t>
            </a:r>
          </a:p>
          <a:p>
            <a:pPr lvl="1"/>
            <a:r>
              <a:rPr lang="en-US" dirty="0"/>
              <a:t>Burden</a:t>
            </a:r>
          </a:p>
          <a:p>
            <a:r>
              <a:rPr lang="en-US" dirty="0"/>
              <a:t>Indicates asthma risk for experiencing excess asthma burden</a:t>
            </a:r>
          </a:p>
          <a:p>
            <a:r>
              <a:rPr lang="en-US" dirty="0"/>
              <a:t>Assists in prioritizing level of care needed to support student</a:t>
            </a:r>
          </a:p>
          <a:p>
            <a:r>
              <a:rPr lang="en-US" dirty="0"/>
              <a:t>We use this form to determine student eligibility</a:t>
            </a:r>
          </a:p>
        </p:txBody>
      </p:sp>
    </p:spTree>
    <p:extLst>
      <p:ext uri="{BB962C8B-B14F-4D97-AF65-F5344CB8AC3E}">
        <p14:creationId xmlns:p14="http://schemas.microsoft.com/office/powerpoint/2010/main" val="2826958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2AEB5-C81B-DF2B-4689-1704583D453F}"/>
              </a:ext>
            </a:extLst>
          </p:cNvPr>
          <p:cNvSpPr>
            <a:spLocks noGrp="1"/>
          </p:cNvSpPr>
          <p:nvPr>
            <p:ph type="title"/>
          </p:nvPr>
        </p:nvSpPr>
        <p:spPr>
          <a:xfrm>
            <a:off x="251460" y="877230"/>
            <a:ext cx="4477512" cy="5567891"/>
          </a:xfrm>
        </p:spPr>
        <p:txBody>
          <a:bodyPr>
            <a:normAutofit/>
          </a:bodyPr>
          <a:lstStyle/>
          <a:p>
            <a:r>
              <a:rPr lang="en-US" sz="6000" dirty="0"/>
              <a:t>School forms related to asthma: CO Dept Education</a:t>
            </a:r>
          </a:p>
        </p:txBody>
      </p:sp>
      <p:graphicFrame>
        <p:nvGraphicFramePr>
          <p:cNvPr id="25" name="Content Placeholder 2">
            <a:extLst>
              <a:ext uri="{FF2B5EF4-FFF2-40B4-BE49-F238E27FC236}">
                <a16:creationId xmlns:a16="http://schemas.microsoft.com/office/drawing/2014/main" id="{EC10DABC-5F9B-DDD0-6BD8-964E072E5D20}"/>
              </a:ext>
            </a:extLst>
          </p:cNvPr>
          <p:cNvGraphicFramePr>
            <a:graphicFrameLocks noGrp="1"/>
          </p:cNvGraphicFramePr>
          <p:nvPr>
            <p:ph idx="1"/>
          </p:nvPr>
        </p:nvGraphicFramePr>
        <p:xfrm>
          <a:off x="5343906" y="620392"/>
          <a:ext cx="469773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2366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9FCD03-DD0C-49CA-B4D8-FDB4D52041A1}"/>
              </a:ext>
            </a:extLst>
          </p:cNvPr>
          <p:cNvSpPr>
            <a:spLocks noGrp="1"/>
          </p:cNvSpPr>
          <p:nvPr>
            <p:ph type="body" idx="1"/>
          </p:nvPr>
        </p:nvSpPr>
        <p:spPr>
          <a:xfrm>
            <a:off x="4552950" y="4782321"/>
            <a:ext cx="5733470" cy="1329443"/>
          </a:xfrm>
        </p:spPr>
        <p:txBody>
          <a:bodyPr vert="horz" lIns="91440" tIns="45720" rIns="91440" bIns="45720" rtlCol="0" anchor="t">
            <a:normAutofit/>
          </a:bodyPr>
          <a:lstStyle/>
          <a:p>
            <a:pPr algn="r"/>
            <a:r>
              <a:rPr lang="en-US" sz="4400" b="1" dirty="0">
                <a:solidFill>
                  <a:schemeClr val="tx2"/>
                </a:solidFill>
                <a:latin typeface="+mj-lt"/>
              </a:rPr>
              <a:t>Asthma Intake Form   </a:t>
            </a:r>
          </a:p>
        </p:txBody>
      </p:sp>
    </p:spTree>
    <p:extLst>
      <p:ext uri="{BB962C8B-B14F-4D97-AF65-F5344CB8AC3E}">
        <p14:creationId xmlns:p14="http://schemas.microsoft.com/office/powerpoint/2010/main" val="2343949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95526" y="1967267"/>
            <a:ext cx="1971675" cy="2547257"/>
          </a:xfrm>
          <a:prstGeom prst="ellipse">
            <a:avLst/>
          </a:prstGeom>
          <a:noFill/>
        </p:spPr>
        <p:txBody>
          <a:bodyPr vert="horz" lIns="91440" tIns="45720" rIns="91440" bIns="45720" rtlCol="0" anchor="ctr">
            <a:normAutofit fontScale="90000"/>
          </a:bodyPr>
          <a:lstStyle/>
          <a:p>
            <a:pPr algn="ctr"/>
            <a:r>
              <a:rPr lang="en-US" sz="3100" dirty="0">
                <a:solidFill>
                  <a:srgbClr val="FFFFFF"/>
                </a:solidFill>
              </a:rPr>
              <a:t>Asthma Intake Form</a:t>
            </a:r>
          </a:p>
        </p:txBody>
      </p:sp>
      <p:pic>
        <p:nvPicPr>
          <p:cNvPr id="49154" name="Picture 2"/>
          <p:cNvPicPr>
            <a:picLocks noGrp="1" noChangeAspect="1" noChangeArrowheads="1"/>
          </p:cNvPicPr>
          <p:nvPr>
            <p:ph idx="1"/>
          </p:nvPr>
        </p:nvPicPr>
        <p:blipFill>
          <a:blip r:embed="rId2" cstate="print"/>
          <a:srcRect l="26931" t="23097" r="26166" b="10399"/>
          <a:stretch>
            <a:fillRect/>
          </a:stretch>
        </p:blipFill>
        <p:spPr bwMode="auto">
          <a:xfrm>
            <a:off x="5195098" y="643467"/>
            <a:ext cx="4909302" cy="556873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p:spPr>
        <p:txBody>
          <a:bodyPr anchor="b">
            <a:normAutofit/>
          </a:bodyPr>
          <a:lstStyle/>
          <a:p>
            <a:r>
              <a:rPr lang="en-US" b="0" dirty="0"/>
              <a:t>Asthma Intake Form</a:t>
            </a:r>
          </a:p>
        </p:txBody>
      </p:sp>
      <p:sp>
        <p:nvSpPr>
          <p:cNvPr id="3" name="Content Placeholder 2"/>
          <p:cNvSpPr>
            <a:spLocks noGrp="1"/>
          </p:cNvSpPr>
          <p:nvPr>
            <p:ph type="body" idx="1"/>
          </p:nvPr>
        </p:nvSpPr>
        <p:spPr>
          <a:xfrm>
            <a:off x="707136" y="2704664"/>
            <a:ext cx="10363200" cy="2781300"/>
          </a:xfrm>
        </p:spPr>
        <p:txBody>
          <a:bodyPr anchor="t">
            <a:normAutofit/>
          </a:bodyPr>
          <a:lstStyle/>
          <a:p>
            <a:pPr>
              <a:lnSpc>
                <a:spcPct val="90000"/>
              </a:lnSpc>
            </a:pPr>
            <a:r>
              <a:rPr lang="en-US" sz="2000"/>
              <a:t>Should be completed for each student with asthma annually</a:t>
            </a:r>
          </a:p>
          <a:p>
            <a:pPr>
              <a:lnSpc>
                <a:spcPct val="90000"/>
              </a:lnSpc>
            </a:pPr>
            <a:r>
              <a:rPr lang="en-US" sz="2000"/>
              <a:t>Tool for assessing asthma</a:t>
            </a:r>
          </a:p>
          <a:p>
            <a:pPr lvl="1">
              <a:lnSpc>
                <a:spcPct val="90000"/>
              </a:lnSpc>
            </a:pPr>
            <a:r>
              <a:rPr lang="en-US" sz="2000">
                <a:solidFill>
                  <a:schemeClr val="tx1"/>
                </a:solidFill>
              </a:rPr>
              <a:t>Asthma control</a:t>
            </a:r>
          </a:p>
          <a:p>
            <a:pPr lvl="1">
              <a:lnSpc>
                <a:spcPct val="90000"/>
              </a:lnSpc>
            </a:pPr>
            <a:r>
              <a:rPr lang="en-US" sz="2000">
                <a:solidFill>
                  <a:schemeClr val="tx1"/>
                </a:solidFill>
              </a:rPr>
              <a:t>Triggers</a:t>
            </a:r>
          </a:p>
          <a:p>
            <a:pPr lvl="1">
              <a:lnSpc>
                <a:spcPct val="90000"/>
              </a:lnSpc>
            </a:pPr>
            <a:r>
              <a:rPr lang="en-US" sz="2000">
                <a:solidFill>
                  <a:schemeClr val="tx1"/>
                </a:solidFill>
              </a:rPr>
              <a:t>Asthma medications</a:t>
            </a:r>
          </a:p>
          <a:p>
            <a:pPr lvl="1">
              <a:lnSpc>
                <a:spcPct val="90000"/>
              </a:lnSpc>
            </a:pPr>
            <a:r>
              <a:rPr lang="en-US" sz="2000">
                <a:solidFill>
                  <a:schemeClr val="tx1"/>
                </a:solidFill>
              </a:rPr>
              <a:t>Burden </a:t>
            </a:r>
          </a:p>
          <a:p>
            <a:pPr>
              <a:lnSpc>
                <a:spcPct val="90000"/>
              </a:lnSpc>
            </a:pPr>
            <a:r>
              <a:rPr lang="en-US" sz="2000"/>
              <a:t>Indicates asthma risk for experiencing excess asthma burden </a:t>
            </a:r>
          </a:p>
          <a:p>
            <a:pPr>
              <a:lnSpc>
                <a:spcPct val="90000"/>
              </a:lnSpc>
            </a:pPr>
            <a:r>
              <a:rPr lang="en-US" sz="2000"/>
              <a:t>Assists in prioritizing level of care needed to support student</a:t>
            </a:r>
          </a:p>
        </p:txBody>
      </p:sp>
    </p:spTree>
    <p:extLst>
      <p:ext uri="{BB962C8B-B14F-4D97-AF65-F5344CB8AC3E}">
        <p14:creationId xmlns:p14="http://schemas.microsoft.com/office/powerpoint/2010/main" val="2676266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p:spPr>
        <p:txBody>
          <a:bodyPr anchor="b">
            <a:normAutofit/>
          </a:bodyPr>
          <a:lstStyle/>
          <a:p>
            <a:r>
              <a:rPr lang="en-US" b="0" dirty="0"/>
              <a:t>Asthma Control</a:t>
            </a:r>
          </a:p>
        </p:txBody>
      </p:sp>
      <p:sp>
        <p:nvSpPr>
          <p:cNvPr id="3" name="Content Placeholder 2"/>
          <p:cNvSpPr>
            <a:spLocks noGrp="1"/>
          </p:cNvSpPr>
          <p:nvPr>
            <p:ph type="body" idx="1"/>
          </p:nvPr>
        </p:nvSpPr>
        <p:spPr>
          <a:xfrm>
            <a:off x="707136" y="2704664"/>
            <a:ext cx="10363200" cy="2781300"/>
          </a:xfrm>
        </p:spPr>
        <p:txBody>
          <a:bodyPr anchor="t">
            <a:normAutofit/>
          </a:bodyPr>
          <a:lstStyle/>
          <a:p>
            <a:r>
              <a:rPr lang="en-US" dirty="0"/>
              <a:t>Asthma control criteria based on</a:t>
            </a:r>
          </a:p>
          <a:p>
            <a:pPr lvl="1"/>
            <a:r>
              <a:rPr lang="en-US" sz="2200">
                <a:solidFill>
                  <a:schemeClr val="tx1"/>
                </a:solidFill>
              </a:rPr>
              <a:t>Night-time awakenings</a:t>
            </a:r>
          </a:p>
          <a:p>
            <a:pPr lvl="1"/>
            <a:r>
              <a:rPr lang="en-US" sz="2200">
                <a:solidFill>
                  <a:schemeClr val="tx1"/>
                </a:solidFill>
              </a:rPr>
              <a:t>Experience of symptoms</a:t>
            </a:r>
          </a:p>
          <a:p>
            <a:pPr lvl="1"/>
            <a:r>
              <a:rPr lang="en-US" sz="2200">
                <a:solidFill>
                  <a:schemeClr val="tx1"/>
                </a:solidFill>
              </a:rPr>
              <a:t>Use of quick relief inhaler (beta</a:t>
            </a:r>
            <a:r>
              <a:rPr lang="en-US" sz="2200" baseline="-25000">
                <a:solidFill>
                  <a:schemeClr val="tx1"/>
                </a:solidFill>
              </a:rPr>
              <a:t>2</a:t>
            </a:r>
            <a:r>
              <a:rPr lang="en-US" sz="2200">
                <a:solidFill>
                  <a:schemeClr val="tx1"/>
                </a:solidFill>
              </a:rPr>
              <a:t> agonist bronchodilator)</a:t>
            </a:r>
          </a:p>
          <a:p>
            <a:pPr lvl="1"/>
            <a:r>
              <a:rPr lang="en-US" sz="2200">
                <a:solidFill>
                  <a:schemeClr val="tx1"/>
                </a:solidFill>
              </a:rPr>
              <a:t>Activity level</a:t>
            </a:r>
          </a:p>
          <a:p>
            <a:pPr marL="457200" lvl="1" indent="0">
              <a:buNone/>
            </a:pPr>
            <a:endParaRPr lang="en-US" sz="2200">
              <a:solidFill>
                <a:schemeClr val="tx1"/>
              </a:solidFill>
            </a:endParaRPr>
          </a:p>
          <a:p>
            <a:pPr lvl="1"/>
            <a:endParaRPr lang="en-US" sz="2200">
              <a:solidFill>
                <a:schemeClr val="tx1"/>
              </a:solidFill>
            </a:endParaRPr>
          </a:p>
          <a:p>
            <a:pPr lvl="1"/>
            <a:endParaRPr lang="en-US" sz="2200">
              <a:solidFill>
                <a:schemeClr val="tx1"/>
              </a:solidFill>
            </a:endParaRPr>
          </a:p>
          <a:p>
            <a:pPr lvl="1"/>
            <a:endParaRPr lang="en-US" sz="2200">
              <a:solidFill>
                <a:schemeClr val="tx1"/>
              </a:solidFill>
            </a:endParaRPr>
          </a:p>
        </p:txBody>
      </p:sp>
    </p:spTree>
    <p:extLst>
      <p:ext uri="{BB962C8B-B14F-4D97-AF65-F5344CB8AC3E}">
        <p14:creationId xmlns:p14="http://schemas.microsoft.com/office/powerpoint/2010/main" val="574031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8"/>
          <p:cNvSpPr txBox="1">
            <a:spLocks noGrp="1"/>
          </p:cNvSpPr>
          <p:nvPr>
            <p:ph type="title"/>
          </p:nvPr>
        </p:nvSpPr>
        <p:spPr>
          <a:xfrm>
            <a:off x="707136" y="1316736"/>
            <a:ext cx="10363200" cy="1362456"/>
          </a:xfrm>
        </p:spPr>
        <p:txBody>
          <a:bodyPr spcFirstLastPara="1" vert="horz" lIns="91425" tIns="45700" rIns="91425" bIns="45700" rtlCol="0" anchor="b" anchorCtr="0">
            <a:normAutofit/>
          </a:bodyPr>
          <a:lstStyle/>
          <a:p>
            <a:pPr>
              <a:spcBef>
                <a:spcPts val="0"/>
              </a:spcBef>
              <a:buClr>
                <a:schemeClr val="dk1"/>
              </a:buClr>
              <a:buSzPct val="100000"/>
            </a:pPr>
            <a:r>
              <a:rPr lang="en-US" b="0" dirty="0"/>
              <a:t>Asthma Control</a:t>
            </a:r>
            <a:endParaRPr b="0" dirty="0"/>
          </a:p>
        </p:txBody>
      </p:sp>
      <p:sp>
        <p:nvSpPr>
          <p:cNvPr id="146" name="Google Shape;146;p8"/>
          <p:cNvSpPr txBox="1">
            <a:spLocks noGrp="1"/>
          </p:cNvSpPr>
          <p:nvPr>
            <p:ph type="body" idx="1"/>
          </p:nvPr>
        </p:nvSpPr>
        <p:spPr>
          <a:xfrm>
            <a:off x="707136" y="2704664"/>
            <a:ext cx="10363200" cy="2781300"/>
          </a:xfrm>
        </p:spPr>
        <p:txBody>
          <a:bodyPr spcFirstLastPara="1" vert="horz" lIns="91425" tIns="45700" rIns="91425" bIns="45700" rtlCol="0" anchor="t" anchorCtr="0">
            <a:normAutofit/>
          </a:bodyPr>
          <a:lstStyle/>
          <a:p>
            <a:pPr marL="342900" indent="-342900">
              <a:spcBef>
                <a:spcPts val="0"/>
              </a:spcBef>
              <a:buClr>
                <a:schemeClr val="dk1"/>
              </a:buClr>
              <a:buSzPts val="3200"/>
            </a:pPr>
            <a:r>
              <a:rPr lang="en-US" dirty="0"/>
              <a:t>Asthma control criteria based on</a:t>
            </a:r>
            <a:endParaRPr dirty="0"/>
          </a:p>
          <a:p>
            <a:pPr marL="742950" lvl="1" indent="-285750">
              <a:spcBef>
                <a:spcPts val="560"/>
              </a:spcBef>
              <a:buClr>
                <a:schemeClr val="dk1"/>
              </a:buClr>
              <a:buSzPts val="2800"/>
              <a:buChar char="–"/>
            </a:pPr>
            <a:r>
              <a:rPr lang="en-US" sz="2200">
                <a:solidFill>
                  <a:schemeClr val="tx1"/>
                </a:solidFill>
              </a:rPr>
              <a:t>Night-time awakenings</a:t>
            </a:r>
          </a:p>
          <a:p>
            <a:pPr marL="742950" lvl="1" indent="-285750">
              <a:spcBef>
                <a:spcPts val="560"/>
              </a:spcBef>
              <a:buClr>
                <a:schemeClr val="dk1"/>
              </a:buClr>
              <a:buSzPts val="2800"/>
              <a:buChar char="–"/>
            </a:pPr>
            <a:r>
              <a:rPr lang="en-US" sz="2200">
                <a:solidFill>
                  <a:schemeClr val="tx1"/>
                </a:solidFill>
              </a:rPr>
              <a:t>Experience of symptoms</a:t>
            </a:r>
          </a:p>
          <a:p>
            <a:pPr marL="742950" lvl="1" indent="-285750">
              <a:spcBef>
                <a:spcPts val="560"/>
              </a:spcBef>
              <a:buClr>
                <a:schemeClr val="dk1"/>
              </a:buClr>
              <a:buSzPts val="2800"/>
              <a:buChar char="–"/>
            </a:pPr>
            <a:r>
              <a:rPr lang="en-US" sz="2200">
                <a:solidFill>
                  <a:schemeClr val="tx1"/>
                </a:solidFill>
              </a:rPr>
              <a:t>Use of quick relief inhaler (beta</a:t>
            </a:r>
            <a:r>
              <a:rPr lang="en-US" sz="2200" baseline="-25000">
                <a:solidFill>
                  <a:schemeClr val="tx1"/>
                </a:solidFill>
              </a:rPr>
              <a:t>2</a:t>
            </a:r>
            <a:r>
              <a:rPr lang="en-US" sz="2200">
                <a:solidFill>
                  <a:schemeClr val="tx1"/>
                </a:solidFill>
              </a:rPr>
              <a:t> agonist bronchodilator)</a:t>
            </a:r>
          </a:p>
          <a:p>
            <a:pPr marL="742950" lvl="1" indent="-285750">
              <a:spcBef>
                <a:spcPts val="560"/>
              </a:spcBef>
              <a:buClr>
                <a:schemeClr val="dk1"/>
              </a:buClr>
              <a:buSzPts val="2800"/>
              <a:buChar char="–"/>
            </a:pPr>
            <a:r>
              <a:rPr lang="en-US" sz="2200">
                <a:solidFill>
                  <a:schemeClr val="tx1"/>
                </a:solidFill>
              </a:rPr>
              <a:t>Activity level</a:t>
            </a:r>
          </a:p>
          <a:p>
            <a:pPr marL="457200" lvl="1" indent="0">
              <a:spcBef>
                <a:spcPts val="560"/>
              </a:spcBef>
              <a:buClr>
                <a:schemeClr val="dk1"/>
              </a:buClr>
              <a:buSzPts val="2800"/>
              <a:buNone/>
            </a:pPr>
            <a:endParaRPr lang="en-US" sz="2200">
              <a:solidFill>
                <a:schemeClr val="tx1"/>
              </a:solidFill>
            </a:endParaRPr>
          </a:p>
          <a:p>
            <a:pPr marL="742950" lvl="1" indent="-107950">
              <a:spcBef>
                <a:spcPts val="560"/>
              </a:spcBef>
              <a:buClr>
                <a:schemeClr val="dk1"/>
              </a:buClr>
              <a:buSzPts val="2800"/>
              <a:buNone/>
            </a:pPr>
            <a:endParaRPr lang="en-US" sz="2200">
              <a:solidFill>
                <a:schemeClr val="tx1"/>
              </a:solidFill>
            </a:endParaRPr>
          </a:p>
          <a:p>
            <a:pPr marL="742950" lvl="1" indent="-107950">
              <a:spcBef>
                <a:spcPts val="560"/>
              </a:spcBef>
              <a:buClr>
                <a:schemeClr val="dk1"/>
              </a:buClr>
              <a:buSzPts val="2800"/>
              <a:buNone/>
            </a:pPr>
            <a:endParaRPr lang="en-US" sz="2200">
              <a:solidFill>
                <a:schemeClr val="tx1"/>
              </a:solidFill>
            </a:endParaRPr>
          </a:p>
          <a:p>
            <a:pPr marL="742950" lvl="1" indent="-107950">
              <a:spcBef>
                <a:spcPts val="560"/>
              </a:spcBef>
              <a:buClr>
                <a:schemeClr val="dk1"/>
              </a:buClr>
              <a:buSzPts val="2800"/>
              <a:buNone/>
            </a:pPr>
            <a:endParaRPr lang="en-US" sz="220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9"/>
          <p:cNvSpPr txBox="1">
            <a:spLocks noGrp="1"/>
          </p:cNvSpPr>
          <p:nvPr>
            <p:ph type="title"/>
          </p:nvPr>
        </p:nvSpPr>
        <p:spPr>
          <a:xfrm>
            <a:off x="707136" y="1316736"/>
            <a:ext cx="10363200" cy="1362456"/>
          </a:xfrm>
        </p:spPr>
        <p:txBody>
          <a:bodyPr spcFirstLastPara="1" vert="horz" lIns="91425" tIns="45700" rIns="91425" bIns="45700" rtlCol="0" anchor="b" anchorCtr="0">
            <a:normAutofit/>
          </a:bodyPr>
          <a:lstStyle/>
          <a:p>
            <a:pPr>
              <a:spcBef>
                <a:spcPts val="0"/>
              </a:spcBef>
              <a:buClr>
                <a:schemeClr val="dk1"/>
              </a:buClr>
              <a:buSzPts val="4400"/>
            </a:pPr>
            <a:r>
              <a:rPr lang="en-US" b="0" dirty="0"/>
              <a:t>Uncontrolled Asthma</a:t>
            </a:r>
            <a:endParaRPr b="0" dirty="0"/>
          </a:p>
        </p:txBody>
      </p:sp>
      <p:sp>
        <p:nvSpPr>
          <p:cNvPr id="152" name="Google Shape;152;p9"/>
          <p:cNvSpPr txBox="1">
            <a:spLocks noGrp="1"/>
          </p:cNvSpPr>
          <p:nvPr>
            <p:ph type="body" idx="1"/>
          </p:nvPr>
        </p:nvSpPr>
        <p:spPr>
          <a:xfrm>
            <a:off x="707136" y="2704664"/>
            <a:ext cx="10363200" cy="2781300"/>
          </a:xfrm>
        </p:spPr>
        <p:txBody>
          <a:bodyPr spcFirstLastPara="1" vert="horz" lIns="91425" tIns="45700" rIns="91425" bIns="45700" rtlCol="0" anchor="t" anchorCtr="0">
            <a:normAutofit/>
          </a:bodyPr>
          <a:lstStyle/>
          <a:p>
            <a:pPr marL="342900" indent="-342900">
              <a:spcBef>
                <a:spcPts val="0"/>
              </a:spcBef>
              <a:buClr>
                <a:schemeClr val="dk1"/>
              </a:buClr>
              <a:buSzPts val="3200"/>
            </a:pPr>
            <a:r>
              <a:rPr lang="en-US" dirty="0"/>
              <a:t>Cut points for uncontrolled asthma (one or more of the following)</a:t>
            </a:r>
            <a:endParaRPr dirty="0"/>
          </a:p>
          <a:p>
            <a:pPr marL="742950" lvl="1" indent="-285750">
              <a:spcBef>
                <a:spcPts val="560"/>
              </a:spcBef>
              <a:buClr>
                <a:schemeClr val="dk1"/>
              </a:buClr>
              <a:buSzPts val="2800"/>
              <a:buChar char="–"/>
            </a:pPr>
            <a:r>
              <a:rPr lang="en-US" sz="2200">
                <a:solidFill>
                  <a:schemeClr val="tx1"/>
                </a:solidFill>
              </a:rPr>
              <a:t>Nighttime asthma awakening &gt;2 times per month</a:t>
            </a:r>
          </a:p>
          <a:p>
            <a:pPr marL="742950" lvl="1" indent="-285750">
              <a:spcBef>
                <a:spcPts val="560"/>
              </a:spcBef>
              <a:buClr>
                <a:schemeClr val="dk1"/>
              </a:buClr>
              <a:buSzPts val="2800"/>
              <a:buChar char="–"/>
            </a:pPr>
            <a:r>
              <a:rPr lang="en-US" sz="2200">
                <a:solidFill>
                  <a:schemeClr val="tx1"/>
                </a:solidFill>
              </a:rPr>
              <a:t>Daytime asthma symptoms &gt;2 days per week</a:t>
            </a:r>
          </a:p>
          <a:p>
            <a:pPr marL="742950" lvl="1" indent="-285750">
              <a:spcBef>
                <a:spcPts val="560"/>
              </a:spcBef>
              <a:buClr>
                <a:schemeClr val="dk1"/>
              </a:buClr>
              <a:buSzPts val="2800"/>
              <a:buChar char="–"/>
            </a:pPr>
            <a:r>
              <a:rPr lang="en-US" sz="2200">
                <a:solidFill>
                  <a:schemeClr val="tx1"/>
                </a:solidFill>
              </a:rPr>
              <a:t>Rescue/quick relief medication &gt;2 days per week</a:t>
            </a:r>
          </a:p>
          <a:p>
            <a:pPr marL="1200150" lvl="2" indent="-285750">
              <a:spcBef>
                <a:spcPts val="560"/>
              </a:spcBef>
              <a:buClr>
                <a:schemeClr val="dk1"/>
              </a:buClr>
              <a:buSzPts val="2800"/>
              <a:buChar char="–"/>
            </a:pPr>
            <a:r>
              <a:rPr lang="en-US" sz="2200">
                <a:solidFill>
                  <a:schemeClr val="tx1"/>
                </a:solidFill>
              </a:rPr>
              <a:t>If use for pre treat before exercise, it doesn’t count it’s a freebie</a:t>
            </a:r>
          </a:p>
          <a:p>
            <a:pPr marL="742950" lvl="1" indent="-285750">
              <a:spcBef>
                <a:spcPts val="560"/>
              </a:spcBef>
              <a:buClr>
                <a:schemeClr val="dk1"/>
              </a:buClr>
              <a:buSzPts val="2800"/>
              <a:buChar char="–"/>
            </a:pPr>
            <a:r>
              <a:rPr lang="en-US" sz="2200">
                <a:solidFill>
                  <a:schemeClr val="tx1"/>
                </a:solidFill>
              </a:rPr>
              <a:t>Limiting activity due to asthma ‘often’ or ‘all of the time’</a:t>
            </a:r>
          </a:p>
          <a:p>
            <a:pPr marL="742950" lvl="1" indent="-107950">
              <a:spcBef>
                <a:spcPts val="560"/>
              </a:spcBef>
              <a:buClr>
                <a:schemeClr val="dk1"/>
              </a:buClr>
              <a:buSzPts val="2800"/>
              <a:buNone/>
            </a:pPr>
            <a:endParaRPr lang="en-US" sz="2200">
              <a:solidFill>
                <a:schemeClr val="tx1"/>
              </a:solidFill>
            </a:endParaRPr>
          </a:p>
          <a:p>
            <a:pPr marL="342900" indent="-139700">
              <a:spcBef>
                <a:spcPts val="640"/>
              </a:spcBef>
              <a:buClr>
                <a:schemeClr val="dk1"/>
              </a:buClr>
              <a:buSzPts val="3200"/>
              <a:buNone/>
            </a:pP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0"/>
          <p:cNvSpPr txBox="1">
            <a:spLocks noGrp="1"/>
          </p:cNvSpPr>
          <p:nvPr>
            <p:ph type="title"/>
          </p:nvPr>
        </p:nvSpPr>
        <p:spPr>
          <a:xfrm>
            <a:off x="707136" y="1316736"/>
            <a:ext cx="10363200" cy="1362456"/>
          </a:xfrm>
        </p:spPr>
        <p:txBody>
          <a:bodyPr spcFirstLastPara="1" vert="horz" lIns="91425" tIns="45700" rIns="91425" bIns="45700" rtlCol="0" anchor="b" anchorCtr="0">
            <a:normAutofit/>
          </a:bodyPr>
          <a:lstStyle/>
          <a:p>
            <a:pPr>
              <a:lnSpc>
                <a:spcPct val="90000"/>
              </a:lnSpc>
              <a:spcBef>
                <a:spcPts val="0"/>
              </a:spcBef>
              <a:buClr>
                <a:schemeClr val="dk1"/>
              </a:buClr>
              <a:buSzPct val="100000"/>
            </a:pPr>
            <a:r>
              <a:rPr lang="en-US" sz="4300" b="0" dirty="0"/>
              <a:t>At-Risk for Unnecessary Asthma Burden</a:t>
            </a:r>
          </a:p>
        </p:txBody>
      </p:sp>
      <p:sp>
        <p:nvSpPr>
          <p:cNvPr id="158" name="Google Shape;158;p10"/>
          <p:cNvSpPr txBox="1">
            <a:spLocks noGrp="1"/>
          </p:cNvSpPr>
          <p:nvPr>
            <p:ph type="body" idx="1"/>
          </p:nvPr>
        </p:nvSpPr>
        <p:spPr>
          <a:xfrm>
            <a:off x="707136" y="2704664"/>
            <a:ext cx="10363200" cy="2781300"/>
          </a:xfrm>
        </p:spPr>
        <p:txBody>
          <a:bodyPr spcFirstLastPara="1" vert="horz" lIns="91425" tIns="45700" rIns="91425" bIns="45700" rtlCol="0" anchor="t" anchorCtr="0">
            <a:normAutofit/>
          </a:bodyPr>
          <a:lstStyle/>
          <a:p>
            <a:pPr marL="342900" indent="-342900">
              <a:lnSpc>
                <a:spcPct val="90000"/>
              </a:lnSpc>
              <a:spcBef>
                <a:spcPts val="0"/>
              </a:spcBef>
              <a:buClr>
                <a:schemeClr val="dk1"/>
              </a:buClr>
              <a:buSzPts val="3200"/>
            </a:pPr>
            <a:r>
              <a:rPr lang="en-US" sz="2000"/>
              <a:t>At-risk factors indicating closer monitoring and intervention- our eligibility criteria</a:t>
            </a:r>
          </a:p>
          <a:p>
            <a:pPr marL="742950" lvl="1" indent="-285750">
              <a:lnSpc>
                <a:spcPct val="90000"/>
              </a:lnSpc>
              <a:spcBef>
                <a:spcPts val="560"/>
              </a:spcBef>
              <a:buClr>
                <a:schemeClr val="dk1"/>
              </a:buClr>
              <a:buSzPts val="2800"/>
              <a:buChar char="–"/>
            </a:pPr>
            <a:r>
              <a:rPr lang="en-US" sz="2000">
                <a:solidFill>
                  <a:schemeClr val="tx1"/>
                </a:solidFill>
              </a:rPr>
              <a:t>Indicators of impairment during the last year</a:t>
            </a:r>
          </a:p>
          <a:p>
            <a:pPr lvl="2">
              <a:lnSpc>
                <a:spcPct val="90000"/>
              </a:lnSpc>
              <a:spcBef>
                <a:spcPts val="480"/>
              </a:spcBef>
              <a:buClr>
                <a:schemeClr val="dk1"/>
              </a:buClr>
              <a:buSzPts val="2400"/>
            </a:pPr>
            <a:r>
              <a:rPr lang="en-US" sz="2000">
                <a:solidFill>
                  <a:schemeClr val="tx1"/>
                </a:solidFill>
              </a:rPr>
              <a:t>2 or more urgent care/ED visits for asthma </a:t>
            </a:r>
          </a:p>
          <a:p>
            <a:pPr lvl="2">
              <a:lnSpc>
                <a:spcPct val="90000"/>
              </a:lnSpc>
              <a:spcBef>
                <a:spcPts val="480"/>
              </a:spcBef>
              <a:buClr>
                <a:schemeClr val="dk1"/>
              </a:buClr>
              <a:buSzPts val="2400"/>
            </a:pPr>
            <a:r>
              <a:rPr lang="en-US" sz="2000">
                <a:solidFill>
                  <a:schemeClr val="tx1"/>
                </a:solidFill>
              </a:rPr>
              <a:t>Any hospitalization for asthma</a:t>
            </a:r>
          </a:p>
          <a:p>
            <a:pPr lvl="2">
              <a:lnSpc>
                <a:spcPct val="90000"/>
              </a:lnSpc>
              <a:spcBef>
                <a:spcPts val="480"/>
              </a:spcBef>
              <a:buClr>
                <a:schemeClr val="dk1"/>
              </a:buClr>
              <a:buSzPts val="2400"/>
            </a:pPr>
            <a:r>
              <a:rPr lang="en-US" sz="2000">
                <a:solidFill>
                  <a:schemeClr val="tx1"/>
                </a:solidFill>
              </a:rPr>
              <a:t>2 or more courses of prednisone or systemic corticosteroids for asthma</a:t>
            </a:r>
          </a:p>
          <a:p>
            <a:pPr lvl="2">
              <a:lnSpc>
                <a:spcPct val="90000"/>
              </a:lnSpc>
              <a:spcBef>
                <a:spcPts val="480"/>
              </a:spcBef>
              <a:buClr>
                <a:schemeClr val="dk1"/>
              </a:buClr>
              <a:buSzPts val="2400"/>
            </a:pPr>
            <a:r>
              <a:rPr lang="en-US" sz="2000">
                <a:solidFill>
                  <a:schemeClr val="tx1"/>
                </a:solidFill>
              </a:rPr>
              <a:t>&gt;5 missed school days due to asthma in the previous school year</a:t>
            </a:r>
          </a:p>
          <a:p>
            <a:pPr marL="742950" lvl="1" indent="-285750">
              <a:lnSpc>
                <a:spcPct val="90000"/>
              </a:lnSpc>
              <a:spcBef>
                <a:spcPts val="560"/>
              </a:spcBef>
              <a:buClr>
                <a:schemeClr val="dk1"/>
              </a:buClr>
              <a:buSzPts val="2800"/>
              <a:buChar char="–"/>
            </a:pPr>
            <a:r>
              <a:rPr lang="en-US" sz="2000">
                <a:solidFill>
                  <a:schemeClr val="tx1"/>
                </a:solidFill>
              </a:rPr>
              <a:t>Current uncontrolled asthma </a:t>
            </a:r>
          </a:p>
          <a:p>
            <a:pPr>
              <a:lnSpc>
                <a:spcPct val="90000"/>
              </a:lnSpc>
              <a:spcBef>
                <a:spcPts val="560"/>
              </a:spcBef>
              <a:buClr>
                <a:schemeClr val="dk1"/>
              </a:buClr>
              <a:buSzPts val="2800"/>
            </a:pPr>
            <a:r>
              <a:rPr lang="en-US" sz="2000"/>
              <a:t>All information contained on AIF</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8105A-259D-7F16-C5EA-870F5AE1364E}"/>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a:solidFill>
                  <a:srgbClr val="FFFFFF"/>
                </a:solidFill>
                <a:latin typeface="+mj-lt"/>
                <a:ea typeface="+mj-ea"/>
                <a:cs typeface="+mj-cs"/>
              </a:rPr>
              <a:t>Asthma Intake Form</a:t>
            </a:r>
            <a:br>
              <a:rPr lang="en-US" sz="4000" kern="1200">
                <a:solidFill>
                  <a:srgbClr val="FFFFFF"/>
                </a:solidFill>
                <a:latin typeface="+mj-lt"/>
                <a:ea typeface="+mj-ea"/>
                <a:cs typeface="+mj-cs"/>
              </a:rPr>
            </a:br>
            <a:endParaRPr lang="en-US" sz="4000" kern="1200">
              <a:solidFill>
                <a:srgbClr val="FFFFFF"/>
              </a:solidFill>
              <a:latin typeface="+mj-lt"/>
              <a:ea typeface="+mj-ea"/>
              <a:cs typeface="+mj-cs"/>
            </a:endParaRPr>
          </a:p>
        </p:txBody>
      </p:sp>
      <p:pic>
        <p:nvPicPr>
          <p:cNvPr id="5" name="Content Placeholder 4">
            <a:extLst>
              <a:ext uri="{FF2B5EF4-FFF2-40B4-BE49-F238E27FC236}">
                <a16:creationId xmlns:a16="http://schemas.microsoft.com/office/drawing/2014/main" id="{FE3AC730-15A5-D192-726A-0F2B34658430}"/>
              </a:ext>
            </a:extLst>
          </p:cNvPr>
          <p:cNvPicPr>
            <a:picLocks noGrp="1" noChangeAspect="1"/>
          </p:cNvPicPr>
          <p:nvPr>
            <p:ph idx="1"/>
          </p:nvPr>
        </p:nvPicPr>
        <p:blipFill rotWithShape="1">
          <a:blip r:embed="rId2"/>
          <a:srcRect t="1428"/>
          <a:stretch/>
        </p:blipFill>
        <p:spPr>
          <a:xfrm>
            <a:off x="5511114" y="0"/>
            <a:ext cx="5941354" cy="7579010"/>
          </a:xfrm>
          <a:prstGeom prst="rect">
            <a:avLst/>
          </a:prstGeom>
        </p:spPr>
      </p:pic>
      <p:sp>
        <p:nvSpPr>
          <p:cNvPr id="3" name="TextBox 2">
            <a:extLst>
              <a:ext uri="{FF2B5EF4-FFF2-40B4-BE49-F238E27FC236}">
                <a16:creationId xmlns:a16="http://schemas.microsoft.com/office/drawing/2014/main" id="{A89FDB15-9A9B-97F2-ADA7-EB89348DF0AF}"/>
              </a:ext>
            </a:extLst>
          </p:cNvPr>
          <p:cNvSpPr txBox="1"/>
          <p:nvPr/>
        </p:nvSpPr>
        <p:spPr>
          <a:xfrm>
            <a:off x="626165" y="1808922"/>
            <a:ext cx="3992183" cy="707886"/>
          </a:xfrm>
          <a:prstGeom prst="rect">
            <a:avLst/>
          </a:prstGeom>
          <a:noFill/>
        </p:spPr>
        <p:txBody>
          <a:bodyPr wrap="none" rtlCol="0">
            <a:spAutoFit/>
          </a:bodyPr>
          <a:lstStyle/>
          <a:p>
            <a:r>
              <a:rPr lang="en-US" sz="4000" dirty="0">
                <a:solidFill>
                  <a:schemeClr val="tx2"/>
                </a:solidFill>
              </a:rPr>
              <a:t>Your cheat sheet</a:t>
            </a:r>
          </a:p>
        </p:txBody>
      </p:sp>
    </p:spTree>
    <p:extLst>
      <p:ext uri="{BB962C8B-B14F-4D97-AF65-F5344CB8AC3E}">
        <p14:creationId xmlns:p14="http://schemas.microsoft.com/office/powerpoint/2010/main" val="415179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3220" y="348348"/>
            <a:ext cx="8965559" cy="1325563"/>
          </a:xfrm>
        </p:spPr>
        <p:txBody>
          <a:bodyPr>
            <a:normAutofit/>
          </a:bodyPr>
          <a:lstStyle/>
          <a:p>
            <a:r>
              <a:rPr lang="en-US" dirty="0">
                <a:latin typeface="+mj-lt"/>
                <a:ea typeface="Al Bayan Plain" charset="-78"/>
                <a:cs typeface="Al Bayan Plain" charset="-78"/>
              </a:rPr>
              <a:t>Prioritizing and Triaging</a:t>
            </a:r>
          </a:p>
        </p:txBody>
      </p:sp>
      <p:sp>
        <p:nvSpPr>
          <p:cNvPr id="3" name="Content Placeholder 2"/>
          <p:cNvSpPr>
            <a:spLocks noGrp="1"/>
          </p:cNvSpPr>
          <p:nvPr>
            <p:ph idx="1"/>
          </p:nvPr>
        </p:nvSpPr>
        <p:spPr>
          <a:xfrm>
            <a:off x="796953" y="1825625"/>
            <a:ext cx="10352015" cy="4351338"/>
          </a:xfrm>
        </p:spPr>
        <p:txBody>
          <a:bodyPr>
            <a:normAutofit/>
          </a:bodyPr>
          <a:lstStyle/>
          <a:p>
            <a:r>
              <a:rPr lang="en-US" b="1" dirty="0">
                <a:solidFill>
                  <a:schemeClr val="tx1">
                    <a:lumMod val="50000"/>
                    <a:lumOff val="50000"/>
                  </a:schemeClr>
                </a:solidFill>
              </a:rPr>
              <a:t>No/Lowest priority: </a:t>
            </a:r>
            <a:r>
              <a:rPr lang="en-US" dirty="0"/>
              <a:t>Inactive asthma (no asthma symptoms or asthma meds used in the last 3 yrs.)</a:t>
            </a:r>
          </a:p>
          <a:p>
            <a:r>
              <a:rPr lang="en-US" b="1" dirty="0">
                <a:solidFill>
                  <a:srgbClr val="00B050"/>
                </a:solidFill>
              </a:rPr>
              <a:t>Normal priority: </a:t>
            </a:r>
            <a:r>
              <a:rPr lang="en-US" dirty="0"/>
              <a:t>Active asthma that is under control with no at-risk factors</a:t>
            </a:r>
          </a:p>
          <a:p>
            <a:r>
              <a:rPr lang="en-US" b="1" dirty="0">
                <a:solidFill>
                  <a:srgbClr val="FFC000"/>
                </a:solidFill>
              </a:rPr>
              <a:t>Moderate priority: </a:t>
            </a:r>
            <a:r>
              <a:rPr lang="en-US" dirty="0"/>
              <a:t>Current uncontrolled asthma or other at-risk factors indicating previous impairment</a:t>
            </a:r>
          </a:p>
          <a:p>
            <a:r>
              <a:rPr lang="en-US" b="1" dirty="0">
                <a:solidFill>
                  <a:srgbClr val="FF0000"/>
                </a:solidFill>
              </a:rPr>
              <a:t>Highest priority: </a:t>
            </a:r>
            <a:r>
              <a:rPr lang="en-US" dirty="0"/>
              <a:t>Current poorly controlled asthma PLUS additional at-risk factors indicating previous impairment</a:t>
            </a:r>
          </a:p>
          <a:p>
            <a:endParaRPr lang="en-US" dirty="0"/>
          </a:p>
        </p:txBody>
      </p:sp>
    </p:spTree>
    <p:extLst>
      <p:ext uri="{BB962C8B-B14F-4D97-AF65-F5344CB8AC3E}">
        <p14:creationId xmlns:p14="http://schemas.microsoft.com/office/powerpoint/2010/main" val="241595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65845BB-5002-41C9-8011-7E1DDDEC935A}"/>
              </a:ext>
            </a:extLst>
          </p:cNvPr>
          <p:cNvSpPr>
            <a:spLocks noGrp="1"/>
          </p:cNvSpPr>
          <p:nvPr>
            <p:ph type="title"/>
          </p:nvPr>
        </p:nvSpPr>
        <p:spPr>
          <a:xfrm>
            <a:off x="609600" y="1214438"/>
            <a:ext cx="10972800" cy="1143000"/>
          </a:xfrm>
        </p:spPr>
        <p:txBody>
          <a:bodyPr>
            <a:normAutofit fontScale="90000"/>
          </a:bodyPr>
          <a:lstStyle/>
          <a:p>
            <a:r>
              <a:rPr lang="en-US" dirty="0"/>
              <a:t>Benefits of Completed Asthma Intake Forms</a:t>
            </a:r>
          </a:p>
        </p:txBody>
      </p:sp>
      <p:sp>
        <p:nvSpPr>
          <p:cNvPr id="11" name="Content Placeholder 10">
            <a:extLst>
              <a:ext uri="{FF2B5EF4-FFF2-40B4-BE49-F238E27FC236}">
                <a16:creationId xmlns:a16="http://schemas.microsoft.com/office/drawing/2014/main" id="{642BC869-F41D-4E7A-AFEF-6E74AFE7B7FC}"/>
              </a:ext>
            </a:extLst>
          </p:cNvPr>
          <p:cNvSpPr>
            <a:spLocks noGrp="1"/>
          </p:cNvSpPr>
          <p:nvPr>
            <p:ph sz="half" idx="2"/>
          </p:nvPr>
        </p:nvSpPr>
        <p:spPr>
          <a:xfrm>
            <a:off x="609600" y="2690813"/>
            <a:ext cx="10454081" cy="4536609"/>
          </a:xfrm>
        </p:spPr>
        <p:txBody>
          <a:bodyPr/>
          <a:lstStyle/>
          <a:p>
            <a:r>
              <a:rPr lang="en-US" dirty="0"/>
              <a:t>Permits triaging and prioritizing the work of school nurses</a:t>
            </a:r>
          </a:p>
          <a:p>
            <a:r>
              <a:rPr lang="en-US" dirty="0"/>
              <a:t>Identifies who needs completed CO Asthma Care Plan and Medication Order plus accompanying inhaler at school</a:t>
            </a:r>
          </a:p>
          <a:p>
            <a:r>
              <a:rPr lang="en-US" dirty="0"/>
              <a:t>Identifies who needs to be monitored more and most closely</a:t>
            </a:r>
          </a:p>
          <a:p>
            <a:r>
              <a:rPr lang="en-US" dirty="0"/>
              <a:t> Also identifies who, ideally, needs follow-up</a:t>
            </a:r>
          </a:p>
          <a:p>
            <a:pPr lvl="1"/>
            <a:r>
              <a:rPr lang="en-US" dirty="0"/>
              <a:t>Contact with parents/guardians re: poorly controlled asthma</a:t>
            </a:r>
          </a:p>
          <a:p>
            <a:pPr lvl="1"/>
            <a:r>
              <a:rPr lang="en-US" dirty="0"/>
              <a:t>Contact with health provider</a:t>
            </a:r>
          </a:p>
          <a:p>
            <a:pPr lvl="1"/>
            <a:r>
              <a:rPr lang="en-US" dirty="0"/>
              <a:t>Visit with student to re-assess</a:t>
            </a:r>
          </a:p>
          <a:p>
            <a:endParaRPr lang="en-US" dirty="0"/>
          </a:p>
        </p:txBody>
      </p:sp>
    </p:spTree>
    <p:extLst>
      <p:ext uri="{BB962C8B-B14F-4D97-AF65-F5344CB8AC3E}">
        <p14:creationId xmlns:p14="http://schemas.microsoft.com/office/powerpoint/2010/main" val="1358650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4" descr="Hands holding each other's wrists and interlinked to form a circle">
            <a:extLst>
              <a:ext uri="{FF2B5EF4-FFF2-40B4-BE49-F238E27FC236}">
                <a16:creationId xmlns:a16="http://schemas.microsoft.com/office/drawing/2014/main" id="{9628AD29-1FF5-2C06-9C29-F2AACB9FAE11}"/>
              </a:ext>
            </a:extLst>
          </p:cNvPr>
          <p:cNvPicPr>
            <a:picLocks noChangeAspect="1"/>
          </p:cNvPicPr>
          <p:nvPr/>
        </p:nvPicPr>
        <p:blipFill rotWithShape="1">
          <a:blip r:embed="rId2"/>
          <a:srcRect l="7317" r="3682" b="-1"/>
          <a:stretch/>
        </p:blipFill>
        <p:spPr>
          <a:xfrm>
            <a:off x="1521716" y="10"/>
            <a:ext cx="9143999" cy="6857990"/>
          </a:xfrm>
          <a:prstGeom prst="rect">
            <a:avLst/>
          </a:prstGeom>
        </p:spPr>
      </p:pic>
      <p:sp>
        <p:nvSpPr>
          <p:cNvPr id="2" name="Title 1">
            <a:extLst>
              <a:ext uri="{FF2B5EF4-FFF2-40B4-BE49-F238E27FC236}">
                <a16:creationId xmlns:a16="http://schemas.microsoft.com/office/drawing/2014/main" id="{D82AA3D2-DDB8-2038-BFE7-0F879C0AF45B}"/>
              </a:ext>
            </a:extLst>
          </p:cNvPr>
          <p:cNvSpPr>
            <a:spLocks noGrp="1"/>
          </p:cNvSpPr>
          <p:nvPr>
            <p:ph type="title"/>
          </p:nvPr>
        </p:nvSpPr>
        <p:spPr>
          <a:xfrm>
            <a:off x="2346960" y="325550"/>
            <a:ext cx="7543800" cy="3574778"/>
          </a:xfrm>
          <a:effectLst>
            <a:outerShdw blurRad="50800" dist="38100" dir="2700000" algn="tl" rotWithShape="0">
              <a:prstClr val="black">
                <a:alpha val="40000"/>
              </a:prstClr>
            </a:outerShdw>
          </a:effectLst>
        </p:spPr>
        <p:txBody>
          <a:bodyPr vert="horz" lIns="91440" tIns="45720" rIns="91440" bIns="45720" rtlCol="0" anchor="b">
            <a:normAutofit/>
            <a:scene3d>
              <a:camera prst="orthographicFront"/>
              <a:lightRig rig="freezing" dir="t">
                <a:rot lat="0" lon="0" rev="5640000"/>
              </a:lightRig>
            </a:scene3d>
            <a:sp3d prstMaterial="flat">
              <a:bevelT w="38100" h="38100"/>
            </a:sp3d>
          </a:bodyPr>
          <a:lstStyle/>
          <a:p>
            <a:pPr algn="ctr"/>
            <a:r>
              <a:rPr lang="en-US" sz="7200" dirty="0">
                <a:solidFill>
                  <a:srgbClr val="FFFFFF"/>
                </a:solidFill>
              </a:rPr>
              <a:t>Let’s Practice</a:t>
            </a:r>
          </a:p>
        </p:txBody>
      </p:sp>
      <p:sp>
        <p:nvSpPr>
          <p:cNvPr id="3" name="Text Placeholder 2">
            <a:extLst>
              <a:ext uri="{FF2B5EF4-FFF2-40B4-BE49-F238E27FC236}">
                <a16:creationId xmlns:a16="http://schemas.microsoft.com/office/drawing/2014/main" id="{519DE5EB-4B10-B7B8-1622-4A2D8E680181}"/>
              </a:ext>
            </a:extLst>
          </p:cNvPr>
          <p:cNvSpPr>
            <a:spLocks noGrp="1"/>
          </p:cNvSpPr>
          <p:nvPr>
            <p:ph type="body" idx="1"/>
          </p:nvPr>
        </p:nvSpPr>
        <p:spPr>
          <a:xfrm>
            <a:off x="2349038" y="4072044"/>
            <a:ext cx="7543800" cy="1282707"/>
          </a:xfrm>
          <a:effectLst>
            <a:outerShdw blurRad="50800" dist="38100" dir="2700000" algn="tl" rotWithShape="0">
              <a:prstClr val="black">
                <a:alpha val="40000"/>
              </a:prstClr>
            </a:outerShdw>
          </a:effectLst>
        </p:spPr>
        <p:txBody>
          <a:bodyPr vert="horz" lIns="91440" tIns="45720" rIns="91440" bIns="45720" rtlCol="0" anchor="t">
            <a:normAutofit/>
          </a:bodyPr>
          <a:lstStyle/>
          <a:p>
            <a:pPr algn="ctr"/>
            <a:r>
              <a:rPr lang="en-US" sz="3200" b="1" dirty="0">
                <a:solidFill>
                  <a:srgbClr val="FFFFFF"/>
                </a:solidFill>
              </a:rPr>
              <a:t>Cases Pulling it Together</a:t>
            </a:r>
          </a:p>
        </p:txBody>
      </p:sp>
    </p:spTree>
    <p:extLst>
      <p:ext uri="{BB962C8B-B14F-4D97-AF65-F5344CB8AC3E}">
        <p14:creationId xmlns:p14="http://schemas.microsoft.com/office/powerpoint/2010/main" val="862954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0360" y="857250"/>
            <a:ext cx="4011283" cy="5143500"/>
          </a:xfrm>
          <a:prstGeom prst="rect">
            <a:avLst/>
          </a:prstGeom>
        </p:spPr>
      </p:pic>
    </p:spTree>
    <p:extLst>
      <p:ext uri="{BB962C8B-B14F-4D97-AF65-F5344CB8AC3E}">
        <p14:creationId xmlns:p14="http://schemas.microsoft.com/office/powerpoint/2010/main" val="484786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365126"/>
            <a:ext cx="7886700" cy="1325563"/>
          </a:xfrm>
        </p:spPr>
        <p:txBody>
          <a:bodyPr>
            <a:normAutofit fontScale="90000"/>
          </a:bodyPr>
          <a:lstStyle/>
          <a:p>
            <a:r>
              <a:rPr lang="en-US" dirty="0"/>
              <a:t>Asthma Intake Form Review</a:t>
            </a:r>
          </a:p>
        </p:txBody>
      </p:sp>
      <p:sp>
        <p:nvSpPr>
          <p:cNvPr id="3" name="Content Placeholder 2"/>
          <p:cNvSpPr>
            <a:spLocks noGrp="1"/>
          </p:cNvSpPr>
          <p:nvPr>
            <p:ph idx="1"/>
          </p:nvPr>
        </p:nvSpPr>
        <p:spPr>
          <a:xfrm>
            <a:off x="2152650" y="1825625"/>
            <a:ext cx="7886700" cy="4351338"/>
          </a:xfrm>
        </p:spPr>
        <p:txBody>
          <a:bodyPr>
            <a:normAutofit/>
          </a:bodyPr>
          <a:lstStyle/>
          <a:p>
            <a:r>
              <a:rPr lang="en-US" dirty="0"/>
              <a:t>Dylan</a:t>
            </a:r>
          </a:p>
          <a:p>
            <a:pPr lvl="1"/>
            <a:r>
              <a:rPr lang="en-US" dirty="0"/>
              <a:t>Interpretation: Inactive asthma</a:t>
            </a:r>
          </a:p>
          <a:p>
            <a:pPr lvl="1"/>
            <a:r>
              <a:rPr lang="en-US" dirty="0"/>
              <a:t>Triage/Priority level: No/lowest priority level</a:t>
            </a:r>
          </a:p>
          <a:p>
            <a:pPr lvl="1"/>
            <a:r>
              <a:rPr lang="en-US" dirty="0"/>
              <a:t>Next steps: None</a:t>
            </a:r>
          </a:p>
          <a:p>
            <a:pPr lvl="1"/>
            <a:r>
              <a:rPr lang="en-US" dirty="0"/>
              <a:t>Asthma status can always change</a:t>
            </a:r>
          </a:p>
        </p:txBody>
      </p:sp>
    </p:spTree>
    <p:extLst>
      <p:ext uri="{BB962C8B-B14F-4D97-AF65-F5344CB8AC3E}">
        <p14:creationId xmlns:p14="http://schemas.microsoft.com/office/powerpoint/2010/main" val="95538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9205" y="857250"/>
            <a:ext cx="4273593" cy="5143500"/>
          </a:xfrm>
          <a:prstGeom prst="rect">
            <a:avLst/>
          </a:prstGeom>
        </p:spPr>
      </p:pic>
    </p:spTree>
    <p:extLst>
      <p:ext uri="{BB962C8B-B14F-4D97-AF65-F5344CB8AC3E}">
        <p14:creationId xmlns:p14="http://schemas.microsoft.com/office/powerpoint/2010/main" val="2521841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365126"/>
            <a:ext cx="7886700" cy="1325563"/>
          </a:xfrm>
        </p:spPr>
        <p:txBody>
          <a:bodyPr>
            <a:normAutofit fontScale="90000"/>
          </a:bodyPr>
          <a:lstStyle/>
          <a:p>
            <a:r>
              <a:rPr lang="en-US" dirty="0"/>
              <a:t>Asthma Intake Form Review</a:t>
            </a:r>
          </a:p>
        </p:txBody>
      </p:sp>
      <p:sp>
        <p:nvSpPr>
          <p:cNvPr id="3" name="Content Placeholder 2"/>
          <p:cNvSpPr>
            <a:spLocks noGrp="1"/>
          </p:cNvSpPr>
          <p:nvPr>
            <p:ph idx="1"/>
          </p:nvPr>
        </p:nvSpPr>
        <p:spPr>
          <a:xfrm>
            <a:off x="745435" y="1690689"/>
            <a:ext cx="10903226" cy="4693603"/>
          </a:xfrm>
        </p:spPr>
        <p:txBody>
          <a:bodyPr>
            <a:normAutofit fontScale="85000" lnSpcReduction="20000"/>
          </a:bodyPr>
          <a:lstStyle/>
          <a:p>
            <a:pPr>
              <a:buNone/>
            </a:pPr>
            <a:r>
              <a:rPr lang="en-US" dirty="0"/>
              <a:t>Dominic</a:t>
            </a:r>
          </a:p>
          <a:p>
            <a:pPr lvl="1"/>
            <a:r>
              <a:rPr lang="en-US" sz="2000" dirty="0"/>
              <a:t>Interpretation: Active asthma</a:t>
            </a:r>
          </a:p>
          <a:p>
            <a:pPr lvl="2"/>
            <a:r>
              <a:rPr lang="en-US" dirty="0"/>
              <a:t>Evidence</a:t>
            </a:r>
          </a:p>
          <a:p>
            <a:pPr lvl="3"/>
            <a:r>
              <a:rPr lang="en-US" dirty="0"/>
              <a:t>Current use of asthma medication and symptoms</a:t>
            </a:r>
          </a:p>
          <a:p>
            <a:pPr lvl="1"/>
            <a:r>
              <a:rPr lang="en-US" sz="2000" dirty="0"/>
              <a:t>Triage/Priority level: Moderate priority level</a:t>
            </a:r>
          </a:p>
          <a:p>
            <a:pPr lvl="2"/>
            <a:r>
              <a:rPr lang="en-US" dirty="0"/>
              <a:t>Evidence</a:t>
            </a:r>
          </a:p>
          <a:p>
            <a:pPr lvl="3"/>
            <a:r>
              <a:rPr lang="en-US" dirty="0"/>
              <a:t>Poorly controlled asthma: day and night-time symptom frequency</a:t>
            </a:r>
          </a:p>
          <a:p>
            <a:pPr lvl="3"/>
            <a:r>
              <a:rPr lang="en-US" dirty="0"/>
              <a:t>1 emergency department visit in past year and some missed school</a:t>
            </a:r>
          </a:p>
          <a:p>
            <a:pPr lvl="1"/>
            <a:r>
              <a:rPr lang="en-US" sz="2000" dirty="0"/>
              <a:t>Next steps: </a:t>
            </a:r>
          </a:p>
          <a:p>
            <a:pPr lvl="2"/>
            <a:r>
              <a:rPr lang="en-US" dirty="0"/>
              <a:t>Follow-up with family for fuller assessment and education</a:t>
            </a:r>
          </a:p>
          <a:p>
            <a:pPr lvl="2"/>
            <a:r>
              <a:rPr lang="en-US" dirty="0"/>
              <a:t>Advise to follow up with MD/DO/NP/PA to regain asthma control</a:t>
            </a:r>
          </a:p>
          <a:p>
            <a:pPr lvl="2"/>
            <a:r>
              <a:rPr lang="en-US" dirty="0"/>
              <a:t>Closer monitoring</a:t>
            </a:r>
          </a:p>
          <a:p>
            <a:pPr lvl="2"/>
            <a:r>
              <a:rPr lang="en-US" dirty="0"/>
              <a:t>Completed Colorado School Asthma Care Plan</a:t>
            </a:r>
          </a:p>
          <a:p>
            <a:pPr lvl="2"/>
            <a:r>
              <a:rPr lang="en-US" dirty="0"/>
              <a:t>Ensure easy access to quick relief inhaler</a:t>
            </a:r>
          </a:p>
          <a:p>
            <a:pPr lvl="2"/>
            <a:r>
              <a:rPr lang="en-US" dirty="0"/>
              <a:t>Assess and coach for accurate inhaler technique</a:t>
            </a:r>
          </a:p>
          <a:p>
            <a:pPr lvl="2"/>
            <a:r>
              <a:rPr lang="en-US" dirty="0"/>
              <a:t>Assess student’s self management skills and ability to implement/follow Colorado School Asthma Care Plan</a:t>
            </a:r>
          </a:p>
          <a:p>
            <a:endParaRPr lang="en-US" sz="1100" dirty="0"/>
          </a:p>
          <a:p>
            <a:endParaRPr lang="en-US" sz="1100" dirty="0"/>
          </a:p>
        </p:txBody>
      </p:sp>
    </p:spTree>
    <p:extLst>
      <p:ext uri="{BB962C8B-B14F-4D97-AF65-F5344CB8AC3E}">
        <p14:creationId xmlns:p14="http://schemas.microsoft.com/office/powerpoint/2010/main" val="2730839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1060D-ADFD-925A-EF9E-4EE9467C937D}"/>
              </a:ext>
            </a:extLst>
          </p:cNvPr>
          <p:cNvSpPr>
            <a:spLocks noGrp="1"/>
          </p:cNvSpPr>
          <p:nvPr>
            <p:ph type="title"/>
          </p:nvPr>
        </p:nvSpPr>
        <p:spPr>
          <a:xfrm>
            <a:off x="838199" y="849539"/>
            <a:ext cx="10760766" cy="1325563"/>
          </a:xfrm>
        </p:spPr>
        <p:txBody>
          <a:bodyPr>
            <a:normAutofit fontScale="90000"/>
          </a:bodyPr>
          <a:lstStyle/>
          <a:p>
            <a:r>
              <a:rPr lang="en-US" dirty="0"/>
              <a:t>CO Asthma Care Plan and Medication Order</a:t>
            </a:r>
          </a:p>
        </p:txBody>
      </p:sp>
      <p:sp>
        <p:nvSpPr>
          <p:cNvPr id="3" name="Content Placeholder 2">
            <a:extLst>
              <a:ext uri="{FF2B5EF4-FFF2-40B4-BE49-F238E27FC236}">
                <a16:creationId xmlns:a16="http://schemas.microsoft.com/office/drawing/2014/main" id="{A427271D-219A-D9E8-D4CD-7FD0CB9E98A7}"/>
              </a:ext>
            </a:extLst>
          </p:cNvPr>
          <p:cNvSpPr>
            <a:spLocks noGrp="1"/>
          </p:cNvSpPr>
          <p:nvPr>
            <p:ph idx="1"/>
          </p:nvPr>
        </p:nvSpPr>
        <p:spPr>
          <a:xfrm>
            <a:off x="838199" y="2097157"/>
            <a:ext cx="10515600" cy="4760843"/>
          </a:xfrm>
        </p:spPr>
        <p:txBody>
          <a:bodyPr>
            <a:normAutofit fontScale="92500"/>
          </a:bodyPr>
          <a:lstStyle/>
          <a:p>
            <a:r>
              <a:rPr lang="en-US" dirty="0"/>
              <a:t>Completed annually</a:t>
            </a:r>
          </a:p>
          <a:p>
            <a:r>
              <a:rPr lang="en-US" dirty="0"/>
              <a:t>Allows for the administration of inhaler at school with or without supervision (self-carry)</a:t>
            </a:r>
          </a:p>
          <a:p>
            <a:r>
              <a:rPr lang="en-US" dirty="0"/>
              <a:t>Directs how the inhaler should be used and under what conditions</a:t>
            </a:r>
          </a:p>
          <a:p>
            <a:r>
              <a:rPr lang="en-US" dirty="0"/>
              <a:t>HIPAA- Health Insurance Portability and Accountability Act release</a:t>
            </a:r>
          </a:p>
          <a:p>
            <a:r>
              <a:rPr lang="en-US" dirty="0"/>
              <a:t>FERPA- Family Educational Rights and Privacy Act- HIPAA for schools –allows people in school community to communicate about student</a:t>
            </a:r>
          </a:p>
          <a:p>
            <a:r>
              <a:rPr lang="en-US" dirty="0"/>
              <a:t>You will not be able to fully support completion of this form as we don’t have the appropriate agreements from schools and parents/guardians</a:t>
            </a:r>
          </a:p>
          <a:p>
            <a:pPr lvl="1"/>
            <a:r>
              <a:rPr lang="en-US" dirty="0"/>
              <a:t>Can’t call/contact providers</a:t>
            </a:r>
          </a:p>
          <a:p>
            <a:r>
              <a:rPr lang="en-US" dirty="0"/>
              <a:t>May be part of the asthma packets you help assemble</a:t>
            </a:r>
          </a:p>
        </p:txBody>
      </p:sp>
    </p:spTree>
    <p:extLst>
      <p:ext uri="{BB962C8B-B14F-4D97-AF65-F5344CB8AC3E}">
        <p14:creationId xmlns:p14="http://schemas.microsoft.com/office/powerpoint/2010/main" val="714291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56AC7-847C-B27A-850F-AA0D54D51E24}"/>
              </a:ext>
            </a:extLst>
          </p:cNvPr>
          <p:cNvSpPr>
            <a:spLocks noGrp="1"/>
          </p:cNvSpPr>
          <p:nvPr>
            <p:ph type="title"/>
          </p:nvPr>
        </p:nvSpPr>
        <p:spPr>
          <a:xfrm>
            <a:off x="1271795" y="1201995"/>
            <a:ext cx="2743200" cy="4454010"/>
          </a:xfrm>
        </p:spPr>
        <p:txBody>
          <a:bodyPr>
            <a:normAutofit fontScale="90000"/>
          </a:bodyPr>
          <a:lstStyle/>
          <a:p>
            <a:r>
              <a:rPr lang="en-US" dirty="0"/>
              <a:t>CO Asthma Care Plan and Medication Order</a:t>
            </a:r>
          </a:p>
        </p:txBody>
      </p:sp>
      <p:pic>
        <p:nvPicPr>
          <p:cNvPr id="5" name="Content Placeholder 4">
            <a:extLst>
              <a:ext uri="{FF2B5EF4-FFF2-40B4-BE49-F238E27FC236}">
                <a16:creationId xmlns:a16="http://schemas.microsoft.com/office/drawing/2014/main" id="{B30454F3-8B6C-1474-BEE5-95B52F6F73B7}"/>
              </a:ext>
            </a:extLst>
          </p:cNvPr>
          <p:cNvPicPr>
            <a:picLocks noGrp="1" noChangeAspect="1"/>
          </p:cNvPicPr>
          <p:nvPr>
            <p:ph idx="1"/>
          </p:nvPr>
        </p:nvPicPr>
        <p:blipFill>
          <a:blip r:embed="rId2"/>
          <a:stretch>
            <a:fillRect/>
          </a:stretch>
        </p:blipFill>
        <p:spPr>
          <a:xfrm>
            <a:off x="5474301" y="-66675"/>
            <a:ext cx="5522071" cy="7146211"/>
          </a:xfrm>
        </p:spPr>
      </p:pic>
    </p:spTree>
    <p:extLst>
      <p:ext uri="{BB962C8B-B14F-4D97-AF65-F5344CB8AC3E}">
        <p14:creationId xmlns:p14="http://schemas.microsoft.com/office/powerpoint/2010/main" val="375472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2"/>
          <p:cNvSpPr txBox="1">
            <a:spLocks/>
          </p:cNvSpPr>
          <p:nvPr/>
        </p:nvSpPr>
        <p:spPr>
          <a:xfrm>
            <a:off x="2309060" y="586822"/>
            <a:ext cx="2670189" cy="1645920"/>
          </a:xfrm>
          <a:prstGeom prst="rect">
            <a:avLst/>
          </a:prstGeom>
        </p:spPr>
        <p:txBody>
          <a:bodyPr vert="horz" lIns="91440" tIns="45720" rIns="91440" bIns="45720" rtlCol="0" anchor="ctr">
            <a:normAutofit fontScale="92500" lnSpcReduction="10000"/>
          </a:bodyPr>
          <a:lstStyle/>
          <a:p>
            <a:pPr>
              <a:lnSpc>
                <a:spcPct val="90000"/>
              </a:lnSpc>
              <a:spcBef>
                <a:spcPct val="0"/>
              </a:spcBef>
              <a:spcAft>
                <a:spcPts val="600"/>
              </a:spcAft>
              <a:defRPr/>
            </a:pPr>
            <a:r>
              <a:rPr lang="en-US" sz="2000" b="1" spc="200" dirty="0">
                <a:latin typeface="+mj-lt"/>
                <a:ea typeface="+mj-ea"/>
                <a:cs typeface="+mj-cs"/>
              </a:rPr>
              <a:t>Colorado Asthma Care Plan and Medication Order for School and Child Care Settings </a:t>
            </a:r>
          </a:p>
        </p:txBody>
      </p:sp>
      <p:sp>
        <p:nvSpPr>
          <p:cNvPr id="19" name="Text Placeholder 4"/>
          <p:cNvSpPr txBox="1">
            <a:spLocks/>
          </p:cNvSpPr>
          <p:nvPr/>
        </p:nvSpPr>
        <p:spPr>
          <a:xfrm>
            <a:off x="5567191" y="837479"/>
            <a:ext cx="4501977" cy="1645920"/>
          </a:xfrm>
          <a:prstGeom prst="rect">
            <a:avLst/>
          </a:prstGeom>
        </p:spPr>
        <p:txBody>
          <a:bodyPr vert="horz" lIns="91440" tIns="45720" rIns="91440" bIns="45720" rtlCol="0" anchor="ctr">
            <a:normAutofit lnSpcReduction="10000"/>
          </a:bodyPr>
          <a:lstStyle/>
          <a:p>
            <a:pPr marL="285750" indent="-228600">
              <a:lnSpc>
                <a:spcPct val="90000"/>
              </a:lnSpc>
              <a:spcBef>
                <a:spcPct val="20000"/>
              </a:spcBef>
              <a:buClr>
                <a:schemeClr val="accent1"/>
              </a:buClr>
              <a:buSzPct val="110000"/>
              <a:buFont typeface="Arial" panose="020B0604020202020204" pitchFamily="34" charset="0"/>
              <a:buChar char="•"/>
              <a:defRPr/>
            </a:pPr>
            <a:r>
              <a:rPr lang="en-US" sz="1600" dirty="0"/>
              <a:t>Student information – make sure it is complete</a:t>
            </a:r>
          </a:p>
          <a:p>
            <a:pPr marL="285750" indent="-228600">
              <a:lnSpc>
                <a:spcPct val="90000"/>
              </a:lnSpc>
              <a:spcBef>
                <a:spcPct val="20000"/>
              </a:spcBef>
              <a:buClr>
                <a:schemeClr val="accent1"/>
              </a:buClr>
              <a:buSzPct val="110000"/>
              <a:buFont typeface="Arial" panose="020B0604020202020204" pitchFamily="34" charset="0"/>
              <a:buChar char="•"/>
              <a:defRPr/>
            </a:pPr>
            <a:r>
              <a:rPr lang="en-US" sz="1600" dirty="0"/>
              <a:t>Triggers/Allergies – </a:t>
            </a:r>
            <a:r>
              <a:rPr lang="en-US" sz="1600" u="sng" dirty="0"/>
              <a:t>identifies specific triggers </a:t>
            </a:r>
          </a:p>
          <a:p>
            <a:pPr marL="285750" indent="-228600">
              <a:lnSpc>
                <a:spcPct val="90000"/>
              </a:lnSpc>
              <a:spcBef>
                <a:spcPct val="20000"/>
              </a:spcBef>
              <a:buClr>
                <a:schemeClr val="accent1"/>
              </a:buClr>
              <a:buSzPct val="110000"/>
              <a:buFont typeface="Arial" panose="020B0604020202020204" pitchFamily="34" charset="0"/>
              <a:buChar char="•"/>
              <a:defRPr/>
            </a:pPr>
            <a:r>
              <a:rPr lang="en-US" sz="1600" dirty="0"/>
              <a:t>What to do if no quick relief is available – contact parent/call 911 if student is in distress</a:t>
            </a:r>
          </a:p>
          <a:p>
            <a:pPr marL="285750" indent="-228600">
              <a:lnSpc>
                <a:spcPct val="90000"/>
              </a:lnSpc>
              <a:spcBef>
                <a:spcPct val="20000"/>
              </a:spcBef>
              <a:buClr>
                <a:schemeClr val="accent1"/>
              </a:buClr>
              <a:buSzPct val="110000"/>
              <a:buFont typeface="Arial" panose="020B0604020202020204" pitchFamily="34" charset="0"/>
              <a:buChar char="•"/>
              <a:defRPr/>
            </a:pPr>
            <a:endParaRPr lang="en-US" sz="1600" dirty="0"/>
          </a:p>
        </p:txBody>
      </p:sp>
      <p:pic>
        <p:nvPicPr>
          <p:cNvPr id="2" name="Picture 1" descr="Graphical user interface, application&#10;&#10;Description automatically generated">
            <a:extLst>
              <a:ext uri="{FF2B5EF4-FFF2-40B4-BE49-F238E27FC236}">
                <a16:creationId xmlns:a16="http://schemas.microsoft.com/office/drawing/2014/main" id="{945BCCA1-6C13-9665-D39B-F4F571F39873}"/>
              </a:ext>
            </a:extLst>
          </p:cNvPr>
          <p:cNvPicPr>
            <a:picLocks noChangeAspect="1"/>
          </p:cNvPicPr>
          <p:nvPr/>
        </p:nvPicPr>
        <p:blipFill>
          <a:blip r:embed="rId2"/>
          <a:stretch>
            <a:fillRect/>
          </a:stretch>
        </p:blipFill>
        <p:spPr>
          <a:xfrm>
            <a:off x="3112815" y="2734056"/>
            <a:ext cx="6032665" cy="3483864"/>
          </a:xfrm>
          <a:prstGeom prst="rect">
            <a:avLst/>
          </a:prstGeom>
        </p:spPr>
      </p:pic>
    </p:spTree>
    <p:extLst>
      <p:ext uri="{BB962C8B-B14F-4D97-AF65-F5344CB8AC3E}">
        <p14:creationId xmlns:p14="http://schemas.microsoft.com/office/powerpoint/2010/main" val="1196145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644" y="507160"/>
            <a:ext cx="3678308" cy="5438730"/>
          </a:xfrm>
        </p:spPr>
        <p:txBody>
          <a:bodyPr>
            <a:normAutofit/>
          </a:bodyPr>
          <a:lstStyle/>
          <a:p>
            <a:r>
              <a:rPr lang="en-US" sz="5400" dirty="0">
                <a:ea typeface="Al Bayan Plain" charset="-78"/>
                <a:cs typeface="Al Bayan Plain" charset="-78"/>
              </a:rPr>
              <a:t>Preventing Exercise Induced Asthma</a:t>
            </a:r>
          </a:p>
        </p:txBody>
      </p:sp>
      <p:graphicFrame>
        <p:nvGraphicFramePr>
          <p:cNvPr id="18" name="Content Placeholder 2">
            <a:extLst>
              <a:ext uri="{FF2B5EF4-FFF2-40B4-BE49-F238E27FC236}">
                <a16:creationId xmlns:a16="http://schemas.microsoft.com/office/drawing/2014/main" id="{574CA4BE-FECA-18B4-1029-3273DC2AD4BE}"/>
              </a:ext>
            </a:extLst>
          </p:cNvPr>
          <p:cNvGraphicFramePr>
            <a:graphicFrameLocks noGrp="1"/>
          </p:cNvGraphicFramePr>
          <p:nvPr>
            <p:ph idx="1"/>
          </p:nvPr>
        </p:nvGraphicFramePr>
        <p:xfrm>
          <a:off x="4908771" y="929507"/>
          <a:ext cx="5122926" cy="544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197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704088"/>
            <a:ext cx="10972800" cy="1143000"/>
          </a:xfrm>
        </p:spPr>
        <p:txBody>
          <a:bodyPr anchor="b">
            <a:normAutofit/>
          </a:bodyPr>
          <a:lstStyle/>
          <a:p>
            <a:pPr>
              <a:lnSpc>
                <a:spcPct val="90000"/>
              </a:lnSpc>
            </a:pPr>
            <a:r>
              <a:rPr lang="en-US" sz="4300" dirty="0"/>
              <a:t>Green Zone Goal - prevent EIA symptoms</a:t>
            </a:r>
          </a:p>
        </p:txBody>
      </p:sp>
      <p:pic>
        <p:nvPicPr>
          <p:cNvPr id="2" name="Picture 1" descr="Text&#10;&#10;Description automatically generated">
            <a:extLst>
              <a:ext uri="{FF2B5EF4-FFF2-40B4-BE49-F238E27FC236}">
                <a16:creationId xmlns:a16="http://schemas.microsoft.com/office/drawing/2014/main" id="{4795EC71-034A-8375-29FD-6EE702D1A986}"/>
              </a:ext>
            </a:extLst>
          </p:cNvPr>
          <p:cNvPicPr>
            <a:picLocks noChangeAspect="1"/>
          </p:cNvPicPr>
          <p:nvPr/>
        </p:nvPicPr>
        <p:blipFill>
          <a:blip r:embed="rId2"/>
          <a:stretch>
            <a:fillRect/>
          </a:stretch>
        </p:blipFill>
        <p:spPr>
          <a:xfrm>
            <a:off x="609600" y="3673066"/>
            <a:ext cx="5384800" cy="928878"/>
          </a:xfrm>
          <a:prstGeom prst="rect">
            <a:avLst/>
          </a:prstGeom>
          <a:noFill/>
        </p:spPr>
      </p:pic>
      <p:sp>
        <p:nvSpPr>
          <p:cNvPr id="5" name="Text Placeholder 4"/>
          <p:cNvSpPr>
            <a:spLocks noGrp="1"/>
          </p:cNvSpPr>
          <p:nvPr>
            <p:ph sz="half" idx="2"/>
          </p:nvPr>
        </p:nvSpPr>
        <p:spPr>
          <a:xfrm>
            <a:off x="6197600" y="1920085"/>
            <a:ext cx="5384800" cy="4434840"/>
          </a:xfrm>
        </p:spPr>
        <p:txBody>
          <a:bodyPr>
            <a:normAutofit/>
          </a:bodyPr>
          <a:lstStyle/>
          <a:p>
            <a:pPr marL="285750" indent="-285750">
              <a:lnSpc>
                <a:spcPct val="90000"/>
              </a:lnSpc>
              <a:buFont typeface="Arial" panose="020B0604020202020204" pitchFamily="34" charset="0"/>
              <a:buChar char="•"/>
            </a:pPr>
            <a:r>
              <a:rPr lang="en-US" sz="2200" b="1"/>
              <a:t>Green zone </a:t>
            </a:r>
            <a:r>
              <a:rPr lang="en-US" sz="2200"/>
              <a:t>– student not experiencing symptoms</a:t>
            </a:r>
          </a:p>
          <a:p>
            <a:pPr marL="285750" indent="-285750">
              <a:lnSpc>
                <a:spcPct val="90000"/>
              </a:lnSpc>
              <a:buFont typeface="Arial" panose="020B0604020202020204" pitchFamily="34" charset="0"/>
              <a:buChar char="•"/>
            </a:pPr>
            <a:r>
              <a:rPr lang="en-US" sz="2200" b="1"/>
              <a:t>Action</a:t>
            </a:r>
            <a:r>
              <a:rPr lang="en-US" sz="2200"/>
              <a:t> – pretreatment to facilitate physical activity</a:t>
            </a:r>
          </a:p>
          <a:p>
            <a:pPr marL="605790" lvl="1" indent="-285750">
              <a:lnSpc>
                <a:spcPct val="90000"/>
              </a:lnSpc>
              <a:buFont typeface="Arial" panose="020B0604020202020204" pitchFamily="34" charset="0"/>
              <a:buChar char="•"/>
            </a:pPr>
            <a:r>
              <a:rPr lang="en-US" sz="2200" dirty="0"/>
              <a:t>Who does it apply to?</a:t>
            </a:r>
            <a:endParaRPr lang="en-US" sz="2200"/>
          </a:p>
          <a:p>
            <a:pPr marL="605790" lvl="1" indent="-285750">
              <a:lnSpc>
                <a:spcPct val="90000"/>
              </a:lnSpc>
              <a:buFont typeface="Arial" panose="020B0604020202020204" pitchFamily="34" charset="0"/>
              <a:buChar char="•"/>
            </a:pPr>
            <a:r>
              <a:rPr lang="en-US" sz="2200"/>
              <a:t>All of the time versus occasionally</a:t>
            </a:r>
          </a:p>
          <a:p>
            <a:pPr marL="708660" lvl="2">
              <a:lnSpc>
                <a:spcPct val="90000"/>
              </a:lnSpc>
              <a:buFont typeface="Arial" panose="020B0604020202020204" pitchFamily="34" charset="0"/>
              <a:buChar char="•"/>
            </a:pPr>
            <a:r>
              <a:rPr lang="en-US" sz="2200"/>
              <a:t>As needed: </a:t>
            </a:r>
          </a:p>
          <a:p>
            <a:pPr marL="982980" lvl="3">
              <a:lnSpc>
                <a:spcPct val="90000"/>
              </a:lnSpc>
              <a:buFont typeface="Arial" panose="020B0604020202020204" pitchFamily="34" charset="0"/>
              <a:buChar char="•"/>
            </a:pPr>
            <a:r>
              <a:rPr lang="en-US" sz="2200"/>
              <a:t>recovering  from illness,</a:t>
            </a:r>
          </a:p>
          <a:p>
            <a:pPr marL="982980" lvl="3">
              <a:lnSpc>
                <a:spcPct val="90000"/>
              </a:lnSpc>
              <a:buFont typeface="Arial" panose="020B0604020202020204" pitchFamily="34" charset="0"/>
              <a:buChar char="•"/>
            </a:pPr>
            <a:r>
              <a:rPr lang="en-US" sz="2200"/>
              <a:t>allergy season</a:t>
            </a:r>
          </a:p>
          <a:p>
            <a:pPr marL="982980" lvl="3">
              <a:lnSpc>
                <a:spcPct val="90000"/>
              </a:lnSpc>
              <a:buFont typeface="Arial" panose="020B0604020202020204" pitchFamily="34" charset="0"/>
              <a:buChar char="•"/>
            </a:pPr>
            <a:r>
              <a:rPr lang="en-US" sz="2200"/>
              <a:t>cold weather</a:t>
            </a:r>
          </a:p>
          <a:p>
            <a:pPr marL="982980" lvl="3">
              <a:lnSpc>
                <a:spcPct val="90000"/>
              </a:lnSpc>
              <a:buFont typeface="Arial" panose="020B0604020202020204" pitchFamily="34" charset="0"/>
              <a:buChar char="•"/>
            </a:pPr>
            <a:r>
              <a:rPr lang="en-US" sz="2200"/>
              <a:t>specific types of physical activity (mile run) </a:t>
            </a:r>
          </a:p>
        </p:txBody>
      </p:sp>
    </p:spTree>
    <p:extLst>
      <p:ext uri="{BB962C8B-B14F-4D97-AF65-F5344CB8AC3E}">
        <p14:creationId xmlns:p14="http://schemas.microsoft.com/office/powerpoint/2010/main" val="75421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704088"/>
            <a:ext cx="10972800" cy="1143000"/>
          </a:xfrm>
        </p:spPr>
        <p:txBody>
          <a:bodyPr vert="horz" lIns="0" rIns="0" bIns="0" anchor="b">
            <a:normAutofit/>
          </a:bodyPr>
          <a:lstStyle/>
          <a:p>
            <a:r>
              <a:rPr kumimoji="0" lang="en-US" sz="4600" b="0" kern="1200">
                <a:ln>
                  <a:noFill/>
                </a:ln>
                <a:effectLst/>
                <a:latin typeface="+mj-lt"/>
                <a:ea typeface="+mj-ea"/>
                <a:cs typeface="+mj-cs"/>
              </a:rPr>
              <a:t>Yellow Zone Goal – Provide quick relief</a:t>
            </a:r>
          </a:p>
        </p:txBody>
      </p:sp>
      <p:pic>
        <p:nvPicPr>
          <p:cNvPr id="7" name="Picture 6" descr="Text&#10;&#10;Description automatically generated">
            <a:extLst>
              <a:ext uri="{FF2B5EF4-FFF2-40B4-BE49-F238E27FC236}">
                <a16:creationId xmlns:a16="http://schemas.microsoft.com/office/drawing/2014/main" id="{617CB743-D95A-1EE2-DA86-C99E7B01E8B3}"/>
              </a:ext>
            </a:extLst>
          </p:cNvPr>
          <p:cNvPicPr>
            <a:picLocks noChangeAspect="1"/>
          </p:cNvPicPr>
          <p:nvPr/>
        </p:nvPicPr>
        <p:blipFill>
          <a:blip r:embed="rId2"/>
          <a:stretch>
            <a:fillRect/>
          </a:stretch>
        </p:blipFill>
        <p:spPr>
          <a:xfrm>
            <a:off x="609600" y="3720183"/>
            <a:ext cx="5384800" cy="834643"/>
          </a:xfrm>
          <a:prstGeom prst="rect">
            <a:avLst/>
          </a:prstGeom>
          <a:noFill/>
        </p:spPr>
      </p:pic>
      <p:sp>
        <p:nvSpPr>
          <p:cNvPr id="10" name="Text Placeholder 4"/>
          <p:cNvSpPr txBox="1">
            <a:spLocks/>
          </p:cNvSpPr>
          <p:nvPr/>
        </p:nvSpPr>
        <p:spPr>
          <a:xfrm>
            <a:off x="6197600" y="1920085"/>
            <a:ext cx="5384800" cy="4434840"/>
          </a:xfrm>
          <a:prstGeom prst="rect">
            <a:avLst/>
          </a:prstGeom>
        </p:spPr>
        <p:txBody>
          <a:bodyPr vert="horz">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85750" indent="-285750">
              <a:lnSpc>
                <a:spcPct val="90000"/>
              </a:lnSpc>
              <a:buFont typeface="Wingdings 2"/>
              <a:buChar char=""/>
            </a:pPr>
            <a:r>
              <a:rPr lang="en-US" sz="2000"/>
              <a:t>Yellow Zone- student experiencing signs and symptoms of asthma worsening. </a:t>
            </a:r>
          </a:p>
          <a:p>
            <a:pPr marL="685800" lvl="1">
              <a:lnSpc>
                <a:spcPct val="90000"/>
              </a:lnSpc>
              <a:buFont typeface="Wingdings 2"/>
              <a:buChar char=""/>
            </a:pPr>
            <a:r>
              <a:rPr lang="en-US" sz="2000" dirty="0"/>
              <a:t>Acute loss of control may be due to a variety of reasons: viral/infectious, allergic, non allergic, irritants </a:t>
            </a:r>
            <a:endParaRPr lang="en-US" sz="2000"/>
          </a:p>
          <a:p>
            <a:pPr marL="285750" indent="-285750">
              <a:lnSpc>
                <a:spcPct val="90000"/>
              </a:lnSpc>
              <a:buFont typeface="Wingdings 2"/>
              <a:buChar char=""/>
            </a:pPr>
            <a:r>
              <a:rPr lang="en-US" sz="2000" b="1"/>
              <a:t>Action</a:t>
            </a:r>
            <a:r>
              <a:rPr lang="en-US" sz="2000"/>
              <a:t> – prompt recognition worsening asthma (coughing, wheezing, trouble breathing , chest tightness)</a:t>
            </a:r>
          </a:p>
          <a:p>
            <a:pPr marL="285750" indent="-285750">
              <a:lnSpc>
                <a:spcPct val="90000"/>
              </a:lnSpc>
              <a:buFont typeface="Wingdings 2"/>
              <a:buChar char=""/>
            </a:pPr>
            <a:r>
              <a:rPr lang="en-US" sz="2000"/>
              <a:t>Assess severity, </a:t>
            </a:r>
            <a:r>
              <a:rPr lang="en-US" sz="2000" b="1"/>
              <a:t>provide quick relief</a:t>
            </a:r>
            <a:r>
              <a:rPr lang="en-US" sz="2000"/>
              <a:t>, and reassess</a:t>
            </a:r>
          </a:p>
          <a:p>
            <a:pPr marL="285750" indent="-285750">
              <a:lnSpc>
                <a:spcPct val="90000"/>
              </a:lnSpc>
              <a:buFont typeface="Wingdings 2"/>
              <a:buChar char=""/>
            </a:pPr>
            <a:r>
              <a:rPr lang="en-US" sz="2000"/>
              <a:t>Do not leave child unattended, maintain sitting position</a:t>
            </a:r>
          </a:p>
          <a:p>
            <a:pPr marL="285750" indent="-285750">
              <a:lnSpc>
                <a:spcPct val="90000"/>
              </a:lnSpc>
              <a:buFont typeface="Wingdings 2"/>
              <a:buChar char=""/>
            </a:pPr>
            <a:r>
              <a:rPr lang="en-US" sz="2000"/>
              <a:t>Determine next steps based on response</a:t>
            </a:r>
          </a:p>
          <a:p>
            <a:pPr marL="285750" indent="-285750">
              <a:lnSpc>
                <a:spcPct val="90000"/>
              </a:lnSpc>
              <a:buFont typeface="Wingdings 2"/>
              <a:buChar char=""/>
            </a:pPr>
            <a:endParaRPr lang="en-US" sz="2000"/>
          </a:p>
        </p:txBody>
      </p:sp>
    </p:spTree>
    <p:extLst>
      <p:ext uri="{BB962C8B-B14F-4D97-AF65-F5344CB8AC3E}">
        <p14:creationId xmlns:p14="http://schemas.microsoft.com/office/powerpoint/2010/main" val="2794933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p:spPr>
        <p:txBody>
          <a:bodyPr anchor="b">
            <a:normAutofit/>
          </a:bodyPr>
          <a:lstStyle/>
          <a:p>
            <a:pPr>
              <a:lnSpc>
                <a:spcPct val="90000"/>
              </a:lnSpc>
            </a:pPr>
            <a:r>
              <a:rPr lang="en-US" sz="4800" b="0" dirty="0"/>
              <a:t>Responding to an Asthma Episode</a:t>
            </a:r>
          </a:p>
        </p:txBody>
      </p:sp>
      <p:sp>
        <p:nvSpPr>
          <p:cNvPr id="3" name="Content Placeholder 2"/>
          <p:cNvSpPr>
            <a:spLocks noGrp="1"/>
          </p:cNvSpPr>
          <p:nvPr>
            <p:ph type="body" idx="1"/>
          </p:nvPr>
        </p:nvSpPr>
        <p:spPr>
          <a:xfrm>
            <a:off x="707136" y="2704664"/>
            <a:ext cx="10363200" cy="2781300"/>
          </a:xfrm>
        </p:spPr>
        <p:txBody>
          <a:bodyPr anchor="t">
            <a:normAutofit/>
          </a:bodyPr>
          <a:lstStyle/>
          <a:p>
            <a:pPr>
              <a:lnSpc>
                <a:spcPct val="90000"/>
              </a:lnSpc>
              <a:buFont typeface="Arial" pitchFamily="34" charset="0"/>
              <a:buChar char="•"/>
            </a:pPr>
            <a:r>
              <a:rPr lang="en-US"/>
              <a:t> Stop the student’s current activity and remove trigger</a:t>
            </a:r>
          </a:p>
          <a:p>
            <a:pPr>
              <a:lnSpc>
                <a:spcPct val="90000"/>
              </a:lnSpc>
              <a:buFont typeface="Arial" pitchFamily="34" charset="0"/>
              <a:buChar char="•"/>
            </a:pPr>
            <a:r>
              <a:rPr lang="en-US"/>
              <a:t> Keep student in upright position </a:t>
            </a:r>
          </a:p>
          <a:p>
            <a:pPr>
              <a:lnSpc>
                <a:spcPct val="90000"/>
              </a:lnSpc>
              <a:buFont typeface="Arial" pitchFamily="34" charset="0"/>
              <a:buChar char="•"/>
            </a:pPr>
            <a:r>
              <a:rPr lang="en-US"/>
              <a:t> Help student to remain calm</a:t>
            </a:r>
          </a:p>
          <a:p>
            <a:pPr>
              <a:lnSpc>
                <a:spcPct val="90000"/>
              </a:lnSpc>
              <a:buFont typeface="Arial" pitchFamily="34" charset="0"/>
              <a:buChar char="•"/>
            </a:pPr>
            <a:r>
              <a:rPr lang="en-US"/>
              <a:t> Provide quick relief medication, if not available get help</a:t>
            </a:r>
          </a:p>
          <a:p>
            <a:pPr>
              <a:lnSpc>
                <a:spcPct val="90000"/>
              </a:lnSpc>
              <a:buFont typeface="Arial" pitchFamily="34" charset="0"/>
              <a:buChar char="•"/>
            </a:pPr>
            <a:r>
              <a:rPr lang="en-US"/>
              <a:t>Help student use quick relief medication; observe for effect</a:t>
            </a:r>
          </a:p>
          <a:p>
            <a:pPr>
              <a:lnSpc>
                <a:spcPct val="90000"/>
              </a:lnSpc>
              <a:buFont typeface="Arial" pitchFamily="34" charset="0"/>
              <a:buChar char="•"/>
            </a:pPr>
            <a:r>
              <a:rPr lang="en-US"/>
              <a:t> Follow the school asthma care plan</a:t>
            </a:r>
          </a:p>
          <a:p>
            <a:pPr>
              <a:lnSpc>
                <a:spcPct val="90000"/>
              </a:lnSpc>
              <a:buFont typeface="Arial" pitchFamily="34" charset="0"/>
              <a:buChar char="•"/>
            </a:pPr>
            <a:r>
              <a:rPr lang="en-US"/>
              <a:t>Never leave student alone</a:t>
            </a:r>
          </a:p>
          <a:p>
            <a:pPr>
              <a:lnSpc>
                <a:spcPct val="90000"/>
              </a:lnSpc>
              <a:buFont typeface="Arial" pitchFamily="34" charset="0"/>
              <a:buChar char="•"/>
            </a:pPr>
            <a:endParaRPr lang="en-US"/>
          </a:p>
        </p:txBody>
      </p:sp>
    </p:spTree>
    <p:extLst>
      <p:ext uri="{BB962C8B-B14F-4D97-AF65-F5344CB8AC3E}">
        <p14:creationId xmlns:p14="http://schemas.microsoft.com/office/powerpoint/2010/main" val="3703922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6954" y="507160"/>
            <a:ext cx="3755998" cy="5438730"/>
          </a:xfrm>
        </p:spPr>
        <p:txBody>
          <a:bodyPr>
            <a:normAutofit/>
          </a:bodyPr>
          <a:lstStyle/>
          <a:p>
            <a:r>
              <a:rPr lang="en-US" sz="4400" dirty="0">
                <a:ea typeface="Al Bayan Plain" charset="-78"/>
                <a:cs typeface="Al Bayan Plain" charset="-78"/>
              </a:rPr>
              <a:t>Yellow Zone - Making the most of each encounter with student</a:t>
            </a:r>
          </a:p>
        </p:txBody>
      </p:sp>
      <p:graphicFrame>
        <p:nvGraphicFramePr>
          <p:cNvPr id="5" name="Content Placeholder 2">
            <a:extLst>
              <a:ext uri="{FF2B5EF4-FFF2-40B4-BE49-F238E27FC236}">
                <a16:creationId xmlns:a16="http://schemas.microsoft.com/office/drawing/2014/main" id="{5B95677F-E9BD-B67A-6092-BE4B3B28A665}"/>
              </a:ext>
            </a:extLst>
          </p:cNvPr>
          <p:cNvGraphicFramePr>
            <a:graphicFrameLocks noGrp="1"/>
          </p:cNvGraphicFramePr>
          <p:nvPr>
            <p:ph idx="1"/>
          </p:nvPr>
        </p:nvGraphicFramePr>
        <p:xfrm>
          <a:off x="4918710" y="512064"/>
          <a:ext cx="5122926" cy="544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394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09600" y="834814"/>
            <a:ext cx="10972800" cy="1143000"/>
          </a:xfrm>
        </p:spPr>
        <p:txBody>
          <a:bodyPr vert="horz" lIns="0" rIns="0" bIns="0" anchor="b">
            <a:normAutofit/>
          </a:bodyPr>
          <a:lstStyle/>
          <a:p>
            <a:pPr>
              <a:lnSpc>
                <a:spcPct val="90000"/>
              </a:lnSpc>
            </a:pPr>
            <a:r>
              <a:rPr kumimoji="0" lang="en-US" sz="3900" b="0" kern="1200" dirty="0">
                <a:ln>
                  <a:noFill/>
                </a:ln>
                <a:effectLst/>
                <a:latin typeface="+mj-lt"/>
                <a:ea typeface="+mj-ea"/>
                <a:cs typeface="+mj-cs"/>
              </a:rPr>
              <a:t>Red Zone Goal – Immediate Medical Attention</a:t>
            </a:r>
          </a:p>
        </p:txBody>
      </p:sp>
      <p:pic>
        <p:nvPicPr>
          <p:cNvPr id="3" name="Picture 2" descr="Text&#10;&#10;Description automatically generated">
            <a:extLst>
              <a:ext uri="{FF2B5EF4-FFF2-40B4-BE49-F238E27FC236}">
                <a16:creationId xmlns:a16="http://schemas.microsoft.com/office/drawing/2014/main" id="{47844874-69BC-200B-DE81-DA4011E30B6B}"/>
              </a:ext>
            </a:extLst>
          </p:cNvPr>
          <p:cNvPicPr>
            <a:picLocks noChangeAspect="1"/>
          </p:cNvPicPr>
          <p:nvPr/>
        </p:nvPicPr>
        <p:blipFill>
          <a:blip r:embed="rId2"/>
          <a:stretch>
            <a:fillRect/>
          </a:stretch>
        </p:blipFill>
        <p:spPr>
          <a:xfrm>
            <a:off x="609600" y="3585563"/>
            <a:ext cx="5384800" cy="1103883"/>
          </a:xfrm>
          <a:prstGeom prst="rect">
            <a:avLst/>
          </a:prstGeom>
          <a:noFill/>
        </p:spPr>
      </p:pic>
      <p:sp>
        <p:nvSpPr>
          <p:cNvPr id="8" name="Text Placeholder 4"/>
          <p:cNvSpPr txBox="1">
            <a:spLocks/>
          </p:cNvSpPr>
          <p:nvPr/>
        </p:nvSpPr>
        <p:spPr>
          <a:xfrm>
            <a:off x="6197600" y="1920085"/>
            <a:ext cx="5384800" cy="4434840"/>
          </a:xfrm>
          <a:prstGeom prst="rect">
            <a:avLst/>
          </a:prstGeom>
        </p:spPr>
        <p:txBody>
          <a:bodyPr vert="horz">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85750" indent="-285750">
              <a:lnSpc>
                <a:spcPct val="90000"/>
              </a:lnSpc>
              <a:buFont typeface="Wingdings 2"/>
              <a:buChar char=""/>
            </a:pPr>
            <a:r>
              <a:rPr lang="en-US" sz="2600" b="1"/>
              <a:t>Red Zone </a:t>
            </a:r>
            <a:r>
              <a:rPr lang="en-US" sz="2600"/>
              <a:t>– student experiencing </a:t>
            </a:r>
            <a:r>
              <a:rPr lang="en-US" sz="2600" b="1"/>
              <a:t>severe</a:t>
            </a:r>
            <a:r>
              <a:rPr lang="en-US" sz="2600"/>
              <a:t> flare up/attack</a:t>
            </a:r>
          </a:p>
          <a:p>
            <a:pPr marL="285750" indent="-285750">
              <a:lnSpc>
                <a:spcPct val="90000"/>
              </a:lnSpc>
              <a:buFont typeface="Wingdings 2"/>
              <a:buChar char=""/>
            </a:pPr>
            <a:r>
              <a:rPr lang="en-US" sz="2600" b="1"/>
              <a:t>Action</a:t>
            </a:r>
            <a:r>
              <a:rPr lang="en-US" sz="2600"/>
              <a:t>:</a:t>
            </a:r>
          </a:p>
          <a:p>
            <a:pPr marL="685800" lvl="1">
              <a:lnSpc>
                <a:spcPct val="90000"/>
              </a:lnSpc>
              <a:buFont typeface="Wingdings 2"/>
              <a:buChar char=""/>
            </a:pPr>
            <a:r>
              <a:rPr lang="en-US" sz="2600"/>
              <a:t>Prompt recognition of severity (struggles to breath, retractions, trouble speaking, cyanosis, decreased LOC)</a:t>
            </a:r>
          </a:p>
          <a:p>
            <a:pPr marL="685800" lvl="1">
              <a:lnSpc>
                <a:spcPct val="90000"/>
              </a:lnSpc>
              <a:buFont typeface="Wingdings 2"/>
              <a:buChar char=""/>
            </a:pPr>
            <a:r>
              <a:rPr lang="en-US" sz="2600"/>
              <a:t>Provide </a:t>
            </a:r>
            <a:r>
              <a:rPr lang="en-US" sz="2600" b="1"/>
              <a:t>quick relief </a:t>
            </a:r>
            <a:r>
              <a:rPr lang="en-US" sz="2600"/>
              <a:t>medication, close and continuous monitoring</a:t>
            </a:r>
          </a:p>
          <a:p>
            <a:pPr marL="685800" lvl="1">
              <a:lnSpc>
                <a:spcPct val="90000"/>
              </a:lnSpc>
              <a:buFont typeface="Wingdings 2"/>
              <a:buChar char=""/>
            </a:pPr>
            <a:r>
              <a:rPr lang="en-US" sz="2600" b="1"/>
              <a:t>Call 911</a:t>
            </a:r>
          </a:p>
          <a:p>
            <a:pPr marL="285750" indent="-285750">
              <a:lnSpc>
                <a:spcPct val="90000"/>
              </a:lnSpc>
              <a:buFont typeface="Wingdings 2"/>
              <a:buChar char=""/>
            </a:pPr>
            <a:endParaRPr lang="en-US" sz="2600"/>
          </a:p>
        </p:txBody>
      </p:sp>
    </p:spTree>
    <p:extLst>
      <p:ext uri="{BB962C8B-B14F-4D97-AF65-F5344CB8AC3E}">
        <p14:creationId xmlns:p14="http://schemas.microsoft.com/office/powerpoint/2010/main" val="3328709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557190"/>
            <a:ext cx="3626126" cy="5567891"/>
          </a:xfrm>
        </p:spPr>
        <p:txBody>
          <a:bodyPr>
            <a:normAutofit/>
          </a:bodyPr>
          <a:lstStyle/>
          <a:p>
            <a:r>
              <a:rPr lang="en-US" sz="4200" dirty="0">
                <a:ea typeface="Al Bayan Plain" charset="-78"/>
                <a:cs typeface="Al Bayan Plain" charset="-78"/>
              </a:rPr>
              <a:t>Get Emergency Help</a:t>
            </a:r>
            <a:br>
              <a:rPr lang="en-US" sz="4200" dirty="0">
                <a:latin typeface="Al Bayan Plain" charset="-78"/>
                <a:ea typeface="Al Bayan Plain" charset="-78"/>
                <a:cs typeface="Al Bayan Plain" charset="-78"/>
              </a:rPr>
            </a:br>
            <a:endParaRPr lang="en-US" sz="4200" dirty="0">
              <a:latin typeface="Al Bayan Plain" charset="-78"/>
              <a:ea typeface="Al Bayan Plain" charset="-78"/>
              <a:cs typeface="Al Bayan Plain" charset="-78"/>
            </a:endParaRPr>
          </a:p>
        </p:txBody>
      </p:sp>
      <p:graphicFrame>
        <p:nvGraphicFramePr>
          <p:cNvPr id="7" name="Content Placeholder 2">
            <a:extLst>
              <a:ext uri="{FF2B5EF4-FFF2-40B4-BE49-F238E27FC236}">
                <a16:creationId xmlns:a16="http://schemas.microsoft.com/office/drawing/2014/main" id="{C8BFC3C8-AAF5-0117-20AD-5AB9D2F3408D}"/>
              </a:ext>
            </a:extLst>
          </p:cNvPr>
          <p:cNvGraphicFramePr>
            <a:graphicFrameLocks noGrp="1"/>
          </p:cNvGraphicFramePr>
          <p:nvPr>
            <p:ph idx="1"/>
          </p:nvPr>
        </p:nvGraphicFramePr>
        <p:xfrm>
          <a:off x="5343906" y="620392"/>
          <a:ext cx="469773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4023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888466"/>
            <a:ext cx="7886700" cy="1133693"/>
          </a:xfrm>
        </p:spPr>
        <p:txBody>
          <a:bodyPr>
            <a:normAutofit fontScale="90000"/>
          </a:bodyPr>
          <a:lstStyle/>
          <a:p>
            <a:r>
              <a:rPr lang="en-US" sz="4500" dirty="0">
                <a:solidFill>
                  <a:srgbClr val="FF0000"/>
                </a:solidFill>
                <a:ea typeface="Al Bayan Plain" charset="-78"/>
                <a:cs typeface="Al Bayan Plain" charset="-78"/>
              </a:rPr>
              <a:t>Red Zone </a:t>
            </a:r>
            <a:r>
              <a:rPr lang="en-US" sz="4500" dirty="0">
                <a:ea typeface="Al Bayan Plain" charset="-78"/>
                <a:cs typeface="Al Bayan Plain" charset="-78"/>
              </a:rPr>
              <a:t>– Medical Emergency</a:t>
            </a:r>
          </a:p>
        </p:txBody>
      </p:sp>
      <p:graphicFrame>
        <p:nvGraphicFramePr>
          <p:cNvPr id="7" name="Content Placeholder 2">
            <a:extLst>
              <a:ext uri="{FF2B5EF4-FFF2-40B4-BE49-F238E27FC236}">
                <a16:creationId xmlns:a16="http://schemas.microsoft.com/office/drawing/2014/main" id="{623CE5A1-237A-A1B0-0D26-94E6A29B1997}"/>
              </a:ext>
            </a:extLst>
          </p:cNvPr>
          <p:cNvGraphicFramePr>
            <a:graphicFrameLocks noGrp="1"/>
          </p:cNvGraphicFramePr>
          <p:nvPr>
            <p:ph idx="1"/>
          </p:nvPr>
        </p:nvGraphicFramePr>
        <p:xfrm>
          <a:off x="2152650" y="1825625"/>
          <a:ext cx="78867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617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a:spLocks noGrp="1"/>
          </p:cNvSpPr>
          <p:nvPr>
            <p:ph type="title"/>
          </p:nvPr>
        </p:nvSpPr>
        <p:spPr>
          <a:xfrm>
            <a:off x="609600" y="704088"/>
            <a:ext cx="10972800" cy="1143000"/>
          </a:xfrm>
        </p:spPr>
        <p:txBody>
          <a:bodyPr vert="horz" lIns="0" rIns="0" bIns="0" anchor="b">
            <a:normAutofit/>
          </a:bodyPr>
          <a:lstStyle/>
          <a:p>
            <a:r>
              <a:rPr kumimoji="0" lang="en-US" sz="4600" b="0" kern="1200">
                <a:ln>
                  <a:noFill/>
                </a:ln>
                <a:effectLst/>
                <a:latin typeface="+mj-lt"/>
                <a:ea typeface="+mj-ea"/>
                <a:cs typeface="+mj-cs"/>
              </a:rPr>
              <a:t>Self-carry and Coordination of Care</a:t>
            </a:r>
          </a:p>
        </p:txBody>
      </p:sp>
      <p:sp>
        <p:nvSpPr>
          <p:cNvPr id="2" name="Rectangle 1"/>
          <p:cNvSpPr/>
          <p:nvPr/>
        </p:nvSpPr>
        <p:spPr>
          <a:xfrm>
            <a:off x="609600" y="1920085"/>
            <a:ext cx="5384800" cy="4434840"/>
          </a:xfrm>
          <a:prstGeom prst="rect">
            <a:avLst/>
          </a:prstGeom>
        </p:spPr>
        <p:txBody>
          <a:bodyPr vert="horz">
            <a:normAutofit/>
          </a:bodyPr>
          <a:lstStyle/>
          <a:p>
            <a:pPr marL="285750" indent="-285750">
              <a:lnSpc>
                <a:spcPct val="90000"/>
              </a:lnSpc>
              <a:spcBef>
                <a:spcPct val="20000"/>
              </a:spcBef>
              <a:buFont typeface="Wingdings 2"/>
              <a:buChar char=""/>
            </a:pPr>
            <a:r>
              <a:rPr lang="en-US" sz="2400" dirty="0"/>
              <a:t>Health care provider may recommend self-carry but decision to allow a student to self carry is the school nurse’s assessment of readiness /self care skills and parent agreement.</a:t>
            </a:r>
            <a:endParaRPr lang="en-US" sz="2400"/>
          </a:p>
          <a:p>
            <a:pPr marL="285750" indent="-285750">
              <a:lnSpc>
                <a:spcPct val="90000"/>
              </a:lnSpc>
              <a:spcBef>
                <a:spcPct val="20000"/>
              </a:spcBef>
              <a:buFont typeface="Wingdings 2"/>
              <a:buChar char=""/>
            </a:pPr>
            <a:r>
              <a:rPr lang="en-US" sz="2400" dirty="0"/>
              <a:t>Need for bi-directional communication on student’s asthma and questions regarding the care plan</a:t>
            </a:r>
            <a:endParaRPr lang="en-US" sz="2400"/>
          </a:p>
          <a:p>
            <a:pPr marL="285750" indent="-285750">
              <a:lnSpc>
                <a:spcPct val="90000"/>
              </a:lnSpc>
              <a:spcBef>
                <a:spcPct val="20000"/>
              </a:spcBef>
              <a:buFont typeface="Wingdings 2"/>
              <a:buChar char=""/>
            </a:pPr>
            <a:r>
              <a:rPr lang="en-US" sz="2400" dirty="0"/>
              <a:t>Provide copies of plan to appropriate school personnel</a:t>
            </a:r>
            <a:endParaRPr lang="en-US" sz="2400"/>
          </a:p>
          <a:p>
            <a:pPr marL="285750" indent="-285750">
              <a:lnSpc>
                <a:spcPct val="90000"/>
              </a:lnSpc>
              <a:spcBef>
                <a:spcPct val="20000"/>
              </a:spcBef>
              <a:buFont typeface="Wingdings 2"/>
              <a:buChar char=""/>
            </a:pPr>
            <a:endParaRPr lang="en-US" sz="2400" b="1"/>
          </a:p>
        </p:txBody>
      </p:sp>
      <p:pic>
        <p:nvPicPr>
          <p:cNvPr id="6" name="Picture 5" descr="Graphical user interface&#10;&#10;Description automatically generated with medium confidence">
            <a:extLst>
              <a:ext uri="{FF2B5EF4-FFF2-40B4-BE49-F238E27FC236}">
                <a16:creationId xmlns:a16="http://schemas.microsoft.com/office/drawing/2014/main" id="{701FD7BC-B30A-ECB8-BFC2-25C9BF5999CE}"/>
              </a:ext>
            </a:extLst>
          </p:cNvPr>
          <p:cNvPicPr>
            <a:picLocks noChangeAspect="1"/>
          </p:cNvPicPr>
          <p:nvPr/>
        </p:nvPicPr>
        <p:blipFill>
          <a:blip r:embed="rId2"/>
          <a:stretch>
            <a:fillRect/>
          </a:stretch>
        </p:blipFill>
        <p:spPr>
          <a:xfrm>
            <a:off x="6197600" y="3464405"/>
            <a:ext cx="5384800" cy="1346200"/>
          </a:xfrm>
          <a:prstGeom prst="rect">
            <a:avLst/>
          </a:prstGeom>
          <a:noFill/>
        </p:spPr>
      </p:pic>
    </p:spTree>
    <p:extLst>
      <p:ext uri="{BB962C8B-B14F-4D97-AF65-F5344CB8AC3E}">
        <p14:creationId xmlns:p14="http://schemas.microsoft.com/office/powerpoint/2010/main" val="1651874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p:spPr>
        <p:txBody>
          <a:bodyPr anchor="b">
            <a:normAutofit/>
          </a:bodyPr>
          <a:lstStyle/>
          <a:p>
            <a:pPr>
              <a:lnSpc>
                <a:spcPct val="90000"/>
              </a:lnSpc>
            </a:pPr>
            <a:r>
              <a:rPr lang="en-US" sz="4300" b="0" dirty="0"/>
              <a:t>Checklist for implementing Colorado School Asthma Care Plan</a:t>
            </a:r>
          </a:p>
        </p:txBody>
      </p:sp>
      <p:sp>
        <p:nvSpPr>
          <p:cNvPr id="3" name="Content Placeholder 2"/>
          <p:cNvSpPr>
            <a:spLocks noGrp="1"/>
          </p:cNvSpPr>
          <p:nvPr>
            <p:ph type="body" idx="1"/>
          </p:nvPr>
        </p:nvSpPr>
        <p:spPr>
          <a:xfrm>
            <a:off x="707136" y="2704664"/>
            <a:ext cx="10363200" cy="2781300"/>
          </a:xfrm>
        </p:spPr>
        <p:txBody>
          <a:bodyPr anchor="t">
            <a:normAutofit/>
          </a:bodyPr>
          <a:lstStyle/>
          <a:p>
            <a:pPr>
              <a:lnSpc>
                <a:spcPct val="90000"/>
              </a:lnSpc>
              <a:buFont typeface="Wingdings" panose="05000000000000000000" pitchFamily="2" charset="2"/>
              <a:buChar char="q"/>
            </a:pPr>
            <a:r>
              <a:rPr lang="en-US" sz="1700"/>
              <a:t>Ensure plan is current and filled out completely</a:t>
            </a:r>
          </a:p>
          <a:p>
            <a:pPr>
              <a:lnSpc>
                <a:spcPct val="90000"/>
              </a:lnSpc>
              <a:buFont typeface="Wingdings" panose="05000000000000000000" pitchFamily="2" charset="2"/>
              <a:buChar char="q"/>
            </a:pPr>
            <a:r>
              <a:rPr lang="en-US" sz="1700"/>
              <a:t>Ensure quick relief medication is accessible at school and check expiration date and doses remaining</a:t>
            </a:r>
          </a:p>
          <a:p>
            <a:pPr>
              <a:lnSpc>
                <a:spcPct val="90000"/>
              </a:lnSpc>
              <a:buFont typeface="Wingdings" panose="05000000000000000000" pitchFamily="2" charset="2"/>
              <a:buChar char="q"/>
            </a:pPr>
            <a:r>
              <a:rPr lang="en-US" sz="1700"/>
              <a:t>Meet with parent and child to understand child’s needs and build rapport</a:t>
            </a:r>
          </a:p>
          <a:p>
            <a:pPr>
              <a:lnSpc>
                <a:spcPct val="90000"/>
              </a:lnSpc>
              <a:buFont typeface="Wingdings" panose="05000000000000000000" pitchFamily="2" charset="2"/>
              <a:buChar char="q"/>
            </a:pPr>
            <a:r>
              <a:rPr lang="en-US" sz="1700"/>
              <a:t>Review and take necessary steps to implement plan (prevent exposure to triggers and schedule for pretreatment)</a:t>
            </a:r>
          </a:p>
          <a:p>
            <a:pPr>
              <a:lnSpc>
                <a:spcPct val="90000"/>
              </a:lnSpc>
              <a:buFont typeface="Wingdings" panose="05000000000000000000" pitchFamily="2" charset="2"/>
              <a:buChar char="q"/>
            </a:pPr>
            <a:r>
              <a:rPr lang="en-US" sz="1700"/>
              <a:t>Communicate with pertinent school staff, i.e. teachers, PE instructors, recess attendants</a:t>
            </a:r>
          </a:p>
          <a:p>
            <a:pPr>
              <a:lnSpc>
                <a:spcPct val="90000"/>
              </a:lnSpc>
              <a:buFont typeface="Wingdings" panose="05000000000000000000" pitchFamily="2" charset="2"/>
              <a:buChar char="q"/>
            </a:pPr>
            <a:r>
              <a:rPr lang="en-US" sz="1700"/>
              <a:t>Contact parent and HCP if the plan is not working</a:t>
            </a:r>
          </a:p>
          <a:p>
            <a:pPr>
              <a:lnSpc>
                <a:spcPct val="90000"/>
              </a:lnSpc>
              <a:buFont typeface="Wingdings" panose="05000000000000000000" pitchFamily="2" charset="2"/>
              <a:buChar char="q"/>
            </a:pPr>
            <a:r>
              <a:rPr lang="en-US" sz="1700"/>
              <a:t>Update the plan as needed</a:t>
            </a:r>
          </a:p>
          <a:p>
            <a:pPr>
              <a:lnSpc>
                <a:spcPct val="90000"/>
              </a:lnSpc>
              <a:buFont typeface="Wingdings" panose="05000000000000000000" pitchFamily="2" charset="2"/>
              <a:buChar char="q"/>
            </a:pPr>
            <a:r>
              <a:rPr lang="en-US" sz="1700"/>
              <a:t>Send copies of plan with medication on field trips</a:t>
            </a:r>
          </a:p>
        </p:txBody>
      </p:sp>
    </p:spTree>
    <p:extLst>
      <p:ext uri="{BB962C8B-B14F-4D97-AF65-F5344CB8AC3E}">
        <p14:creationId xmlns:p14="http://schemas.microsoft.com/office/powerpoint/2010/main" val="406909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A0814-C8FD-4E8F-96BA-34A3E32F65C7}"/>
              </a:ext>
            </a:extLst>
          </p:cNvPr>
          <p:cNvSpPr>
            <a:spLocks noGrp="1"/>
          </p:cNvSpPr>
          <p:nvPr>
            <p:ph type="title"/>
          </p:nvPr>
        </p:nvSpPr>
        <p:spPr>
          <a:xfrm>
            <a:off x="707136" y="1316736"/>
            <a:ext cx="10363200" cy="1362456"/>
          </a:xfrm>
        </p:spPr>
        <p:txBody>
          <a:bodyPr anchor="b">
            <a:normAutofit/>
          </a:bodyPr>
          <a:lstStyle/>
          <a:p>
            <a:pPr>
              <a:lnSpc>
                <a:spcPct val="90000"/>
              </a:lnSpc>
            </a:pPr>
            <a:r>
              <a:rPr lang="en-US" sz="4800" b="0" dirty="0"/>
              <a:t>Building Relationships with School Communities</a:t>
            </a:r>
          </a:p>
        </p:txBody>
      </p:sp>
      <p:sp>
        <p:nvSpPr>
          <p:cNvPr id="3" name="Content Placeholder 2">
            <a:extLst>
              <a:ext uri="{FF2B5EF4-FFF2-40B4-BE49-F238E27FC236}">
                <a16:creationId xmlns:a16="http://schemas.microsoft.com/office/drawing/2014/main" id="{4EBD43B2-65FA-414E-8556-88C8C6B20C62}"/>
              </a:ext>
            </a:extLst>
          </p:cNvPr>
          <p:cNvSpPr>
            <a:spLocks noGrp="1"/>
          </p:cNvSpPr>
          <p:nvPr>
            <p:ph type="body" idx="1"/>
          </p:nvPr>
        </p:nvSpPr>
        <p:spPr>
          <a:xfrm>
            <a:off x="707136" y="2704664"/>
            <a:ext cx="10363200" cy="2781300"/>
          </a:xfrm>
        </p:spPr>
        <p:txBody>
          <a:bodyPr anchor="t">
            <a:normAutofit/>
          </a:bodyPr>
          <a:lstStyle/>
          <a:p>
            <a:r>
              <a:rPr lang="en-US" dirty="0"/>
              <a:t>Schools are a </a:t>
            </a:r>
            <a:r>
              <a:rPr lang="en-US" u="sng" dirty="0"/>
              <a:t>trusted entity </a:t>
            </a:r>
            <a:r>
              <a:rPr lang="en-US" dirty="0"/>
              <a:t>in the community and must do all they can to maintain public trust and protect the rights and privacy of students (FERPA).</a:t>
            </a:r>
          </a:p>
          <a:p>
            <a:r>
              <a:rPr lang="en-US" dirty="0"/>
              <a:t>They will want to know more about you and your purpose for working with the school: Who, what, when, how, where and for how long?</a:t>
            </a:r>
          </a:p>
          <a:p>
            <a:r>
              <a:rPr lang="en-US" dirty="0"/>
              <a:t>The Planning for Partnering Guide helps you to track these important tasks.</a:t>
            </a:r>
          </a:p>
        </p:txBody>
      </p:sp>
    </p:spTree>
    <p:extLst>
      <p:ext uri="{BB962C8B-B14F-4D97-AF65-F5344CB8AC3E}">
        <p14:creationId xmlns:p14="http://schemas.microsoft.com/office/powerpoint/2010/main" val="2945957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FB268-132F-40D8-94C5-6190E93A5D13}"/>
              </a:ext>
            </a:extLst>
          </p:cNvPr>
          <p:cNvSpPr>
            <a:spLocks noGrp="1"/>
          </p:cNvSpPr>
          <p:nvPr>
            <p:ph type="title"/>
          </p:nvPr>
        </p:nvSpPr>
        <p:spPr>
          <a:xfrm>
            <a:off x="707136" y="1316736"/>
            <a:ext cx="10363200" cy="1362456"/>
          </a:xfrm>
        </p:spPr>
        <p:txBody>
          <a:bodyPr anchor="b">
            <a:normAutofit/>
          </a:bodyPr>
          <a:lstStyle/>
          <a:p>
            <a:pPr>
              <a:lnSpc>
                <a:spcPct val="90000"/>
              </a:lnSpc>
            </a:pPr>
            <a:r>
              <a:rPr lang="en-US" sz="4800" b="0" dirty="0"/>
              <a:t>Building and Maintaining Trust</a:t>
            </a:r>
          </a:p>
        </p:txBody>
      </p:sp>
      <p:sp>
        <p:nvSpPr>
          <p:cNvPr id="3" name="Content Placeholder 2">
            <a:extLst>
              <a:ext uri="{FF2B5EF4-FFF2-40B4-BE49-F238E27FC236}">
                <a16:creationId xmlns:a16="http://schemas.microsoft.com/office/drawing/2014/main" id="{A8EFA57F-0871-42B8-B060-4A5D5107D63F}"/>
              </a:ext>
            </a:extLst>
          </p:cNvPr>
          <p:cNvSpPr>
            <a:spLocks noGrp="1"/>
          </p:cNvSpPr>
          <p:nvPr>
            <p:ph type="body" idx="1"/>
          </p:nvPr>
        </p:nvSpPr>
        <p:spPr>
          <a:xfrm>
            <a:off x="707136" y="2704664"/>
            <a:ext cx="10363200" cy="2781300"/>
          </a:xfrm>
        </p:spPr>
        <p:txBody>
          <a:bodyPr anchor="t">
            <a:normAutofit/>
          </a:bodyPr>
          <a:lstStyle/>
          <a:p>
            <a:r>
              <a:rPr lang="en-US" dirty="0"/>
              <a:t>Getting to know you – what is the best way to communicate?</a:t>
            </a:r>
          </a:p>
          <a:p>
            <a:r>
              <a:rPr lang="en-US" dirty="0"/>
              <a:t>Security clearance – may require background check/security badges</a:t>
            </a:r>
          </a:p>
          <a:p>
            <a:r>
              <a:rPr lang="en-US" dirty="0"/>
              <a:t>School culture: dress codes, communication, checking in</a:t>
            </a:r>
          </a:p>
          <a:p>
            <a:r>
              <a:rPr lang="en-US" dirty="0"/>
              <a:t>Data sharing and Confidentiality Agreements – agreement with school regarding use of data and privacy protection language</a:t>
            </a:r>
          </a:p>
          <a:p>
            <a:r>
              <a:rPr lang="en-US" dirty="0"/>
              <a:t>Research review and approval – does school have a research review  committee? If yes, how often do they meet? When is the next meeting?</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02747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65845BB-5002-41C9-8011-7E1DDDEC935A}"/>
              </a:ext>
            </a:extLst>
          </p:cNvPr>
          <p:cNvSpPr>
            <a:spLocks noGrp="1"/>
          </p:cNvSpPr>
          <p:nvPr>
            <p:ph type="title"/>
          </p:nvPr>
        </p:nvSpPr>
        <p:spPr>
          <a:xfrm>
            <a:off x="707136" y="1316736"/>
            <a:ext cx="10363200" cy="1362456"/>
          </a:xfrm>
        </p:spPr>
        <p:txBody>
          <a:bodyPr anchor="b">
            <a:normAutofit/>
          </a:bodyPr>
          <a:lstStyle/>
          <a:p>
            <a:pPr>
              <a:lnSpc>
                <a:spcPct val="90000"/>
              </a:lnSpc>
            </a:pPr>
            <a:r>
              <a:rPr lang="en-US" sz="3500" b="0" dirty="0"/>
              <a:t>Security Checks, Ethics, Confidentiality, FERPA, HIPAA and self-study   </a:t>
            </a:r>
          </a:p>
        </p:txBody>
      </p:sp>
      <p:sp>
        <p:nvSpPr>
          <p:cNvPr id="11" name="Content Placeholder 10">
            <a:extLst>
              <a:ext uri="{FF2B5EF4-FFF2-40B4-BE49-F238E27FC236}">
                <a16:creationId xmlns:a16="http://schemas.microsoft.com/office/drawing/2014/main" id="{642BC869-F41D-4E7A-AFEF-6E74AFE7B7FC}"/>
              </a:ext>
            </a:extLst>
          </p:cNvPr>
          <p:cNvSpPr>
            <a:spLocks noGrp="1"/>
          </p:cNvSpPr>
          <p:nvPr>
            <p:ph type="body" idx="1"/>
          </p:nvPr>
        </p:nvSpPr>
        <p:spPr>
          <a:xfrm>
            <a:off x="707136" y="2704664"/>
            <a:ext cx="10363200" cy="2781300"/>
          </a:xfrm>
        </p:spPr>
        <p:txBody>
          <a:bodyPr anchor="t">
            <a:normAutofit/>
          </a:bodyPr>
          <a:lstStyle/>
          <a:p>
            <a:r>
              <a:rPr lang="en-US" sz="2000"/>
              <a:t>Security checks- schools often require security checks before you can work in schools </a:t>
            </a:r>
          </a:p>
          <a:p>
            <a:r>
              <a:rPr lang="en-US" sz="2000"/>
              <a:t>Confidentiality Agreements: To protect private information of students, families and school personnel</a:t>
            </a:r>
          </a:p>
          <a:p>
            <a:r>
              <a:rPr lang="en-US" sz="2000"/>
              <a:t>HIPAA: ??</a:t>
            </a:r>
          </a:p>
          <a:p>
            <a:r>
              <a:rPr lang="en-US" sz="2000"/>
              <a:t>FERPA: ??</a:t>
            </a:r>
          </a:p>
          <a:p>
            <a:r>
              <a:rPr lang="en-US" sz="2000"/>
              <a:t>Ethics: Puts all of the above together. Colorado Multiple Institutional Review Board (COMIRB) has training modules that lay out best practices and regulatory requirements</a:t>
            </a:r>
          </a:p>
        </p:txBody>
      </p:sp>
    </p:spTree>
    <p:extLst>
      <p:ext uri="{BB962C8B-B14F-4D97-AF65-F5344CB8AC3E}">
        <p14:creationId xmlns:p14="http://schemas.microsoft.com/office/powerpoint/2010/main" val="518499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1147" y="2069592"/>
            <a:ext cx="4191001" cy="4407408"/>
          </a:xfrm>
        </p:spPr>
        <p:txBody>
          <a:bodyPr>
            <a:normAutofit/>
          </a:bodyPr>
          <a:lstStyle/>
          <a:p>
            <a:r>
              <a:rPr lang="en-US" dirty="0"/>
              <a:t>Health Insurance Portability and Accountability Act of 1996, Public Law 104-191</a:t>
            </a:r>
          </a:p>
          <a:p>
            <a:r>
              <a:rPr lang="en-US" dirty="0"/>
              <a:t>Fully enacted 2003</a:t>
            </a:r>
          </a:p>
          <a:p>
            <a:r>
              <a:rPr lang="en-US" dirty="0"/>
              <a:t>Federal Oversight</a:t>
            </a:r>
          </a:p>
        </p:txBody>
      </p:sp>
      <p:sp>
        <p:nvSpPr>
          <p:cNvPr id="2" name="Title 1"/>
          <p:cNvSpPr>
            <a:spLocks noGrp="1"/>
          </p:cNvSpPr>
          <p:nvPr>
            <p:ph type="title"/>
          </p:nvPr>
        </p:nvSpPr>
        <p:spPr/>
        <p:txBody>
          <a:bodyPr/>
          <a:lstStyle/>
          <a:p>
            <a:r>
              <a:rPr lang="en-US" dirty="0">
                <a:solidFill>
                  <a:schemeClr val="accent4">
                    <a:lumMod val="75000"/>
                  </a:schemeClr>
                </a:solidFill>
                <a:ea typeface="Al Bayan Plain" charset="-78"/>
                <a:cs typeface="Al Bayan Plain" charset="-78"/>
              </a:rPr>
              <a:t> HIPAA</a:t>
            </a:r>
            <a:r>
              <a:rPr lang="en-US" dirty="0">
                <a:ea typeface="Al Bayan Plain" charset="-78"/>
                <a:cs typeface="Al Bayan Plain" charset="-78"/>
              </a:rPr>
              <a:t> 				vs 			</a:t>
            </a:r>
            <a:r>
              <a:rPr lang="en-US" dirty="0">
                <a:solidFill>
                  <a:schemeClr val="accent6">
                    <a:lumMod val="75000"/>
                  </a:schemeClr>
                </a:solidFill>
                <a:ea typeface="Al Bayan Plain" charset="-78"/>
                <a:cs typeface="Al Bayan Plain" charset="-78"/>
              </a:rPr>
              <a:t>FERPA</a:t>
            </a:r>
          </a:p>
        </p:txBody>
      </p:sp>
      <p:sp>
        <p:nvSpPr>
          <p:cNvPr id="4" name="Content Placeholder 3"/>
          <p:cNvSpPr>
            <a:spLocks noGrp="1"/>
          </p:cNvSpPr>
          <p:nvPr>
            <p:ph sz="half" idx="4294967295"/>
          </p:nvPr>
        </p:nvSpPr>
        <p:spPr>
          <a:xfrm>
            <a:off x="7202556" y="1905000"/>
            <a:ext cx="4038600" cy="4406900"/>
          </a:xfrm>
        </p:spPr>
        <p:txBody>
          <a:bodyPr>
            <a:normAutofit/>
          </a:bodyPr>
          <a:lstStyle/>
          <a:p>
            <a:r>
              <a:rPr lang="en-US" dirty="0"/>
              <a:t>Family Educational Rights and Privacy Act (20 U.S.C. § 1232g; 34 CFR Part 99)</a:t>
            </a:r>
          </a:p>
          <a:p>
            <a:r>
              <a:rPr lang="en-US" dirty="0"/>
              <a:t>Since 1976</a:t>
            </a:r>
          </a:p>
          <a:p>
            <a:r>
              <a:rPr lang="en-US" dirty="0"/>
              <a:t>Federal Oversight</a:t>
            </a:r>
          </a:p>
          <a:p>
            <a:pPr marL="45720" indent="0">
              <a:buNone/>
            </a:pPr>
            <a:endParaRPr lang="en-US" dirty="0"/>
          </a:p>
        </p:txBody>
      </p:sp>
    </p:spTree>
    <p:extLst>
      <p:ext uri="{BB962C8B-B14F-4D97-AF65-F5344CB8AC3E}">
        <p14:creationId xmlns:p14="http://schemas.microsoft.com/office/powerpoint/2010/main" val="979507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656964" y="1917192"/>
            <a:ext cx="4343401" cy="4407408"/>
          </a:xfrm>
        </p:spPr>
        <p:txBody>
          <a:bodyPr>
            <a:normAutofit fontScale="92500" lnSpcReduction="20000"/>
          </a:bodyPr>
          <a:lstStyle/>
          <a:p>
            <a:r>
              <a:rPr lang="en-US" sz="3000" dirty="0"/>
              <a:t>Protects Individually Identifiable Health Information(PHI)</a:t>
            </a:r>
          </a:p>
          <a:p>
            <a:r>
              <a:rPr lang="en-US" sz="3000" dirty="0"/>
              <a:t>Covered Entities: Health Care Providers, Health Care Plans, for example</a:t>
            </a:r>
          </a:p>
          <a:p>
            <a:r>
              <a:rPr lang="en-US" sz="3000" dirty="0"/>
              <a:t>School-based programs could be covered entities if billing Medicaid Services </a:t>
            </a:r>
            <a:r>
              <a:rPr lang="en-US" sz="3000" dirty="0" err="1"/>
              <a:t>ie</a:t>
            </a:r>
            <a:r>
              <a:rPr lang="en-US" sz="3000" dirty="0"/>
              <a:t>- SBHC</a:t>
            </a:r>
          </a:p>
          <a:p>
            <a:endParaRPr lang="en-US" sz="3000" dirty="0"/>
          </a:p>
          <a:p>
            <a:endParaRPr lang="en-US" sz="2400" dirty="0"/>
          </a:p>
          <a:p>
            <a:endParaRPr lang="en-US" sz="2400" dirty="0"/>
          </a:p>
          <a:p>
            <a:endParaRPr lang="en-US" dirty="0"/>
          </a:p>
          <a:p>
            <a:endParaRPr lang="en-US" dirty="0"/>
          </a:p>
        </p:txBody>
      </p:sp>
      <p:sp>
        <p:nvSpPr>
          <p:cNvPr id="9" name="Title 8"/>
          <p:cNvSpPr>
            <a:spLocks noGrp="1"/>
          </p:cNvSpPr>
          <p:nvPr>
            <p:ph type="title"/>
          </p:nvPr>
        </p:nvSpPr>
        <p:spPr/>
        <p:txBody>
          <a:bodyPr>
            <a:normAutofit/>
          </a:bodyPr>
          <a:lstStyle/>
          <a:p>
            <a:pPr algn="l"/>
            <a:r>
              <a:rPr lang="en-US" sz="4000" dirty="0">
                <a:ea typeface="Al Bayan Plain" charset="-78"/>
                <a:cs typeface="Al Bayan Plain" charset="-78"/>
              </a:rPr>
              <a:t>	</a:t>
            </a:r>
            <a:r>
              <a:rPr lang="en-US" sz="4000" dirty="0">
                <a:solidFill>
                  <a:schemeClr val="accent4">
                    <a:lumMod val="75000"/>
                  </a:schemeClr>
                </a:solidFill>
                <a:ea typeface="Al Bayan Plain" charset="-78"/>
                <a:cs typeface="Al Bayan Plain" charset="-78"/>
              </a:rPr>
              <a:t>HIPAA </a:t>
            </a:r>
            <a:r>
              <a:rPr lang="en-US" sz="4000" dirty="0">
                <a:ea typeface="Al Bayan Plain" charset="-78"/>
                <a:cs typeface="Al Bayan Plain" charset="-78"/>
              </a:rPr>
              <a:t>			vs. 			</a:t>
            </a:r>
            <a:r>
              <a:rPr lang="en-US" sz="4000" dirty="0">
                <a:solidFill>
                  <a:schemeClr val="accent6">
                    <a:lumMod val="75000"/>
                  </a:schemeClr>
                </a:solidFill>
                <a:ea typeface="Al Bayan Plain" charset="-78"/>
                <a:cs typeface="Al Bayan Plain" charset="-78"/>
              </a:rPr>
              <a:t>FERPA</a:t>
            </a:r>
            <a:endParaRPr lang="en-US" sz="3200" dirty="0">
              <a:solidFill>
                <a:schemeClr val="accent6">
                  <a:lumMod val="75000"/>
                </a:schemeClr>
              </a:solidFill>
              <a:ea typeface="Al Bayan Plain" charset="-78"/>
              <a:cs typeface="Al Bayan Plain" charset="-78"/>
            </a:endParaRPr>
          </a:p>
        </p:txBody>
      </p:sp>
      <p:sp>
        <p:nvSpPr>
          <p:cNvPr id="7" name="Text Placeholder 6"/>
          <p:cNvSpPr>
            <a:spLocks noGrp="1"/>
          </p:cNvSpPr>
          <p:nvPr>
            <p:ph sz="half" idx="4294967295"/>
          </p:nvPr>
        </p:nvSpPr>
        <p:spPr>
          <a:xfrm>
            <a:off x="6967154" y="1828800"/>
            <a:ext cx="4343400" cy="4560888"/>
          </a:xfrm>
        </p:spPr>
        <p:txBody>
          <a:bodyPr>
            <a:normAutofit fontScale="92500" lnSpcReduction="20000"/>
          </a:bodyPr>
          <a:lstStyle/>
          <a:p>
            <a:r>
              <a:rPr lang="en-US" sz="2600" dirty="0"/>
              <a:t>Protects student education records/data(PII)</a:t>
            </a:r>
          </a:p>
          <a:p>
            <a:r>
              <a:rPr lang="en-US" sz="2600" dirty="0"/>
              <a:t>Entities: Public &amp; Private Schools  who accept Federal funds</a:t>
            </a:r>
          </a:p>
          <a:p>
            <a:r>
              <a:rPr lang="en-US" sz="2600" dirty="0"/>
              <a:t>Student records include health information, school nurse notes*, special education records</a:t>
            </a:r>
          </a:p>
          <a:p>
            <a:r>
              <a:rPr lang="en-US" sz="2600" dirty="0"/>
              <a:t>Parents/Students have Rights to request  review and amendment of records and the right to privacy of PII</a:t>
            </a:r>
          </a:p>
          <a:p>
            <a:endParaRPr lang="en-US" sz="2400" dirty="0"/>
          </a:p>
          <a:p>
            <a:endParaRPr lang="en-US" sz="2400" dirty="0"/>
          </a:p>
          <a:p>
            <a:endParaRPr lang="en-US" dirty="0"/>
          </a:p>
          <a:p>
            <a:endParaRPr lang="en-US" dirty="0"/>
          </a:p>
        </p:txBody>
      </p:sp>
    </p:spTree>
    <p:extLst>
      <p:ext uri="{BB962C8B-B14F-4D97-AF65-F5344CB8AC3E}">
        <p14:creationId xmlns:p14="http://schemas.microsoft.com/office/powerpoint/2010/main" val="238066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67561" y="994123"/>
            <a:ext cx="8056879" cy="707886"/>
          </a:xfrm>
          <a:prstGeom prst="rect">
            <a:avLst/>
          </a:prstGeom>
          <a:noFill/>
        </p:spPr>
        <p:txBody>
          <a:bodyPr wrap="square" rtlCol="0">
            <a:spAutoFit/>
          </a:bodyPr>
          <a:lstStyle/>
          <a:p>
            <a:pPr algn="ctr"/>
            <a:r>
              <a:rPr lang="en-US" sz="4000" b="1" dirty="0">
                <a:solidFill>
                  <a:schemeClr val="tx2"/>
                </a:solidFill>
                <a:latin typeface="+mj-lt"/>
                <a:cs typeface="Arial"/>
              </a:rPr>
              <a:t>Questions?</a:t>
            </a:r>
          </a:p>
        </p:txBody>
      </p:sp>
      <p:pic>
        <p:nvPicPr>
          <p:cNvPr id="2050" name="Picture 2" descr="Hey Phil, whats the Word o the Day? Todays word is &quot;miasma.&quot; I give up. Whats it mean? How Popeye refers to his asthma. Hope.">
            <a:extLst>
              <a:ext uri="{FF2B5EF4-FFF2-40B4-BE49-F238E27FC236}">
                <a16:creationId xmlns:a16="http://schemas.microsoft.com/office/drawing/2014/main" id="{801BC73C-07E7-4034-ABEC-BF6C5F44C0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0444" y="2055181"/>
            <a:ext cx="7751114" cy="27476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586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183B1-3525-0B56-CF2C-CFB73E4FADE8}"/>
              </a:ext>
            </a:extLst>
          </p:cNvPr>
          <p:cNvSpPr>
            <a:spLocks noGrp="1"/>
          </p:cNvSpPr>
          <p:nvPr>
            <p:ph type="title"/>
          </p:nvPr>
        </p:nvSpPr>
        <p:spPr/>
        <p:txBody>
          <a:bodyPr/>
          <a:lstStyle/>
          <a:p>
            <a:r>
              <a:rPr lang="en-US" dirty="0"/>
              <a:t>Optimizing Behavior Change</a:t>
            </a:r>
          </a:p>
        </p:txBody>
      </p:sp>
      <p:sp>
        <p:nvSpPr>
          <p:cNvPr id="3" name="Text Placeholder 2">
            <a:extLst>
              <a:ext uri="{FF2B5EF4-FFF2-40B4-BE49-F238E27FC236}">
                <a16:creationId xmlns:a16="http://schemas.microsoft.com/office/drawing/2014/main" id="{29FEBA33-2581-96B7-1140-3B60730B18C6}"/>
              </a:ext>
            </a:extLst>
          </p:cNvPr>
          <p:cNvSpPr>
            <a:spLocks noGrp="1"/>
          </p:cNvSpPr>
          <p:nvPr>
            <p:ph type="body" idx="1"/>
          </p:nvPr>
        </p:nvSpPr>
        <p:spPr/>
        <p:txBody>
          <a:bodyPr/>
          <a:lstStyle/>
          <a:p>
            <a:r>
              <a:rPr lang="en-US" dirty="0"/>
              <a:t>10:00-10:30</a:t>
            </a:r>
          </a:p>
        </p:txBody>
      </p:sp>
    </p:spTree>
    <p:extLst>
      <p:ext uri="{BB962C8B-B14F-4D97-AF65-F5344CB8AC3E}">
        <p14:creationId xmlns:p14="http://schemas.microsoft.com/office/powerpoint/2010/main" val="3351603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3C7F5C-6428-E236-8308-E2B462D25EB1}"/>
              </a:ext>
            </a:extLst>
          </p:cNvPr>
          <p:cNvPicPr>
            <a:picLocks noChangeAspect="1"/>
          </p:cNvPicPr>
          <p:nvPr/>
        </p:nvPicPr>
        <p:blipFill rotWithShape="1">
          <a:blip r:embed="rId2"/>
          <a:srcRect t="7462" b="8269"/>
          <a:stretch/>
        </p:blipFill>
        <p:spPr>
          <a:xfrm>
            <a:off x="20" y="10"/>
            <a:ext cx="12191979" cy="6857990"/>
          </a:xfrm>
          <a:prstGeom prst="rect">
            <a:avLst/>
          </a:prstGeom>
        </p:spPr>
      </p:pic>
      <p:sp>
        <p:nvSpPr>
          <p:cNvPr id="2" name="Title 1">
            <a:extLst>
              <a:ext uri="{FF2B5EF4-FFF2-40B4-BE49-F238E27FC236}">
                <a16:creationId xmlns:a16="http://schemas.microsoft.com/office/drawing/2014/main" id="{2364F28A-7ED9-FD45-BFA0-8367C339E3E1}"/>
              </a:ext>
            </a:extLst>
          </p:cNvPr>
          <p:cNvSpPr>
            <a:spLocks noGrp="1"/>
          </p:cNvSpPr>
          <p:nvPr>
            <p:ph type="ctrTitle"/>
          </p:nvPr>
        </p:nvSpPr>
        <p:spPr>
          <a:xfrm>
            <a:off x="1578316" y="1348844"/>
            <a:ext cx="5409468" cy="3042706"/>
          </a:xfrm>
          <a:solidFill>
            <a:schemeClr val="bg1"/>
          </a:solidFill>
        </p:spPr>
        <p:txBody>
          <a:bodyPr>
            <a:normAutofit/>
          </a:bodyPr>
          <a:lstStyle/>
          <a:p>
            <a:r>
              <a:rPr lang="en-US" sz="6000" dirty="0">
                <a:solidFill>
                  <a:schemeClr val="tx1"/>
                </a:solidFill>
              </a:rPr>
              <a:t>Optimizing Behavior Change</a:t>
            </a:r>
          </a:p>
        </p:txBody>
      </p:sp>
      <p:sp>
        <p:nvSpPr>
          <p:cNvPr id="3" name="Subtitle 2">
            <a:extLst>
              <a:ext uri="{FF2B5EF4-FFF2-40B4-BE49-F238E27FC236}">
                <a16:creationId xmlns:a16="http://schemas.microsoft.com/office/drawing/2014/main" id="{BE0882B0-C3AD-8F79-7FB8-7C69B5C5B7C1}"/>
              </a:ext>
            </a:extLst>
          </p:cNvPr>
          <p:cNvSpPr>
            <a:spLocks noGrp="1"/>
          </p:cNvSpPr>
          <p:nvPr>
            <p:ph type="subTitle" idx="1"/>
          </p:nvPr>
        </p:nvSpPr>
        <p:spPr>
          <a:xfrm>
            <a:off x="1578316" y="4682061"/>
            <a:ext cx="5409468" cy="827095"/>
          </a:xfrm>
          <a:solidFill>
            <a:schemeClr val="bg1"/>
          </a:solidFill>
        </p:spPr>
        <p:txBody>
          <a:bodyPr>
            <a:normAutofit/>
          </a:bodyPr>
          <a:lstStyle/>
          <a:p>
            <a:pPr>
              <a:spcAft>
                <a:spcPts val="600"/>
              </a:spcAft>
            </a:pPr>
            <a:r>
              <a:rPr lang="en-US" dirty="0">
                <a:solidFill>
                  <a:schemeClr val="tx1"/>
                </a:solidFill>
              </a:rPr>
              <a:t>8:15-8:45</a:t>
            </a:r>
          </a:p>
        </p:txBody>
      </p:sp>
    </p:spTree>
    <p:extLst>
      <p:ext uri="{BB962C8B-B14F-4D97-AF65-F5344CB8AC3E}">
        <p14:creationId xmlns:p14="http://schemas.microsoft.com/office/powerpoint/2010/main" val="23282946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9760B-D372-6C25-FA74-4332C3F1883B}"/>
              </a:ext>
            </a:extLst>
          </p:cNvPr>
          <p:cNvSpPr>
            <a:spLocks noGrp="1"/>
          </p:cNvSpPr>
          <p:nvPr>
            <p:ph type="title"/>
          </p:nvPr>
        </p:nvSpPr>
        <p:spPr>
          <a:xfrm>
            <a:off x="1175512" y="870132"/>
            <a:ext cx="9792208" cy="1527078"/>
          </a:xfrm>
        </p:spPr>
        <p:txBody>
          <a:bodyPr>
            <a:normAutofit/>
          </a:bodyPr>
          <a:lstStyle/>
          <a:p>
            <a:r>
              <a:rPr lang="en-US" dirty="0"/>
              <a:t>Objectives</a:t>
            </a:r>
          </a:p>
        </p:txBody>
      </p:sp>
      <p:sp>
        <p:nvSpPr>
          <p:cNvPr id="3" name="Content Placeholder 2">
            <a:extLst>
              <a:ext uri="{FF2B5EF4-FFF2-40B4-BE49-F238E27FC236}">
                <a16:creationId xmlns:a16="http://schemas.microsoft.com/office/drawing/2014/main" id="{E00BB817-F374-4D8B-DE18-6947F97CCF52}"/>
              </a:ext>
            </a:extLst>
          </p:cNvPr>
          <p:cNvSpPr>
            <a:spLocks noGrp="1"/>
          </p:cNvSpPr>
          <p:nvPr>
            <p:ph idx="1"/>
          </p:nvPr>
        </p:nvSpPr>
        <p:spPr>
          <a:xfrm>
            <a:off x="1175512" y="2557849"/>
            <a:ext cx="9792208" cy="3407862"/>
          </a:xfrm>
        </p:spPr>
        <p:txBody>
          <a:bodyPr>
            <a:normAutofit/>
          </a:bodyPr>
          <a:lstStyle/>
          <a:p>
            <a:r>
              <a:rPr lang="en-US" sz="2800" dirty="0"/>
              <a:t>At the end of this session, you should be able to:</a:t>
            </a:r>
          </a:p>
          <a:p>
            <a:pPr lvl="1"/>
            <a:r>
              <a:rPr lang="en-US" sz="2400" dirty="0"/>
              <a:t>Apply principles of effective education</a:t>
            </a:r>
          </a:p>
          <a:p>
            <a:pPr lvl="1"/>
            <a:r>
              <a:rPr lang="en-US" sz="2400" dirty="0"/>
              <a:t>Explain importance of tailoring</a:t>
            </a:r>
            <a:endParaRPr lang="en-US" sz="2400" b="1" dirty="0"/>
          </a:p>
          <a:p>
            <a:pPr lvl="1"/>
            <a:r>
              <a:rPr lang="en-US" sz="2400" dirty="0"/>
              <a:t>Explain stages of change</a:t>
            </a:r>
          </a:p>
          <a:p>
            <a:pPr lvl="1"/>
            <a:r>
              <a:rPr lang="en-US" sz="2400" dirty="0"/>
              <a:t>Explain motivational interviewing</a:t>
            </a:r>
          </a:p>
          <a:p>
            <a:pPr lvl="1"/>
            <a:r>
              <a:rPr lang="en-US" sz="2400" dirty="0"/>
              <a:t>Apply motivational interviewing skills</a:t>
            </a:r>
          </a:p>
        </p:txBody>
      </p:sp>
    </p:spTree>
    <p:extLst>
      <p:ext uri="{BB962C8B-B14F-4D97-AF65-F5344CB8AC3E}">
        <p14:creationId xmlns:p14="http://schemas.microsoft.com/office/powerpoint/2010/main" val="2132533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E1BDA-9D19-F28B-43B2-05C5CD32D560}"/>
              </a:ext>
            </a:extLst>
          </p:cNvPr>
          <p:cNvSpPr>
            <a:spLocks noGrp="1"/>
          </p:cNvSpPr>
          <p:nvPr>
            <p:ph type="title"/>
          </p:nvPr>
        </p:nvSpPr>
        <p:spPr>
          <a:xfrm>
            <a:off x="1175512" y="870132"/>
            <a:ext cx="9792208" cy="1527078"/>
          </a:xfrm>
        </p:spPr>
        <p:txBody>
          <a:bodyPr>
            <a:normAutofit fontScale="90000"/>
          </a:bodyPr>
          <a:lstStyle/>
          <a:p>
            <a:r>
              <a:rPr lang="en-US" dirty="0"/>
              <a:t>Asthma Self-Management Education</a:t>
            </a:r>
          </a:p>
        </p:txBody>
      </p:sp>
      <p:sp>
        <p:nvSpPr>
          <p:cNvPr id="3" name="Content Placeholder 2">
            <a:extLst>
              <a:ext uri="{FF2B5EF4-FFF2-40B4-BE49-F238E27FC236}">
                <a16:creationId xmlns:a16="http://schemas.microsoft.com/office/drawing/2014/main" id="{A2004614-CC9B-0836-E29B-995EE231AE59}"/>
              </a:ext>
            </a:extLst>
          </p:cNvPr>
          <p:cNvSpPr>
            <a:spLocks noGrp="1"/>
          </p:cNvSpPr>
          <p:nvPr>
            <p:ph idx="1"/>
          </p:nvPr>
        </p:nvSpPr>
        <p:spPr>
          <a:xfrm>
            <a:off x="1175512" y="2618308"/>
            <a:ext cx="9792208" cy="3684966"/>
          </a:xfrm>
        </p:spPr>
        <p:txBody>
          <a:bodyPr>
            <a:normAutofit/>
          </a:bodyPr>
          <a:lstStyle/>
          <a:p>
            <a:r>
              <a:rPr lang="en-US" sz="2800" dirty="0"/>
              <a:t>Education Process</a:t>
            </a:r>
          </a:p>
          <a:p>
            <a:pPr lvl="1"/>
            <a:r>
              <a:rPr lang="en-US" sz="2400" dirty="0"/>
              <a:t>Assessment- allows for tailoring</a:t>
            </a:r>
          </a:p>
          <a:p>
            <a:pPr lvl="1"/>
            <a:r>
              <a:rPr lang="en-US" sz="2400" dirty="0"/>
              <a:t>Planning</a:t>
            </a:r>
          </a:p>
          <a:p>
            <a:pPr lvl="1"/>
            <a:r>
              <a:rPr lang="en-US" sz="2400" dirty="0"/>
              <a:t>Implementation</a:t>
            </a:r>
          </a:p>
          <a:p>
            <a:pPr lvl="1"/>
            <a:r>
              <a:rPr lang="en-US" sz="2400" dirty="0"/>
              <a:t>Evaluation</a:t>
            </a:r>
          </a:p>
        </p:txBody>
      </p:sp>
    </p:spTree>
    <p:extLst>
      <p:ext uri="{BB962C8B-B14F-4D97-AF65-F5344CB8AC3E}">
        <p14:creationId xmlns:p14="http://schemas.microsoft.com/office/powerpoint/2010/main" val="634827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672F4-0F64-9A7E-E727-885AE0FFEA36}"/>
              </a:ext>
            </a:extLst>
          </p:cNvPr>
          <p:cNvSpPr>
            <a:spLocks noGrp="1"/>
          </p:cNvSpPr>
          <p:nvPr>
            <p:ph type="title"/>
          </p:nvPr>
        </p:nvSpPr>
        <p:spPr>
          <a:xfrm>
            <a:off x="1175512" y="870132"/>
            <a:ext cx="9792208" cy="1527078"/>
          </a:xfrm>
        </p:spPr>
        <p:txBody>
          <a:bodyPr>
            <a:normAutofit/>
          </a:bodyPr>
          <a:lstStyle/>
          <a:p>
            <a:r>
              <a:rPr lang="en-US" dirty="0"/>
              <a:t>Tailoring</a:t>
            </a:r>
          </a:p>
        </p:txBody>
      </p:sp>
      <p:sp>
        <p:nvSpPr>
          <p:cNvPr id="3" name="Content Placeholder 2">
            <a:extLst>
              <a:ext uri="{FF2B5EF4-FFF2-40B4-BE49-F238E27FC236}">
                <a16:creationId xmlns:a16="http://schemas.microsoft.com/office/drawing/2014/main" id="{CA7D82B1-5FBC-EA80-949E-C1A8F1D9C6C1}"/>
              </a:ext>
            </a:extLst>
          </p:cNvPr>
          <p:cNvSpPr>
            <a:spLocks noGrp="1"/>
          </p:cNvSpPr>
          <p:nvPr>
            <p:ph idx="1"/>
          </p:nvPr>
        </p:nvSpPr>
        <p:spPr>
          <a:xfrm>
            <a:off x="1175512" y="2557849"/>
            <a:ext cx="9792208" cy="3407862"/>
          </a:xfrm>
        </p:spPr>
        <p:txBody>
          <a:bodyPr>
            <a:normAutofit/>
          </a:bodyPr>
          <a:lstStyle/>
          <a:p>
            <a:r>
              <a:rPr lang="en-US" sz="2000" b="0" i="0" u="none" strike="noStrike" dirty="0">
                <a:solidFill>
                  <a:srgbClr val="202124"/>
                </a:solidFill>
                <a:effectLst/>
                <a:latin typeface="Google Sans"/>
              </a:rPr>
              <a:t>Tailoring education consists of </a:t>
            </a:r>
            <a:r>
              <a:rPr lang="en-US" sz="2000" b="0" i="0" u="none" strike="noStrike" dirty="0">
                <a:solidFill>
                  <a:srgbClr val="040C28"/>
                </a:solidFill>
                <a:effectLst/>
                <a:latin typeface="Google Sans"/>
              </a:rPr>
              <a:t>adapting the intervention to family’s needs with the expectation that this individualization will improve the results of the intervention</a:t>
            </a:r>
            <a:r>
              <a:rPr lang="en-US" sz="2000" b="0" i="0" u="none" strike="noStrike" dirty="0">
                <a:solidFill>
                  <a:srgbClr val="202124"/>
                </a:solidFill>
                <a:effectLst/>
                <a:latin typeface="Google Sans"/>
              </a:rPr>
              <a:t>. Communication is the basis for any individualization process.</a:t>
            </a:r>
            <a:endParaRPr lang="en-US" sz="2000" dirty="0"/>
          </a:p>
        </p:txBody>
      </p:sp>
    </p:spTree>
    <p:extLst>
      <p:ext uri="{BB962C8B-B14F-4D97-AF65-F5344CB8AC3E}">
        <p14:creationId xmlns:p14="http://schemas.microsoft.com/office/powerpoint/2010/main" val="168466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9760B-D372-6C25-FA74-4332C3F1883B}"/>
              </a:ext>
            </a:extLst>
          </p:cNvPr>
          <p:cNvSpPr>
            <a:spLocks noGrp="1"/>
          </p:cNvSpPr>
          <p:nvPr>
            <p:ph type="title"/>
          </p:nvPr>
        </p:nvSpPr>
        <p:spPr>
          <a:xfrm>
            <a:off x="1175512" y="870132"/>
            <a:ext cx="9792208" cy="1527078"/>
          </a:xfrm>
        </p:spPr>
        <p:txBody>
          <a:bodyPr>
            <a:normAutofit fontScale="90000"/>
          </a:bodyPr>
          <a:lstStyle/>
          <a:p>
            <a:r>
              <a:rPr lang="en-US" dirty="0"/>
              <a:t>Transtheoretical Model: Stages of Change</a:t>
            </a:r>
          </a:p>
        </p:txBody>
      </p:sp>
      <p:pic>
        <p:nvPicPr>
          <p:cNvPr id="4" name="Content Placeholder 3">
            <a:extLst>
              <a:ext uri="{FF2B5EF4-FFF2-40B4-BE49-F238E27FC236}">
                <a16:creationId xmlns:a16="http://schemas.microsoft.com/office/drawing/2014/main" id="{ACFD6316-765C-313C-2D5E-C302E2A6AD63}"/>
              </a:ext>
            </a:extLst>
          </p:cNvPr>
          <p:cNvPicPr>
            <a:picLocks noGrp="1" noChangeAspect="1"/>
          </p:cNvPicPr>
          <p:nvPr>
            <p:ph idx="1"/>
          </p:nvPr>
        </p:nvPicPr>
        <p:blipFill>
          <a:blip r:embed="rId2"/>
          <a:stretch>
            <a:fillRect/>
          </a:stretch>
        </p:blipFill>
        <p:spPr>
          <a:xfrm>
            <a:off x="3619308" y="2557463"/>
            <a:ext cx="4904171" cy="3408362"/>
          </a:xfrm>
        </p:spPr>
      </p:pic>
    </p:spTree>
    <p:extLst>
      <p:ext uri="{BB962C8B-B14F-4D97-AF65-F5344CB8AC3E}">
        <p14:creationId xmlns:p14="http://schemas.microsoft.com/office/powerpoint/2010/main" val="1523314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D3077-FAAA-C11A-F9A7-036F7B8107A1}"/>
              </a:ext>
            </a:extLst>
          </p:cNvPr>
          <p:cNvSpPr>
            <a:spLocks noGrp="1"/>
          </p:cNvSpPr>
          <p:nvPr>
            <p:ph type="title"/>
          </p:nvPr>
        </p:nvSpPr>
        <p:spPr>
          <a:xfrm>
            <a:off x="1175512" y="439211"/>
            <a:ext cx="9792208" cy="1527078"/>
          </a:xfrm>
        </p:spPr>
        <p:txBody>
          <a:bodyPr>
            <a:normAutofit/>
          </a:bodyPr>
          <a:lstStyle/>
          <a:p>
            <a:r>
              <a:rPr lang="en-US" dirty="0"/>
              <a:t>6 Stages of Change</a:t>
            </a:r>
          </a:p>
        </p:txBody>
      </p:sp>
      <p:sp>
        <p:nvSpPr>
          <p:cNvPr id="3" name="Content Placeholder 2">
            <a:extLst>
              <a:ext uri="{FF2B5EF4-FFF2-40B4-BE49-F238E27FC236}">
                <a16:creationId xmlns:a16="http://schemas.microsoft.com/office/drawing/2014/main" id="{241B9B8C-3CA9-85C5-95F9-ED16D614983A}"/>
              </a:ext>
            </a:extLst>
          </p:cNvPr>
          <p:cNvSpPr>
            <a:spLocks noGrp="1"/>
          </p:cNvSpPr>
          <p:nvPr>
            <p:ph idx="1"/>
          </p:nvPr>
        </p:nvSpPr>
        <p:spPr>
          <a:xfrm>
            <a:off x="1175512" y="2166867"/>
            <a:ext cx="9792208" cy="4130565"/>
          </a:xfrm>
        </p:spPr>
        <p:txBody>
          <a:bodyPr>
            <a:normAutofit fontScale="70000" lnSpcReduction="20000"/>
          </a:bodyPr>
          <a:lstStyle/>
          <a:p>
            <a:pPr algn="l">
              <a:buFont typeface="+mj-lt"/>
              <a:buAutoNum type="arabicPeriod"/>
            </a:pPr>
            <a:r>
              <a:rPr lang="en-US" b="1" i="0" u="none" strike="noStrike" dirty="0">
                <a:solidFill>
                  <a:schemeClr val="accent2">
                    <a:lumMod val="50000"/>
                  </a:schemeClr>
                </a:solidFill>
                <a:effectLst/>
                <a:latin typeface="Arial" panose="020B0604020202020204" pitchFamily="34" charset="0"/>
              </a:rPr>
              <a:t>Precontemplation</a:t>
            </a:r>
            <a:r>
              <a:rPr lang="en-US" b="0" i="0" u="none" strike="noStrike" dirty="0">
                <a:solidFill>
                  <a:srgbClr val="000000"/>
                </a:solidFill>
                <a:effectLst/>
                <a:latin typeface="Arial" panose="020B0604020202020204" pitchFamily="34" charset="0"/>
              </a:rPr>
              <a:t> - </a:t>
            </a:r>
            <a:r>
              <a:rPr lang="en-US" dirty="0">
                <a:solidFill>
                  <a:srgbClr val="000000"/>
                </a:solidFill>
                <a:latin typeface="Arial" panose="020B0604020202020204" pitchFamily="34" charset="0"/>
              </a:rPr>
              <a:t>P</a:t>
            </a:r>
            <a:r>
              <a:rPr lang="en-US" b="0" i="0" u="none" strike="noStrike" dirty="0">
                <a:solidFill>
                  <a:srgbClr val="000000"/>
                </a:solidFill>
                <a:effectLst/>
                <a:latin typeface="Arial" panose="020B0604020202020204" pitchFamily="34" charset="0"/>
              </a:rPr>
              <a:t>eople do not intend to take action in the foreseeable future (defined as within the next 6 months). People are often unaware that their behavior is problematic or produces negative consequences. People in this stage often underestimate the pros of changing behavior and place too much emphasis on the cons of changing behavior.</a:t>
            </a:r>
          </a:p>
          <a:p>
            <a:pPr algn="l">
              <a:buFont typeface="+mj-lt"/>
              <a:buAutoNum type="arabicPeriod"/>
            </a:pPr>
            <a:r>
              <a:rPr lang="en-US" b="1" i="0" u="none" strike="noStrike" dirty="0">
                <a:solidFill>
                  <a:schemeClr val="accent1">
                    <a:lumMod val="50000"/>
                  </a:schemeClr>
                </a:solidFill>
                <a:effectLst/>
                <a:latin typeface="Arial" panose="020B0604020202020204" pitchFamily="34" charset="0"/>
              </a:rPr>
              <a:t>Contemplation</a:t>
            </a:r>
            <a:r>
              <a:rPr lang="en-US" b="0" i="0" u="none" strike="noStrike" dirty="0">
                <a:solidFill>
                  <a:srgbClr val="000000"/>
                </a:solidFill>
                <a:effectLst/>
                <a:latin typeface="Arial" panose="020B0604020202020204" pitchFamily="34" charset="0"/>
              </a:rPr>
              <a:t> - </a:t>
            </a:r>
            <a:r>
              <a:rPr lang="en-US" dirty="0">
                <a:solidFill>
                  <a:srgbClr val="000000"/>
                </a:solidFill>
                <a:latin typeface="Arial" panose="020B0604020202020204" pitchFamily="34" charset="0"/>
              </a:rPr>
              <a:t>P</a:t>
            </a:r>
            <a:r>
              <a:rPr lang="en-US" b="0" i="0" u="none" strike="noStrike" dirty="0">
                <a:solidFill>
                  <a:srgbClr val="000000"/>
                </a:solidFill>
                <a:effectLst/>
                <a:latin typeface="Arial" panose="020B0604020202020204" pitchFamily="34" charset="0"/>
              </a:rPr>
              <a:t>eople are intending to start the healthy behavior in the foreseeable future (defined as within the next 6 months). People recognize that their behavior may be problematic, and a more thoughtful and practical consideration of the pros and cons of changing the behavior takes place. Even with this recognition, people may still feel ambivalent toward changing their behavior.</a:t>
            </a:r>
          </a:p>
          <a:p>
            <a:pPr algn="l">
              <a:buFont typeface="+mj-lt"/>
              <a:buAutoNum type="arabicPeriod"/>
            </a:pPr>
            <a:r>
              <a:rPr lang="en-US" b="1" i="0" u="none" strike="noStrike" dirty="0">
                <a:solidFill>
                  <a:schemeClr val="accent1">
                    <a:lumMod val="40000"/>
                    <a:lumOff val="60000"/>
                  </a:schemeClr>
                </a:solidFill>
                <a:effectLst/>
                <a:latin typeface="Arial" panose="020B0604020202020204" pitchFamily="34" charset="0"/>
              </a:rPr>
              <a:t>Preparation</a:t>
            </a:r>
            <a:r>
              <a:rPr lang="en-US" b="0" i="0" u="none" strike="noStrike" dirty="0">
                <a:solidFill>
                  <a:srgbClr val="000000"/>
                </a:solidFill>
                <a:effectLst/>
                <a:latin typeface="Arial" panose="020B0604020202020204" pitchFamily="34" charset="0"/>
              </a:rPr>
              <a:t> (Determination) - </a:t>
            </a:r>
            <a:r>
              <a:rPr lang="en-US" dirty="0">
                <a:solidFill>
                  <a:srgbClr val="000000"/>
                </a:solidFill>
                <a:latin typeface="Arial" panose="020B0604020202020204" pitchFamily="34" charset="0"/>
              </a:rPr>
              <a:t>P</a:t>
            </a:r>
            <a:r>
              <a:rPr lang="en-US" b="0" i="0" u="none" strike="noStrike" dirty="0">
                <a:solidFill>
                  <a:srgbClr val="000000"/>
                </a:solidFill>
                <a:effectLst/>
                <a:latin typeface="Arial" panose="020B0604020202020204" pitchFamily="34" charset="0"/>
              </a:rPr>
              <a:t>eople are ready </a:t>
            </a:r>
            <a:r>
              <a:rPr lang="en-US" i="0" u="none" strike="noStrike" dirty="0">
                <a:effectLst/>
                <a:latin typeface="Arial" panose="020B0604020202020204" pitchFamily="34" charset="0"/>
              </a:rPr>
              <a:t>to</a:t>
            </a:r>
            <a:r>
              <a:rPr lang="en-US" b="1" i="0" u="none" strike="noStrike" dirty="0">
                <a:solidFill>
                  <a:schemeClr val="accent1">
                    <a:lumMod val="40000"/>
                    <a:lumOff val="60000"/>
                  </a:schemeClr>
                </a:solidFill>
                <a:effectLst/>
                <a:latin typeface="Arial" panose="020B0604020202020204" pitchFamily="34" charset="0"/>
              </a:rPr>
              <a:t> take action </a:t>
            </a:r>
            <a:r>
              <a:rPr lang="en-US" b="0" i="0" u="none" strike="noStrike" dirty="0">
                <a:solidFill>
                  <a:srgbClr val="000000"/>
                </a:solidFill>
                <a:effectLst/>
                <a:latin typeface="Arial" panose="020B0604020202020204" pitchFamily="34" charset="0"/>
              </a:rPr>
              <a:t>within the next 30 days. </a:t>
            </a:r>
            <a:r>
              <a:rPr lang="en-US" dirty="0">
                <a:solidFill>
                  <a:srgbClr val="000000"/>
                </a:solidFill>
                <a:latin typeface="Arial" panose="020B0604020202020204" pitchFamily="34" charset="0"/>
              </a:rPr>
              <a:t>T</a:t>
            </a:r>
            <a:r>
              <a:rPr lang="en-US" b="0" i="0" u="none" strike="noStrike" dirty="0">
                <a:solidFill>
                  <a:srgbClr val="000000"/>
                </a:solidFill>
                <a:effectLst/>
                <a:latin typeface="Arial" panose="020B0604020202020204" pitchFamily="34" charset="0"/>
              </a:rPr>
              <a:t>ake small steps toward the behavior change and believe changing their behavior can lead to a healthier life.</a:t>
            </a:r>
          </a:p>
          <a:p>
            <a:pPr algn="l">
              <a:buFont typeface="+mj-lt"/>
              <a:buAutoNum type="arabicPeriod"/>
            </a:pPr>
            <a:r>
              <a:rPr lang="en-US" b="1" i="0" u="none" strike="noStrike" dirty="0">
                <a:solidFill>
                  <a:schemeClr val="accent3">
                    <a:lumMod val="60000"/>
                    <a:lumOff val="40000"/>
                  </a:schemeClr>
                </a:solidFill>
                <a:effectLst/>
                <a:latin typeface="Arial" panose="020B0604020202020204" pitchFamily="34" charset="0"/>
              </a:rPr>
              <a:t>Action</a:t>
            </a:r>
            <a:r>
              <a:rPr lang="en-US" b="0" i="0" u="none" strike="noStrike" dirty="0">
                <a:solidFill>
                  <a:srgbClr val="000000"/>
                </a:solidFill>
                <a:effectLst/>
                <a:latin typeface="Arial" panose="020B0604020202020204" pitchFamily="34" charset="0"/>
              </a:rPr>
              <a:t> - </a:t>
            </a:r>
            <a:r>
              <a:rPr lang="en-US" dirty="0">
                <a:solidFill>
                  <a:srgbClr val="000000"/>
                </a:solidFill>
                <a:latin typeface="Arial" panose="020B0604020202020204" pitchFamily="34" charset="0"/>
              </a:rPr>
              <a:t>P</a:t>
            </a:r>
            <a:r>
              <a:rPr lang="en-US" b="0" i="0" u="none" strike="noStrike" dirty="0">
                <a:solidFill>
                  <a:srgbClr val="000000"/>
                </a:solidFill>
                <a:effectLst/>
                <a:latin typeface="Arial" panose="020B0604020202020204" pitchFamily="34" charset="0"/>
              </a:rPr>
              <a:t>eople have recently changed their behavior (defined as within the last 6 months) and intend to keep moving forward with that behavior change. </a:t>
            </a:r>
            <a:r>
              <a:rPr lang="en-US" dirty="0">
                <a:solidFill>
                  <a:srgbClr val="000000"/>
                </a:solidFill>
                <a:latin typeface="Arial" panose="020B0604020202020204" pitchFamily="34" charset="0"/>
              </a:rPr>
              <a:t>E</a:t>
            </a:r>
            <a:r>
              <a:rPr lang="en-US" b="0" i="0" u="none" strike="noStrike" dirty="0">
                <a:solidFill>
                  <a:srgbClr val="000000"/>
                </a:solidFill>
                <a:effectLst/>
                <a:latin typeface="Arial" panose="020B0604020202020204" pitchFamily="34" charset="0"/>
              </a:rPr>
              <a:t>xhibit by modifying their problem behavior or acquiring new healthy behaviors.</a:t>
            </a:r>
          </a:p>
          <a:p>
            <a:pPr algn="l">
              <a:buFont typeface="+mj-lt"/>
              <a:buAutoNum type="arabicPeriod"/>
            </a:pPr>
            <a:r>
              <a:rPr lang="en-US" b="1" i="0" u="none" strike="noStrike" dirty="0">
                <a:solidFill>
                  <a:schemeClr val="accent2">
                    <a:lumMod val="60000"/>
                    <a:lumOff val="40000"/>
                  </a:schemeClr>
                </a:solidFill>
                <a:effectLst/>
                <a:latin typeface="Arial" panose="020B0604020202020204" pitchFamily="34" charset="0"/>
              </a:rPr>
              <a:t>Maintenance</a:t>
            </a:r>
            <a:r>
              <a:rPr lang="en-US" b="0" i="0" u="none" strike="noStrike" dirty="0">
                <a:solidFill>
                  <a:srgbClr val="000000"/>
                </a:solidFill>
                <a:effectLst/>
                <a:latin typeface="Arial" panose="020B0604020202020204" pitchFamily="34" charset="0"/>
              </a:rPr>
              <a:t> - </a:t>
            </a:r>
            <a:r>
              <a:rPr lang="en-US" dirty="0">
                <a:solidFill>
                  <a:srgbClr val="000000"/>
                </a:solidFill>
                <a:latin typeface="Arial" panose="020B0604020202020204" pitchFamily="34" charset="0"/>
              </a:rPr>
              <a:t>S</a:t>
            </a:r>
            <a:r>
              <a:rPr lang="en-US" b="0" i="0" u="none" strike="noStrike" dirty="0">
                <a:solidFill>
                  <a:srgbClr val="000000"/>
                </a:solidFill>
                <a:effectLst/>
                <a:latin typeface="Arial" panose="020B0604020202020204" pitchFamily="34" charset="0"/>
              </a:rPr>
              <a:t>ustain their behavior change for a while (defined as more than 6 months) and intend to </a:t>
            </a:r>
            <a:r>
              <a:rPr lang="en-US" b="1" i="0" u="none" strike="noStrike" dirty="0">
                <a:solidFill>
                  <a:schemeClr val="accent2">
                    <a:lumMod val="60000"/>
                    <a:lumOff val="40000"/>
                  </a:schemeClr>
                </a:solidFill>
                <a:effectLst/>
                <a:latin typeface="Arial" panose="020B0604020202020204" pitchFamily="34" charset="0"/>
              </a:rPr>
              <a:t>maintain</a:t>
            </a:r>
            <a:r>
              <a:rPr lang="en-US" b="0" i="0" u="none" strike="noStrike" dirty="0">
                <a:solidFill>
                  <a:srgbClr val="000000"/>
                </a:solidFill>
                <a:effectLst/>
                <a:latin typeface="Arial" panose="020B0604020202020204" pitchFamily="34" charset="0"/>
              </a:rPr>
              <a:t> the behavior. Work to prevent relapse to earlier stages.</a:t>
            </a:r>
          </a:p>
          <a:p>
            <a:endParaRPr lang="en-US" dirty="0"/>
          </a:p>
        </p:txBody>
      </p:sp>
    </p:spTree>
    <p:extLst>
      <p:ext uri="{BB962C8B-B14F-4D97-AF65-F5344CB8AC3E}">
        <p14:creationId xmlns:p14="http://schemas.microsoft.com/office/powerpoint/2010/main" val="779709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C8F8E-4C2D-7126-76B1-54F732EEC9FD}"/>
              </a:ext>
            </a:extLst>
          </p:cNvPr>
          <p:cNvSpPr>
            <a:spLocks noGrp="1"/>
          </p:cNvSpPr>
          <p:nvPr>
            <p:ph type="title"/>
          </p:nvPr>
        </p:nvSpPr>
        <p:spPr>
          <a:xfrm>
            <a:off x="1175512" y="870132"/>
            <a:ext cx="9792208" cy="1527078"/>
          </a:xfrm>
        </p:spPr>
        <p:txBody>
          <a:bodyPr>
            <a:normAutofit/>
          </a:bodyPr>
          <a:lstStyle/>
          <a:p>
            <a:r>
              <a:rPr lang="en-US" dirty="0"/>
              <a:t>Motivational Interviewing</a:t>
            </a:r>
          </a:p>
        </p:txBody>
      </p:sp>
      <p:sp>
        <p:nvSpPr>
          <p:cNvPr id="5" name="Content Placeholder 4">
            <a:extLst>
              <a:ext uri="{FF2B5EF4-FFF2-40B4-BE49-F238E27FC236}">
                <a16:creationId xmlns:a16="http://schemas.microsoft.com/office/drawing/2014/main" id="{47B6F90B-17B2-DF75-D2EA-307B2D8D64C0}"/>
              </a:ext>
            </a:extLst>
          </p:cNvPr>
          <p:cNvSpPr>
            <a:spLocks noGrp="1"/>
          </p:cNvSpPr>
          <p:nvPr>
            <p:ph idx="1"/>
          </p:nvPr>
        </p:nvSpPr>
        <p:spPr>
          <a:xfrm>
            <a:off x="609600" y="2689525"/>
            <a:ext cx="10972800" cy="3542531"/>
          </a:xfrm>
        </p:spPr>
        <p:txBody>
          <a:bodyPr/>
          <a:lstStyle/>
          <a:p>
            <a:r>
              <a:rPr lang="en-US" sz="2000" dirty="0"/>
              <a:t>MI is a guiding style of communication, sits between good listening and directing (giving information and advice)</a:t>
            </a:r>
          </a:p>
          <a:p>
            <a:r>
              <a:rPr lang="en-US" sz="2000" dirty="0"/>
              <a:t>Designed to empower people to change by drawing out their own meaning, importance and capacity for change</a:t>
            </a:r>
          </a:p>
          <a:p>
            <a:r>
              <a:rPr lang="en-US" sz="2000" dirty="0"/>
              <a:t>Based on respectful and  curious way of being with people that facilitates the natural process of change and honors autonomy</a:t>
            </a:r>
          </a:p>
          <a:p>
            <a:r>
              <a:rPr lang="en-US" sz="2000" dirty="0"/>
              <a:t>MI requires engagement as an equal partner and refrains from unsolicited advice, confronting, ordering, warning</a:t>
            </a:r>
          </a:p>
          <a:p>
            <a:endParaRPr lang="en-US" dirty="0"/>
          </a:p>
        </p:txBody>
      </p:sp>
    </p:spTree>
    <p:extLst>
      <p:ext uri="{BB962C8B-B14F-4D97-AF65-F5344CB8AC3E}">
        <p14:creationId xmlns:p14="http://schemas.microsoft.com/office/powerpoint/2010/main" val="1200966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C8F8E-4C2D-7126-76B1-54F732EEC9FD}"/>
              </a:ext>
            </a:extLst>
          </p:cNvPr>
          <p:cNvSpPr>
            <a:spLocks noGrp="1"/>
          </p:cNvSpPr>
          <p:nvPr>
            <p:ph type="title"/>
          </p:nvPr>
        </p:nvSpPr>
        <p:spPr>
          <a:xfrm>
            <a:off x="1175512" y="870132"/>
            <a:ext cx="9792208" cy="1527078"/>
          </a:xfrm>
        </p:spPr>
        <p:txBody>
          <a:bodyPr>
            <a:normAutofit/>
          </a:bodyPr>
          <a:lstStyle/>
          <a:p>
            <a:r>
              <a:rPr lang="en-US" dirty="0"/>
              <a:t>Motivational Interviewing: </a:t>
            </a:r>
            <a:r>
              <a:rPr lang="en-US" dirty="0">
                <a:solidFill>
                  <a:schemeClr val="accent1">
                    <a:lumMod val="50000"/>
                  </a:schemeClr>
                </a:solidFill>
              </a:rPr>
              <a:t>Spirit</a:t>
            </a:r>
          </a:p>
        </p:txBody>
      </p:sp>
      <p:sp>
        <p:nvSpPr>
          <p:cNvPr id="5" name="Content Placeholder 4">
            <a:extLst>
              <a:ext uri="{FF2B5EF4-FFF2-40B4-BE49-F238E27FC236}">
                <a16:creationId xmlns:a16="http://schemas.microsoft.com/office/drawing/2014/main" id="{47B6F90B-17B2-DF75-D2EA-307B2D8D64C0}"/>
              </a:ext>
            </a:extLst>
          </p:cNvPr>
          <p:cNvSpPr>
            <a:spLocks noGrp="1"/>
          </p:cNvSpPr>
          <p:nvPr>
            <p:ph idx="1"/>
          </p:nvPr>
        </p:nvSpPr>
        <p:spPr>
          <a:xfrm>
            <a:off x="609600" y="2581432"/>
            <a:ext cx="10972800" cy="3592865"/>
          </a:xfrm>
        </p:spPr>
        <p:txBody>
          <a:bodyPr/>
          <a:lstStyle/>
          <a:p>
            <a:r>
              <a:rPr lang="en-US" sz="2400" b="1" dirty="0">
                <a:solidFill>
                  <a:schemeClr val="accent2">
                    <a:lumMod val="50000"/>
                  </a:schemeClr>
                </a:solidFill>
              </a:rPr>
              <a:t>Partnership</a:t>
            </a:r>
            <a:r>
              <a:rPr lang="en-US" sz="2400" b="1" dirty="0">
                <a:solidFill>
                  <a:schemeClr val="accent2">
                    <a:lumMod val="60000"/>
                    <a:lumOff val="40000"/>
                  </a:schemeClr>
                </a:solidFill>
              </a:rPr>
              <a:t>.  </a:t>
            </a:r>
            <a:r>
              <a:rPr lang="en-US" sz="2400" dirty="0"/>
              <a:t>Collaborative process.  People are the experts of their own lives.</a:t>
            </a:r>
          </a:p>
          <a:p>
            <a:r>
              <a:rPr lang="en-US" sz="2400" b="1" dirty="0">
                <a:solidFill>
                  <a:schemeClr val="accent2">
                    <a:lumMod val="50000"/>
                  </a:schemeClr>
                </a:solidFill>
              </a:rPr>
              <a:t>Evocation. </a:t>
            </a:r>
            <a:r>
              <a:rPr lang="en-US" sz="2400" dirty="0"/>
              <a:t>People have within themselves the ability to change.  </a:t>
            </a:r>
          </a:p>
          <a:p>
            <a:r>
              <a:rPr lang="en-US" sz="2400" b="1" dirty="0">
                <a:solidFill>
                  <a:schemeClr val="accent2">
                    <a:lumMod val="50000"/>
                  </a:schemeClr>
                </a:solidFill>
              </a:rPr>
              <a:t>Acceptance. </a:t>
            </a:r>
            <a:r>
              <a:rPr lang="en-US" sz="2400" dirty="0"/>
              <a:t>Takes a non-judgmental approach, seeking to understand person’s perspectives and experiences, expresses empathy, respects persons right to make informed choices about changing or not.  </a:t>
            </a:r>
          </a:p>
          <a:p>
            <a:r>
              <a:rPr lang="en-US" sz="2400" b="1" dirty="0">
                <a:solidFill>
                  <a:schemeClr val="accent2">
                    <a:lumMod val="50000"/>
                  </a:schemeClr>
                </a:solidFill>
              </a:rPr>
              <a:t>Compassion</a:t>
            </a:r>
            <a:r>
              <a:rPr lang="en-US" sz="2400" dirty="0"/>
              <a:t>. Promotes and prioritizes welfare and well-being in a selfless manner.</a:t>
            </a:r>
          </a:p>
          <a:p>
            <a:endParaRPr lang="en-US" dirty="0"/>
          </a:p>
        </p:txBody>
      </p:sp>
    </p:spTree>
    <p:extLst>
      <p:ext uri="{BB962C8B-B14F-4D97-AF65-F5344CB8AC3E}">
        <p14:creationId xmlns:p14="http://schemas.microsoft.com/office/powerpoint/2010/main" val="4277803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C8F8E-4C2D-7126-76B1-54F732EEC9FD}"/>
              </a:ext>
            </a:extLst>
          </p:cNvPr>
          <p:cNvSpPr>
            <a:spLocks noGrp="1"/>
          </p:cNvSpPr>
          <p:nvPr>
            <p:ph type="title"/>
          </p:nvPr>
        </p:nvSpPr>
        <p:spPr>
          <a:xfrm>
            <a:off x="573409" y="559477"/>
            <a:ext cx="3906312" cy="5709931"/>
          </a:xfrm>
        </p:spPr>
        <p:txBody>
          <a:bodyPr>
            <a:normAutofit/>
          </a:bodyPr>
          <a:lstStyle/>
          <a:p>
            <a:pPr algn="ctr"/>
            <a:r>
              <a:rPr lang="en-US" dirty="0"/>
              <a:t>Motivational Interviewing</a:t>
            </a:r>
          </a:p>
        </p:txBody>
      </p:sp>
      <p:graphicFrame>
        <p:nvGraphicFramePr>
          <p:cNvPr id="12" name="Content Placeholder 2">
            <a:extLst>
              <a:ext uri="{FF2B5EF4-FFF2-40B4-BE49-F238E27FC236}">
                <a16:creationId xmlns:a16="http://schemas.microsoft.com/office/drawing/2014/main" id="{31E2B50A-24D6-5D7F-A3F2-EF46A41E1C1D}"/>
              </a:ext>
            </a:extLst>
          </p:cNvPr>
          <p:cNvGraphicFramePr>
            <a:graphicFrameLocks noGrp="1"/>
          </p:cNvGraphicFramePr>
          <p:nvPr>
            <p:ph idx="1"/>
            <p:extLst>
              <p:ext uri="{D42A27DB-BD31-4B8C-83A1-F6EECF244321}">
                <p14:modId xmlns:p14="http://schemas.microsoft.com/office/powerpoint/2010/main" val="1267131255"/>
              </p:ext>
            </p:extLst>
          </p:nvPr>
        </p:nvGraphicFramePr>
        <p:xfrm>
          <a:off x="5503291" y="1038690"/>
          <a:ext cx="5906181" cy="5230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7551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C8F8E-4C2D-7126-76B1-54F732EEC9FD}"/>
              </a:ext>
            </a:extLst>
          </p:cNvPr>
          <p:cNvSpPr>
            <a:spLocks noGrp="1"/>
          </p:cNvSpPr>
          <p:nvPr>
            <p:ph type="title"/>
          </p:nvPr>
        </p:nvSpPr>
        <p:spPr>
          <a:xfrm>
            <a:off x="1175512" y="628396"/>
            <a:ext cx="9792208" cy="1527078"/>
          </a:xfrm>
        </p:spPr>
        <p:txBody>
          <a:bodyPr>
            <a:normAutofit fontScale="90000"/>
          </a:bodyPr>
          <a:lstStyle/>
          <a:p>
            <a:r>
              <a:rPr lang="en-US" dirty="0"/>
              <a:t>Motivational Interviewing: OARS</a:t>
            </a:r>
          </a:p>
        </p:txBody>
      </p:sp>
      <p:sp>
        <p:nvSpPr>
          <p:cNvPr id="3" name="Content Placeholder 2">
            <a:extLst>
              <a:ext uri="{FF2B5EF4-FFF2-40B4-BE49-F238E27FC236}">
                <a16:creationId xmlns:a16="http://schemas.microsoft.com/office/drawing/2014/main" id="{38ADA49D-C083-CBB2-6090-8FD28780D46E}"/>
              </a:ext>
            </a:extLst>
          </p:cNvPr>
          <p:cNvSpPr>
            <a:spLocks noGrp="1"/>
          </p:cNvSpPr>
          <p:nvPr>
            <p:ph idx="1"/>
          </p:nvPr>
        </p:nvSpPr>
        <p:spPr>
          <a:xfrm>
            <a:off x="1175512" y="2301766"/>
            <a:ext cx="9792208" cy="3663945"/>
          </a:xfrm>
        </p:spPr>
        <p:txBody>
          <a:bodyPr>
            <a:normAutofit/>
          </a:bodyPr>
          <a:lstStyle/>
          <a:p>
            <a:pPr algn="l">
              <a:buFont typeface="+mj-lt"/>
              <a:buAutoNum type="arabicPeriod"/>
            </a:pPr>
            <a:r>
              <a:rPr lang="en-US" sz="2400" b="0" i="0" u="none" strike="noStrike" dirty="0">
                <a:solidFill>
                  <a:srgbClr val="202124"/>
                </a:solidFill>
                <a:effectLst/>
                <a:latin typeface="arial" panose="020B0604020202020204" pitchFamily="34" charset="0"/>
              </a:rPr>
              <a:t> Open questions.</a:t>
            </a:r>
          </a:p>
          <a:p>
            <a:pPr algn="l">
              <a:buFont typeface="+mj-lt"/>
              <a:buAutoNum type="arabicPeriod"/>
            </a:pPr>
            <a:r>
              <a:rPr lang="en-US" sz="2400" b="0" i="0" u="none" strike="noStrike" dirty="0">
                <a:solidFill>
                  <a:srgbClr val="202124"/>
                </a:solidFill>
                <a:effectLst/>
                <a:latin typeface="arial" panose="020B0604020202020204" pitchFamily="34" charset="0"/>
              </a:rPr>
              <a:t> Affirmation.</a:t>
            </a:r>
          </a:p>
          <a:p>
            <a:pPr algn="l">
              <a:buFont typeface="+mj-lt"/>
              <a:buAutoNum type="arabicPeriod"/>
            </a:pPr>
            <a:r>
              <a:rPr lang="en-US" sz="2400" b="0" i="0" u="none" strike="noStrike" dirty="0">
                <a:solidFill>
                  <a:srgbClr val="202124"/>
                </a:solidFill>
                <a:effectLst/>
                <a:latin typeface="arial" panose="020B0604020202020204" pitchFamily="34" charset="0"/>
              </a:rPr>
              <a:t> Reflection.</a:t>
            </a:r>
          </a:p>
          <a:p>
            <a:pPr algn="l">
              <a:buFont typeface="+mj-lt"/>
              <a:buAutoNum type="arabicPeriod"/>
            </a:pPr>
            <a:r>
              <a:rPr lang="en-US" sz="2400" b="0" i="0" u="none" strike="noStrike" dirty="0">
                <a:solidFill>
                  <a:srgbClr val="202124"/>
                </a:solidFill>
                <a:effectLst/>
                <a:latin typeface="arial" panose="020B0604020202020204" pitchFamily="34" charset="0"/>
              </a:rPr>
              <a:t> Summarizing.</a:t>
            </a:r>
          </a:p>
          <a:p>
            <a:pPr marL="0" indent="0" algn="l">
              <a:buNone/>
            </a:pPr>
            <a:r>
              <a:rPr lang="en-US" sz="2000" b="0" i="0" u="none" strike="noStrike" dirty="0">
                <a:solidFill>
                  <a:srgbClr val="202124"/>
                </a:solidFill>
                <a:effectLst/>
                <a:latin typeface="arial" panose="020B0604020202020204" pitchFamily="34" charset="0"/>
              </a:rPr>
              <a:t>  *</a:t>
            </a:r>
            <a:r>
              <a:rPr lang="en-US" sz="1600" b="1" i="0" u="none" strike="noStrike" dirty="0">
                <a:solidFill>
                  <a:srgbClr val="202124"/>
                </a:solidFill>
                <a:effectLst/>
                <a:latin typeface="Arial" panose="020B0604020202020204" pitchFamily="34" charset="0"/>
                <a:cs typeface="Arial" panose="020B0604020202020204" pitchFamily="34" charset="0"/>
              </a:rPr>
              <a:t>E</a:t>
            </a:r>
            <a:r>
              <a:rPr lang="en-US" sz="1600" b="1" i="0" u="none" strike="noStrike" dirty="0">
                <a:solidFill>
                  <a:srgbClr val="000000"/>
                </a:solidFill>
                <a:effectLst/>
                <a:latin typeface="Arial" panose="020B0604020202020204" pitchFamily="34" charset="0"/>
                <a:cs typeface="Arial" panose="020B0604020202020204" pitchFamily="34" charset="0"/>
              </a:rPr>
              <a:t>xchange of information </a:t>
            </a:r>
            <a:r>
              <a:rPr lang="en-US" sz="1600" b="0" i="0" u="none" strike="noStrike" dirty="0">
                <a:solidFill>
                  <a:srgbClr val="000000"/>
                </a:solidFill>
                <a:effectLst/>
                <a:latin typeface="Arial" panose="020B0604020202020204" pitchFamily="34" charset="0"/>
                <a:cs typeface="Arial" panose="020B0604020202020204" pitchFamily="34" charset="0"/>
              </a:rPr>
              <a:t>respects that both </a:t>
            </a:r>
            <a:r>
              <a:rPr lang="en-US" sz="1600" dirty="0">
                <a:solidFill>
                  <a:srgbClr val="000000"/>
                </a:solidFill>
                <a:latin typeface="Arial" panose="020B0604020202020204" pitchFamily="34" charset="0"/>
                <a:cs typeface="Arial" panose="020B0604020202020204" pitchFamily="34" charset="0"/>
              </a:rPr>
              <a:t>A Navigator </a:t>
            </a:r>
            <a:r>
              <a:rPr lang="en-US" sz="1600" b="0" i="0" u="none" strike="noStrike" dirty="0">
                <a:solidFill>
                  <a:srgbClr val="000000"/>
                </a:solidFill>
                <a:effectLst/>
                <a:latin typeface="Arial" panose="020B0604020202020204" pitchFamily="34" charset="0"/>
                <a:cs typeface="Arial" panose="020B0604020202020204" pitchFamily="34" charset="0"/>
              </a:rPr>
              <a:t>and family have expertise. Sharing information is considered a two-way street and needs to be responsive to what </a:t>
            </a:r>
            <a:r>
              <a:rPr lang="en-US" sz="1600" b="0" i="0" u="none" strike="noStrike" dirty="0" err="1">
                <a:solidFill>
                  <a:srgbClr val="000000"/>
                </a:solidFill>
                <a:effectLst/>
                <a:latin typeface="Arial" panose="020B0604020202020204" pitchFamily="34" charset="0"/>
                <a:cs typeface="Arial" panose="020B0604020202020204" pitchFamily="34" charset="0"/>
              </a:rPr>
              <a:t>familyis</a:t>
            </a:r>
            <a:r>
              <a:rPr lang="en-US" sz="1600" b="0" i="0" u="none" strike="noStrike" dirty="0">
                <a:solidFill>
                  <a:srgbClr val="000000"/>
                </a:solidFill>
                <a:effectLst/>
                <a:latin typeface="Arial" panose="020B0604020202020204" pitchFamily="34" charset="0"/>
                <a:cs typeface="Arial" panose="020B0604020202020204" pitchFamily="34" charset="0"/>
              </a:rPr>
              <a:t> saying.</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1323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C8F8E-4C2D-7126-76B1-54F732EEC9FD}"/>
              </a:ext>
            </a:extLst>
          </p:cNvPr>
          <p:cNvSpPr>
            <a:spLocks noGrp="1"/>
          </p:cNvSpPr>
          <p:nvPr>
            <p:ph type="title"/>
          </p:nvPr>
        </p:nvSpPr>
        <p:spPr>
          <a:xfrm>
            <a:off x="977462" y="870132"/>
            <a:ext cx="10436772" cy="1527078"/>
          </a:xfrm>
        </p:spPr>
        <p:txBody>
          <a:bodyPr>
            <a:normAutofit fontScale="90000"/>
          </a:bodyPr>
          <a:lstStyle/>
          <a:p>
            <a:r>
              <a:rPr lang="en-US" dirty="0"/>
              <a:t>Motivational Interviewing: Fundamental Processes</a:t>
            </a:r>
          </a:p>
        </p:txBody>
      </p:sp>
      <p:sp>
        <p:nvSpPr>
          <p:cNvPr id="3" name="Content Placeholder 2">
            <a:extLst>
              <a:ext uri="{FF2B5EF4-FFF2-40B4-BE49-F238E27FC236}">
                <a16:creationId xmlns:a16="http://schemas.microsoft.com/office/drawing/2014/main" id="{38ADA49D-C083-CBB2-6090-8FD28780D46E}"/>
              </a:ext>
            </a:extLst>
          </p:cNvPr>
          <p:cNvSpPr>
            <a:spLocks noGrp="1"/>
          </p:cNvSpPr>
          <p:nvPr>
            <p:ph idx="1"/>
          </p:nvPr>
        </p:nvSpPr>
        <p:spPr>
          <a:xfrm>
            <a:off x="1199896" y="2628818"/>
            <a:ext cx="9792208" cy="3663945"/>
          </a:xfrm>
        </p:spPr>
        <p:txBody>
          <a:bodyPr>
            <a:normAutofit lnSpcReduction="10000"/>
          </a:bodyPr>
          <a:lstStyle/>
          <a:p>
            <a:pPr algn="l">
              <a:buFont typeface="Arial" panose="020B0604020202020204" pitchFamily="34" charset="0"/>
              <a:buChar char="•"/>
            </a:pPr>
            <a:r>
              <a:rPr lang="en-US" sz="2000" b="1" i="0" u="none" strike="noStrike" dirty="0">
                <a:solidFill>
                  <a:schemeClr val="accent1">
                    <a:lumMod val="75000"/>
                  </a:schemeClr>
                </a:solidFill>
                <a:effectLst/>
                <a:latin typeface="PT Sans" panose="020B0503020203020204" pitchFamily="34" charset="77"/>
              </a:rPr>
              <a:t>Engaging</a:t>
            </a:r>
            <a:r>
              <a:rPr lang="en-US" sz="2000" b="0" i="0" u="none" strike="noStrike" dirty="0">
                <a:solidFill>
                  <a:schemeClr val="accent1">
                    <a:lumMod val="75000"/>
                  </a:schemeClr>
                </a:solidFill>
                <a:effectLst/>
                <a:latin typeface="PT Sans" panose="020B0503020203020204" pitchFamily="34" charset="77"/>
              </a:rPr>
              <a:t>: </a:t>
            </a:r>
            <a:r>
              <a:rPr lang="en-US" sz="2000" dirty="0">
                <a:solidFill>
                  <a:srgbClr val="000000"/>
                </a:solidFill>
                <a:latin typeface="PT Sans" panose="020B0503020203020204" pitchFamily="34" charset="77"/>
              </a:rPr>
              <a:t>F</a:t>
            </a:r>
            <a:r>
              <a:rPr lang="en-US" sz="2000" b="0" i="0" u="none" strike="noStrike" dirty="0">
                <a:solidFill>
                  <a:srgbClr val="000000"/>
                </a:solidFill>
                <a:effectLst/>
                <a:latin typeface="PT Sans" panose="020B0503020203020204" pitchFamily="34" charset="77"/>
              </a:rPr>
              <a:t>oundation of MI. </a:t>
            </a:r>
            <a:r>
              <a:rPr lang="en-US" sz="2000" dirty="0">
                <a:solidFill>
                  <a:srgbClr val="000000"/>
                </a:solidFill>
                <a:latin typeface="PT Sans" panose="020B0503020203020204" pitchFamily="34" charset="77"/>
              </a:rPr>
              <a:t>E</a:t>
            </a:r>
            <a:r>
              <a:rPr lang="en-US" sz="2000" b="0" i="0" u="none" strike="noStrike" dirty="0">
                <a:solidFill>
                  <a:srgbClr val="000000"/>
                </a:solidFill>
                <a:effectLst/>
                <a:latin typeface="PT Sans" panose="020B0503020203020204" pitchFamily="34" charset="77"/>
              </a:rPr>
              <a:t>stablish a productive working relationship through careful listening to understand and accurately reflect the person’s experience and perspective while affirming strengths and supporting autonomy.</a:t>
            </a:r>
          </a:p>
          <a:p>
            <a:pPr algn="l">
              <a:buFont typeface="Arial" panose="020B0604020202020204" pitchFamily="34" charset="0"/>
              <a:buChar char="•"/>
            </a:pPr>
            <a:r>
              <a:rPr lang="en-US" sz="2000" b="1" i="0" u="none" strike="noStrike" dirty="0">
                <a:solidFill>
                  <a:schemeClr val="accent1">
                    <a:lumMod val="75000"/>
                  </a:schemeClr>
                </a:solidFill>
                <a:effectLst/>
                <a:latin typeface="PT Sans" panose="020B0503020203020204" pitchFamily="34" charset="77"/>
              </a:rPr>
              <a:t>Focusing</a:t>
            </a:r>
            <a:r>
              <a:rPr lang="en-US" sz="2000" b="0" i="0" u="none" strike="noStrike" dirty="0">
                <a:solidFill>
                  <a:schemeClr val="accent1">
                    <a:lumMod val="75000"/>
                  </a:schemeClr>
                </a:solidFill>
                <a:effectLst/>
                <a:latin typeface="PT Sans" panose="020B0503020203020204" pitchFamily="34" charset="77"/>
              </a:rPr>
              <a:t>: </a:t>
            </a:r>
            <a:r>
              <a:rPr lang="en-US" sz="2000" dirty="0">
                <a:solidFill>
                  <a:srgbClr val="000000"/>
                </a:solidFill>
                <a:latin typeface="PT Sans" panose="020B0503020203020204" pitchFamily="34" charset="77"/>
              </a:rPr>
              <a:t>A</a:t>
            </a:r>
            <a:r>
              <a:rPr lang="en-US" sz="2000" b="0" i="0" u="none" strike="noStrike" dirty="0">
                <a:solidFill>
                  <a:srgbClr val="000000"/>
                </a:solidFill>
                <a:effectLst/>
                <a:latin typeface="PT Sans" panose="020B0503020203020204" pitchFamily="34" charset="77"/>
              </a:rPr>
              <a:t>genda is negotiated that draws on both the family and Asthma Navigator’s expertise to agree on a shared purpose, which gives the Asthma Navigator to move into a directional conversation about change.</a:t>
            </a:r>
          </a:p>
          <a:p>
            <a:pPr algn="l">
              <a:buFont typeface="Arial" panose="020B0604020202020204" pitchFamily="34" charset="0"/>
              <a:buChar char="•"/>
            </a:pPr>
            <a:r>
              <a:rPr lang="en-US" sz="2000" b="1" i="0" u="none" strike="noStrike" dirty="0">
                <a:solidFill>
                  <a:schemeClr val="accent1">
                    <a:lumMod val="75000"/>
                  </a:schemeClr>
                </a:solidFill>
                <a:effectLst/>
                <a:latin typeface="PT Sans" panose="020B0503020203020204" pitchFamily="34" charset="77"/>
              </a:rPr>
              <a:t>Evoking</a:t>
            </a:r>
            <a:r>
              <a:rPr lang="en-US" sz="2000" b="0" i="0" u="none" strike="noStrike" dirty="0">
                <a:solidFill>
                  <a:schemeClr val="accent1">
                    <a:lumMod val="75000"/>
                  </a:schemeClr>
                </a:solidFill>
                <a:effectLst/>
                <a:latin typeface="PT Sans" panose="020B0503020203020204" pitchFamily="34" charset="77"/>
              </a:rPr>
              <a:t>: </a:t>
            </a:r>
            <a:r>
              <a:rPr lang="en-US" sz="2000" dirty="0">
                <a:solidFill>
                  <a:srgbClr val="000000"/>
                </a:solidFill>
                <a:latin typeface="PT Sans" panose="020B0503020203020204" pitchFamily="34" charset="77"/>
              </a:rPr>
              <a:t>G</a:t>
            </a:r>
            <a:r>
              <a:rPr lang="en-US" sz="2000" b="0" i="0" u="none" strike="noStrike" dirty="0">
                <a:solidFill>
                  <a:srgbClr val="000000"/>
                </a:solidFill>
                <a:effectLst/>
                <a:latin typeface="PT Sans" panose="020B0503020203020204" pitchFamily="34" charset="77"/>
              </a:rPr>
              <a:t>ently explores and helps the person to build their own “why” of change through eliciting their ideas and motivations. Ambivalence is normalized, explored without judgement. This process requires skillful attention to the person’s talk about change.</a:t>
            </a:r>
          </a:p>
          <a:p>
            <a:pPr algn="l">
              <a:buFont typeface="Arial" panose="020B0604020202020204" pitchFamily="34" charset="0"/>
              <a:buChar char="•"/>
            </a:pPr>
            <a:r>
              <a:rPr lang="en-US" sz="2000" b="1" i="0" u="none" strike="noStrike" dirty="0">
                <a:solidFill>
                  <a:schemeClr val="accent1">
                    <a:lumMod val="75000"/>
                  </a:schemeClr>
                </a:solidFill>
                <a:effectLst/>
                <a:latin typeface="PT Sans" panose="020B0503020203020204" pitchFamily="34" charset="77"/>
              </a:rPr>
              <a:t>Planning</a:t>
            </a:r>
            <a:r>
              <a:rPr lang="en-US" sz="2000" b="0" i="0" u="none" strike="noStrike" dirty="0">
                <a:solidFill>
                  <a:schemeClr val="accent1">
                    <a:lumMod val="75000"/>
                  </a:schemeClr>
                </a:solidFill>
                <a:effectLst/>
                <a:latin typeface="PT Sans" panose="020B0503020203020204" pitchFamily="34" charset="77"/>
              </a:rPr>
              <a:t>: </a:t>
            </a:r>
            <a:r>
              <a:rPr lang="en-US" sz="2000" b="0" i="0" u="none" strike="noStrike" dirty="0">
                <a:solidFill>
                  <a:srgbClr val="000000"/>
                </a:solidFill>
                <a:effectLst/>
                <a:latin typeface="PT Sans" panose="020B0503020203020204" pitchFamily="34" charset="77"/>
              </a:rPr>
              <a:t>Planning explores the “how” of change. </a:t>
            </a:r>
            <a:r>
              <a:rPr lang="en-US" sz="2000" dirty="0">
                <a:solidFill>
                  <a:srgbClr val="000000"/>
                </a:solidFill>
                <a:latin typeface="PT Sans" panose="020B0503020203020204" pitchFamily="34" charset="77"/>
              </a:rPr>
              <a:t>D</a:t>
            </a:r>
            <a:r>
              <a:rPr lang="en-US" sz="2000" b="0" i="0" u="none" strike="noStrike" dirty="0">
                <a:solidFill>
                  <a:srgbClr val="000000"/>
                </a:solidFill>
                <a:effectLst/>
                <a:latin typeface="PT Sans" panose="020B0503020203020204" pitchFamily="34" charset="77"/>
              </a:rPr>
              <a:t>evelop a plan based on the person’s own insights and expertise.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9063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2A9D3-3320-CE3A-74D4-7F13E46D4657}"/>
              </a:ext>
            </a:extLst>
          </p:cNvPr>
          <p:cNvSpPr>
            <a:spLocks noGrp="1"/>
          </p:cNvSpPr>
          <p:nvPr>
            <p:ph type="title"/>
          </p:nvPr>
        </p:nvSpPr>
        <p:spPr>
          <a:xfrm>
            <a:off x="1066800" y="642594"/>
            <a:ext cx="10058400" cy="1371600"/>
          </a:xfrm>
        </p:spPr>
        <p:txBody>
          <a:bodyPr>
            <a:normAutofit/>
          </a:bodyPr>
          <a:lstStyle/>
          <a:p>
            <a:pPr algn="ctr"/>
            <a:r>
              <a:rPr lang="en-US" dirty="0"/>
              <a:t>Behavior Change Strategies</a:t>
            </a:r>
          </a:p>
        </p:txBody>
      </p:sp>
      <p:graphicFrame>
        <p:nvGraphicFramePr>
          <p:cNvPr id="5" name="Content Placeholder 2">
            <a:extLst>
              <a:ext uri="{FF2B5EF4-FFF2-40B4-BE49-F238E27FC236}">
                <a16:creationId xmlns:a16="http://schemas.microsoft.com/office/drawing/2014/main" id="{79DD35B3-E882-592F-DA14-410CF1E4A026}"/>
              </a:ext>
            </a:extLst>
          </p:cNvPr>
          <p:cNvGraphicFramePr>
            <a:graphicFrameLocks noGrp="1"/>
          </p:cNvGraphicFramePr>
          <p:nvPr>
            <p:ph idx="1"/>
          </p:nvPr>
        </p:nvGraphicFramePr>
        <p:xfrm>
          <a:off x="1066800" y="2310063"/>
          <a:ext cx="10058400" cy="3725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6076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0B6D7-D5C9-88B8-8225-2F0A4CB58872}"/>
              </a:ext>
            </a:extLst>
          </p:cNvPr>
          <p:cNvSpPr>
            <a:spLocks noGrp="1"/>
          </p:cNvSpPr>
          <p:nvPr>
            <p:ph type="title"/>
          </p:nvPr>
        </p:nvSpPr>
        <p:spPr>
          <a:xfrm>
            <a:off x="1175512" y="870132"/>
            <a:ext cx="9792208" cy="1527078"/>
          </a:xfrm>
        </p:spPr>
        <p:txBody>
          <a:bodyPr>
            <a:normAutofit/>
          </a:bodyPr>
          <a:lstStyle/>
          <a:p>
            <a:r>
              <a:rPr lang="en-US" dirty="0"/>
              <a:t>Summary</a:t>
            </a:r>
          </a:p>
        </p:txBody>
      </p:sp>
      <p:sp>
        <p:nvSpPr>
          <p:cNvPr id="3" name="Content Placeholder 2">
            <a:extLst>
              <a:ext uri="{FF2B5EF4-FFF2-40B4-BE49-F238E27FC236}">
                <a16:creationId xmlns:a16="http://schemas.microsoft.com/office/drawing/2014/main" id="{35BB9185-251B-4FAE-A1E6-B56B59AA9FC2}"/>
              </a:ext>
            </a:extLst>
          </p:cNvPr>
          <p:cNvSpPr>
            <a:spLocks noGrp="1"/>
          </p:cNvSpPr>
          <p:nvPr>
            <p:ph idx="1"/>
          </p:nvPr>
        </p:nvSpPr>
        <p:spPr>
          <a:xfrm>
            <a:off x="1175512" y="2555246"/>
            <a:ext cx="9792208" cy="3811090"/>
          </a:xfrm>
        </p:spPr>
        <p:txBody>
          <a:bodyPr>
            <a:normAutofit/>
          </a:bodyPr>
          <a:lstStyle/>
          <a:p>
            <a:r>
              <a:rPr lang="en-US" sz="2400" dirty="0"/>
              <a:t>Assess: Ask questions to identify goals, priorities, understanding, current situation</a:t>
            </a:r>
          </a:p>
          <a:p>
            <a:r>
              <a:rPr lang="en-US" sz="2400" dirty="0"/>
              <a:t>Based on assessment, tailor education</a:t>
            </a:r>
          </a:p>
          <a:p>
            <a:r>
              <a:rPr lang="en-US" sz="2400" dirty="0"/>
              <a:t>Understand, acknowledge and recognize 6 stages of change</a:t>
            </a:r>
          </a:p>
          <a:p>
            <a:r>
              <a:rPr lang="en-US" sz="2400" dirty="0"/>
              <a:t>Respect the spirit of Motivational Interviewing</a:t>
            </a:r>
          </a:p>
          <a:p>
            <a:r>
              <a:rPr lang="en-US" sz="2400" dirty="0"/>
              <a:t>Use motivational interviewing to tailor intervention and planning to achieve goal</a:t>
            </a:r>
          </a:p>
          <a:p>
            <a:r>
              <a:rPr lang="en-US" sz="2400" dirty="0"/>
              <a:t>Apply a variety of behavior change strategies</a:t>
            </a:r>
          </a:p>
          <a:p>
            <a:endParaRPr lang="en-US" sz="2400" dirty="0"/>
          </a:p>
          <a:p>
            <a:endParaRPr lang="en-US" sz="2400" dirty="0"/>
          </a:p>
        </p:txBody>
      </p:sp>
    </p:spTree>
    <p:extLst>
      <p:ext uri="{BB962C8B-B14F-4D97-AF65-F5344CB8AC3E}">
        <p14:creationId xmlns:p14="http://schemas.microsoft.com/office/powerpoint/2010/main" val="47733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84F51-2318-DD5A-313B-5CD156BB9870}"/>
              </a:ext>
            </a:extLst>
          </p:cNvPr>
          <p:cNvSpPr>
            <a:spLocks noGrp="1"/>
          </p:cNvSpPr>
          <p:nvPr>
            <p:ph type="title"/>
          </p:nvPr>
        </p:nvSpPr>
        <p:spPr/>
        <p:txBody>
          <a:bodyPr/>
          <a:lstStyle/>
          <a:p>
            <a:r>
              <a:rPr lang="en-US" dirty="0"/>
              <a:t>Break</a:t>
            </a:r>
          </a:p>
        </p:txBody>
      </p:sp>
      <p:sp>
        <p:nvSpPr>
          <p:cNvPr id="3" name="Text Placeholder 2">
            <a:extLst>
              <a:ext uri="{FF2B5EF4-FFF2-40B4-BE49-F238E27FC236}">
                <a16:creationId xmlns:a16="http://schemas.microsoft.com/office/drawing/2014/main" id="{CBEC4BB5-6EC0-3333-F379-592A162A8C00}"/>
              </a:ext>
            </a:extLst>
          </p:cNvPr>
          <p:cNvSpPr>
            <a:spLocks noGrp="1"/>
          </p:cNvSpPr>
          <p:nvPr>
            <p:ph type="body" idx="1"/>
          </p:nvPr>
        </p:nvSpPr>
        <p:spPr/>
        <p:txBody>
          <a:bodyPr/>
          <a:lstStyle/>
          <a:p>
            <a:r>
              <a:rPr lang="en-US" dirty="0"/>
              <a:t>10:30-10:45</a:t>
            </a:r>
          </a:p>
        </p:txBody>
      </p:sp>
    </p:spTree>
    <p:extLst>
      <p:ext uri="{BB962C8B-B14F-4D97-AF65-F5344CB8AC3E}">
        <p14:creationId xmlns:p14="http://schemas.microsoft.com/office/powerpoint/2010/main" val="3828439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D589B-0C43-866A-C64E-3FAFE81FFBEF}"/>
              </a:ext>
            </a:extLst>
          </p:cNvPr>
          <p:cNvSpPr>
            <a:spLocks noGrp="1"/>
          </p:cNvSpPr>
          <p:nvPr>
            <p:ph type="title"/>
          </p:nvPr>
        </p:nvSpPr>
        <p:spPr/>
        <p:txBody>
          <a:bodyPr/>
          <a:lstStyle/>
          <a:p>
            <a:r>
              <a:rPr lang="en-US" dirty="0"/>
              <a:t>Inhaler Teaching Session</a:t>
            </a:r>
          </a:p>
        </p:txBody>
      </p:sp>
      <p:sp>
        <p:nvSpPr>
          <p:cNvPr id="3" name="Text Placeholder 2">
            <a:extLst>
              <a:ext uri="{FF2B5EF4-FFF2-40B4-BE49-F238E27FC236}">
                <a16:creationId xmlns:a16="http://schemas.microsoft.com/office/drawing/2014/main" id="{21B3A591-EF26-5BD0-1B52-E7E813D818A5}"/>
              </a:ext>
            </a:extLst>
          </p:cNvPr>
          <p:cNvSpPr>
            <a:spLocks noGrp="1"/>
          </p:cNvSpPr>
          <p:nvPr>
            <p:ph type="body" idx="1"/>
          </p:nvPr>
        </p:nvSpPr>
        <p:spPr>
          <a:xfrm>
            <a:off x="707136" y="2704664"/>
            <a:ext cx="10363200" cy="2286436"/>
          </a:xfrm>
        </p:spPr>
        <p:txBody>
          <a:bodyPr>
            <a:normAutofit/>
          </a:bodyPr>
          <a:lstStyle/>
          <a:p>
            <a:r>
              <a:rPr lang="en-US" dirty="0"/>
              <a:t>11:15-12:15</a:t>
            </a:r>
          </a:p>
          <a:p>
            <a:r>
              <a:rPr lang="en-US" dirty="0"/>
              <a:t>How to teach and assess inhaler technique for students and family</a:t>
            </a:r>
          </a:p>
          <a:p>
            <a:r>
              <a:rPr lang="en-US" dirty="0"/>
              <a:t>Demonstrate in pairs with each other</a:t>
            </a:r>
          </a:p>
        </p:txBody>
      </p:sp>
    </p:spTree>
    <p:extLst>
      <p:ext uri="{BB962C8B-B14F-4D97-AF65-F5344CB8AC3E}">
        <p14:creationId xmlns:p14="http://schemas.microsoft.com/office/powerpoint/2010/main" val="3726578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BC63B8-5741-6A40-B80C-DDED43ABA760}"/>
              </a:ext>
            </a:extLst>
          </p:cNvPr>
          <p:cNvSpPr>
            <a:spLocks noGrp="1"/>
          </p:cNvSpPr>
          <p:nvPr>
            <p:ph type="title"/>
          </p:nvPr>
        </p:nvSpPr>
        <p:spPr>
          <a:xfrm>
            <a:off x="5693102" y="790936"/>
            <a:ext cx="5976928" cy="5276128"/>
          </a:xfrm>
          <a:solidFill>
            <a:schemeClr val="accent2"/>
          </a:solidFill>
        </p:spPr>
        <p:txBody>
          <a:bodyPr vert="horz" lIns="91440" tIns="45720" rIns="91440" bIns="45720" rtlCol="0" anchor="b">
            <a:normAutofit/>
            <a:scene3d>
              <a:camera prst="orthographicFront"/>
              <a:lightRig rig="freezing" dir="t">
                <a:rot lat="0" lon="0" rev="5640000"/>
              </a:lightRig>
            </a:scene3d>
            <a:sp3d prstMaterial="flat">
              <a:bevelT w="38100" h="38100"/>
            </a:sp3d>
          </a:bodyPr>
          <a:lstStyle/>
          <a:p>
            <a:pPr algn="ctr"/>
            <a:r>
              <a:rPr lang="en-US" sz="8000" dirty="0">
                <a:solidFill>
                  <a:srgbClr val="FFFFFF"/>
                </a:solidFill>
              </a:rPr>
              <a:t>What Does a Teaching Session Include?</a:t>
            </a:r>
          </a:p>
        </p:txBody>
      </p:sp>
      <p:sp>
        <p:nvSpPr>
          <p:cNvPr id="5" name="Text Placeholder 4">
            <a:extLst>
              <a:ext uri="{FF2B5EF4-FFF2-40B4-BE49-F238E27FC236}">
                <a16:creationId xmlns:a16="http://schemas.microsoft.com/office/drawing/2014/main" id="{EC9B9427-9FF6-4849-B357-ABEEEBBE2DBE}"/>
              </a:ext>
            </a:extLst>
          </p:cNvPr>
          <p:cNvSpPr>
            <a:spLocks noGrp="1"/>
          </p:cNvSpPr>
          <p:nvPr>
            <p:ph type="body" idx="1"/>
          </p:nvPr>
        </p:nvSpPr>
        <p:spPr>
          <a:xfrm>
            <a:off x="5693102" y="6070450"/>
            <a:ext cx="5976928" cy="518385"/>
          </a:xfrm>
          <a:solidFill>
            <a:schemeClr val="accent2"/>
          </a:solidFill>
          <a:ln>
            <a:solidFill>
              <a:schemeClr val="accent1"/>
            </a:solidFill>
          </a:ln>
        </p:spPr>
        <p:txBody>
          <a:bodyPr vert="horz" lIns="91440" tIns="45720" rIns="91440" bIns="45720" rtlCol="0" anchor="t">
            <a:normAutofit/>
          </a:bodyPr>
          <a:lstStyle/>
          <a:p>
            <a:pPr algn="ctr"/>
            <a:r>
              <a:rPr lang="en-US" b="1" kern="1200" dirty="0">
                <a:solidFill>
                  <a:srgbClr val="FFFFFF"/>
                </a:solidFill>
                <a:latin typeface="+mn-lt"/>
                <a:ea typeface="+mn-ea"/>
                <a:cs typeface="+mn-cs"/>
              </a:rPr>
              <a:t>Let’s Practice</a:t>
            </a:r>
          </a:p>
        </p:txBody>
      </p:sp>
      <p:pic>
        <p:nvPicPr>
          <p:cNvPr id="18" name="Graphic 17" descr="Classroom">
            <a:extLst>
              <a:ext uri="{FF2B5EF4-FFF2-40B4-BE49-F238E27FC236}">
                <a16:creationId xmlns:a16="http://schemas.microsoft.com/office/drawing/2014/main" id="{71328370-0252-CB0F-D251-5D24CAD6E9B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70392" y="2023323"/>
            <a:ext cx="3189041" cy="3189041"/>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Tree>
    <p:extLst>
      <p:ext uri="{BB962C8B-B14F-4D97-AF65-F5344CB8AC3E}">
        <p14:creationId xmlns:p14="http://schemas.microsoft.com/office/powerpoint/2010/main" val="3449867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B9A5A-5627-8F4D-8EAC-0E4E8E791489}"/>
              </a:ext>
            </a:extLst>
          </p:cNvPr>
          <p:cNvSpPr>
            <a:spLocks noGrp="1"/>
          </p:cNvSpPr>
          <p:nvPr>
            <p:ph type="title"/>
          </p:nvPr>
        </p:nvSpPr>
        <p:spPr>
          <a:xfrm>
            <a:off x="707136" y="1316736"/>
            <a:ext cx="10363200" cy="1362456"/>
          </a:xfrm>
        </p:spPr>
        <p:txBody>
          <a:bodyPr anchor="b">
            <a:normAutofit/>
          </a:bodyPr>
          <a:lstStyle/>
          <a:p>
            <a:r>
              <a:rPr lang="en-US" b="0" dirty="0"/>
              <a:t>Teaching Session with Patients</a:t>
            </a:r>
          </a:p>
        </p:txBody>
      </p:sp>
      <p:sp>
        <p:nvSpPr>
          <p:cNvPr id="3" name="Content Placeholder 2">
            <a:extLst>
              <a:ext uri="{FF2B5EF4-FFF2-40B4-BE49-F238E27FC236}">
                <a16:creationId xmlns:a16="http://schemas.microsoft.com/office/drawing/2014/main" id="{1E2F1717-E1B3-E044-B36A-1127B9B0E25B}"/>
              </a:ext>
            </a:extLst>
          </p:cNvPr>
          <p:cNvSpPr>
            <a:spLocks noGrp="1"/>
          </p:cNvSpPr>
          <p:nvPr>
            <p:ph type="body" idx="1"/>
          </p:nvPr>
        </p:nvSpPr>
        <p:spPr>
          <a:xfrm>
            <a:off x="707136" y="2704664"/>
            <a:ext cx="10363200" cy="2781300"/>
          </a:xfrm>
        </p:spPr>
        <p:txBody>
          <a:bodyPr vert="horz" lIns="91440" tIns="45720" rIns="91440" bIns="45720" rtlCol="0" anchor="t">
            <a:normAutofit/>
          </a:bodyPr>
          <a:lstStyle/>
          <a:p>
            <a:pPr>
              <a:lnSpc>
                <a:spcPct val="90000"/>
              </a:lnSpc>
            </a:pPr>
            <a:r>
              <a:rPr lang="en-US" sz="2000" b="1"/>
              <a:t>Request student to demonstrate their inhaler technique:</a:t>
            </a:r>
          </a:p>
          <a:p>
            <a:pPr lvl="1">
              <a:lnSpc>
                <a:spcPct val="90000"/>
              </a:lnSpc>
            </a:pPr>
            <a:r>
              <a:rPr lang="en-US" sz="2000">
                <a:solidFill>
                  <a:schemeClr val="tx1"/>
                </a:solidFill>
              </a:rPr>
              <a:t>“Can you show me how you use your….?”</a:t>
            </a:r>
          </a:p>
          <a:p>
            <a:pPr>
              <a:lnSpc>
                <a:spcPct val="90000"/>
              </a:lnSpc>
            </a:pPr>
            <a:r>
              <a:rPr lang="en-US" sz="2000" b="1"/>
              <a:t>Observe technique and provide feedback and coaching to patient:</a:t>
            </a:r>
          </a:p>
          <a:p>
            <a:pPr lvl="1">
              <a:lnSpc>
                <a:spcPct val="90000"/>
              </a:lnSpc>
            </a:pPr>
            <a:r>
              <a:rPr lang="en-US" sz="2000">
                <a:solidFill>
                  <a:schemeClr val="tx1"/>
                </a:solidFill>
              </a:rPr>
              <a:t>Identify/review steps performed correctly. </a:t>
            </a:r>
          </a:p>
          <a:p>
            <a:pPr lvl="1">
              <a:lnSpc>
                <a:spcPct val="90000"/>
              </a:lnSpc>
            </a:pPr>
            <a:r>
              <a:rPr lang="en-US" sz="2000">
                <a:solidFill>
                  <a:schemeClr val="tx1"/>
                </a:solidFill>
              </a:rPr>
              <a:t>Identify/review steps performed incorrectly.</a:t>
            </a:r>
          </a:p>
          <a:p>
            <a:pPr>
              <a:lnSpc>
                <a:spcPct val="90000"/>
              </a:lnSpc>
            </a:pPr>
            <a:r>
              <a:rPr lang="en-US" sz="2000" b="1"/>
              <a:t>Demonstrate technique if patient’s technique was very poor and or they are not understanding directions.</a:t>
            </a:r>
          </a:p>
          <a:p>
            <a:pPr>
              <a:lnSpc>
                <a:spcPct val="90000"/>
              </a:lnSpc>
            </a:pPr>
            <a:r>
              <a:rPr lang="en-US" sz="2000" b="1"/>
              <a:t>Ask for a repeat demonstration.</a:t>
            </a:r>
          </a:p>
          <a:p>
            <a:pPr>
              <a:lnSpc>
                <a:spcPct val="90000"/>
              </a:lnSpc>
            </a:pPr>
            <a:endParaRPr lang="en-US" sz="2000"/>
          </a:p>
          <a:p>
            <a:pPr>
              <a:lnSpc>
                <a:spcPct val="90000"/>
              </a:lnSpc>
            </a:pPr>
            <a:endParaRPr lang="en-US" sz="2000"/>
          </a:p>
        </p:txBody>
      </p:sp>
    </p:spTree>
    <p:extLst>
      <p:ext uri="{BB962C8B-B14F-4D97-AF65-F5344CB8AC3E}">
        <p14:creationId xmlns:p14="http://schemas.microsoft.com/office/powerpoint/2010/main" val="3317725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vert="horz" lIns="0" tIns="45720" rIns="0" bIns="0" rtlCol="0" anchor="b">
            <a:normAutofit/>
          </a:bodyPr>
          <a:lstStyle/>
          <a:p>
            <a:r>
              <a:rPr kumimoji="0" lang="en-US" b="0" kern="1200">
                <a:ln>
                  <a:noFill/>
                </a:ln>
                <a:effectLst/>
                <a:latin typeface="+mj-lt"/>
                <a:ea typeface="+mj-ea"/>
                <a:cs typeface="+mj-cs"/>
              </a:rPr>
              <a:t>Inhaler Technique Assessment Tool</a:t>
            </a:r>
          </a:p>
        </p:txBody>
      </p:sp>
      <p:sp>
        <p:nvSpPr>
          <p:cNvPr id="3" name="TextBox 2">
            <a:extLst>
              <a:ext uri="{FF2B5EF4-FFF2-40B4-BE49-F238E27FC236}">
                <a16:creationId xmlns:a16="http://schemas.microsoft.com/office/drawing/2014/main" id="{F8D38015-8E48-9949-BF86-411DE0280609}"/>
              </a:ext>
            </a:extLst>
          </p:cNvPr>
          <p:cNvSpPr txBox="1"/>
          <p:nvPr/>
        </p:nvSpPr>
        <p:spPr>
          <a:xfrm>
            <a:off x="609600" y="1920085"/>
            <a:ext cx="5384800" cy="4434840"/>
          </a:xfrm>
          <a:prstGeom prst="rect">
            <a:avLst/>
          </a:prstGeom>
        </p:spPr>
        <p:txBody>
          <a:bodyPr vert="horz" lIns="91440" tIns="45720" rIns="91440" bIns="45720" rtlCol="0">
            <a:normAutofit/>
          </a:bodyPr>
          <a:lstStyle/>
          <a:p>
            <a:pPr marL="285750" indent="-228600">
              <a:spcBef>
                <a:spcPct val="20000"/>
              </a:spcBef>
              <a:spcAft>
                <a:spcPts val="600"/>
              </a:spcAft>
              <a:buFont typeface="Wingdings 2"/>
              <a:buChar char=""/>
            </a:pPr>
            <a:r>
              <a:rPr lang="en-US" sz="2600"/>
              <a:t>Allows a simple and consistent scoring of inhaler technique</a:t>
            </a:r>
          </a:p>
          <a:p>
            <a:pPr marL="285750" indent="-228600">
              <a:spcBef>
                <a:spcPct val="20000"/>
              </a:spcBef>
              <a:spcAft>
                <a:spcPts val="600"/>
              </a:spcAft>
              <a:buFont typeface="Wingdings 2"/>
              <a:buChar char=""/>
            </a:pPr>
            <a:r>
              <a:rPr lang="en-US" sz="2600"/>
              <a:t>Based on 5 key steps</a:t>
            </a:r>
          </a:p>
          <a:p>
            <a:pPr marL="285750" indent="-228600">
              <a:spcBef>
                <a:spcPct val="20000"/>
              </a:spcBef>
              <a:spcAft>
                <a:spcPts val="600"/>
              </a:spcAft>
              <a:buFont typeface="Wingdings 2"/>
              <a:buChar char=""/>
            </a:pPr>
            <a:r>
              <a:rPr lang="en-US" sz="2600"/>
              <a:t>Identifies correct technique and common errors</a:t>
            </a:r>
          </a:p>
        </p:txBody>
      </p:sp>
      <p:pic>
        <p:nvPicPr>
          <p:cNvPr id="7" name="Content Placeholder 6" descr="Table&#10;&#10;Description automatically generated">
            <a:extLst>
              <a:ext uri="{FF2B5EF4-FFF2-40B4-BE49-F238E27FC236}">
                <a16:creationId xmlns:a16="http://schemas.microsoft.com/office/drawing/2014/main" id="{B6607C3F-E4FC-1093-1145-B11CD145C913}"/>
              </a:ext>
            </a:extLst>
          </p:cNvPr>
          <p:cNvPicPr>
            <a:picLocks noGrp="1" noChangeAspect="1"/>
          </p:cNvPicPr>
          <p:nvPr>
            <p:ph sz="half" idx="2"/>
          </p:nvPr>
        </p:nvPicPr>
        <p:blipFill>
          <a:blip r:embed="rId2"/>
          <a:stretch>
            <a:fillRect/>
          </a:stretch>
        </p:blipFill>
        <p:spPr>
          <a:xfrm>
            <a:off x="7040881" y="1751634"/>
            <a:ext cx="3995730" cy="5106366"/>
          </a:xfrm>
          <a:prstGeom prst="rect">
            <a:avLst/>
          </a:prstGeom>
          <a:noFill/>
        </p:spPr>
      </p:pic>
    </p:spTree>
    <p:extLst>
      <p:ext uri="{BB962C8B-B14F-4D97-AF65-F5344CB8AC3E}">
        <p14:creationId xmlns:p14="http://schemas.microsoft.com/office/powerpoint/2010/main" val="973279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FC5B5-DA2D-B44C-89B7-3F97F33A3B52}"/>
              </a:ext>
            </a:extLst>
          </p:cNvPr>
          <p:cNvSpPr>
            <a:spLocks noGrp="1"/>
          </p:cNvSpPr>
          <p:nvPr>
            <p:ph type="title"/>
          </p:nvPr>
        </p:nvSpPr>
        <p:spPr/>
        <p:txBody>
          <a:bodyPr>
            <a:normAutofit/>
          </a:bodyPr>
          <a:lstStyle/>
          <a:p>
            <a:r>
              <a:rPr lang="en-US" sz="4700" dirty="0">
                <a:solidFill>
                  <a:schemeClr val="tx1"/>
                </a:solidFill>
                <a:latin typeface="+mn-lt"/>
              </a:rPr>
              <a:t>Role Play: In Pairs</a:t>
            </a:r>
          </a:p>
        </p:txBody>
      </p:sp>
      <p:sp>
        <p:nvSpPr>
          <p:cNvPr id="3" name="Content Placeholder 2">
            <a:extLst>
              <a:ext uri="{FF2B5EF4-FFF2-40B4-BE49-F238E27FC236}">
                <a16:creationId xmlns:a16="http://schemas.microsoft.com/office/drawing/2014/main" id="{1C478E61-0E7A-AF48-82D8-A6A88803B50F}"/>
              </a:ext>
            </a:extLst>
          </p:cNvPr>
          <p:cNvSpPr>
            <a:spLocks noGrp="1"/>
          </p:cNvSpPr>
          <p:nvPr>
            <p:ph idx="1"/>
          </p:nvPr>
        </p:nvSpPr>
        <p:spPr>
          <a:xfrm>
            <a:off x="205740" y="1935480"/>
            <a:ext cx="11986260" cy="4389120"/>
          </a:xfrm>
        </p:spPr>
        <p:txBody>
          <a:bodyPr>
            <a:noAutofit/>
          </a:bodyPr>
          <a:lstStyle/>
          <a:p>
            <a:pPr>
              <a:spcBef>
                <a:spcPts val="0"/>
              </a:spcBef>
              <a:spcAft>
                <a:spcPts val="600"/>
              </a:spcAft>
            </a:pPr>
            <a:r>
              <a:rPr lang="en-US" sz="1800" dirty="0"/>
              <a:t>Each person will play role of patient and clinic team member for MDI alone. </a:t>
            </a:r>
          </a:p>
          <a:p>
            <a:pPr>
              <a:spcBef>
                <a:spcPts val="0"/>
              </a:spcBef>
              <a:spcAft>
                <a:spcPts val="600"/>
              </a:spcAft>
            </a:pPr>
            <a:r>
              <a:rPr lang="en-US" sz="1800" b="1" dirty="0"/>
              <a:t>First pair scenario:</a:t>
            </a:r>
          </a:p>
          <a:p>
            <a:pPr lvl="1">
              <a:spcBef>
                <a:spcPts val="0"/>
              </a:spcBef>
              <a:spcAft>
                <a:spcPts val="600"/>
              </a:spcAft>
            </a:pPr>
            <a:r>
              <a:rPr lang="en-US" sz="1800" u="sng" dirty="0"/>
              <a:t>Student</a:t>
            </a:r>
            <a:r>
              <a:rPr lang="en-US" sz="1800" dirty="0"/>
              <a:t>: Prescribed reliever (albuterol) MDI\and reports will not likely use spacer). </a:t>
            </a:r>
          </a:p>
          <a:p>
            <a:pPr lvl="1">
              <a:spcBef>
                <a:spcPts val="0"/>
              </a:spcBef>
              <a:spcAft>
                <a:spcPts val="600"/>
              </a:spcAft>
            </a:pPr>
            <a:r>
              <a:rPr lang="en-US" sz="1800" u="sng" dirty="0"/>
              <a:t>Health team member/nurse</a:t>
            </a:r>
            <a:r>
              <a:rPr lang="en-US" sz="1800" dirty="0"/>
              <a:t>: </a:t>
            </a:r>
          </a:p>
          <a:p>
            <a:pPr lvl="2">
              <a:spcBef>
                <a:spcPts val="0"/>
              </a:spcBef>
              <a:spcAft>
                <a:spcPts val="600"/>
              </a:spcAft>
            </a:pPr>
            <a:r>
              <a:rPr lang="en-US" sz="1800" dirty="0"/>
              <a:t>Explain steps and demonstrate MDI technique</a:t>
            </a:r>
          </a:p>
          <a:p>
            <a:pPr lvl="2">
              <a:spcBef>
                <a:spcPts val="0"/>
              </a:spcBef>
              <a:spcAft>
                <a:spcPts val="600"/>
              </a:spcAft>
            </a:pPr>
            <a:r>
              <a:rPr lang="en-US" sz="1800" dirty="0"/>
              <a:t>Use </a:t>
            </a:r>
            <a:r>
              <a:rPr lang="en-US" sz="1800" b="1" dirty="0"/>
              <a:t>Inhaler Technique Assessment Tool </a:t>
            </a:r>
            <a:r>
              <a:rPr lang="en-US" sz="1800" dirty="0"/>
              <a:t>to record correct and incorrect steps.</a:t>
            </a:r>
          </a:p>
          <a:p>
            <a:pPr>
              <a:spcBef>
                <a:spcPts val="0"/>
              </a:spcBef>
              <a:spcAft>
                <a:spcPts val="600"/>
              </a:spcAft>
            </a:pPr>
            <a:r>
              <a:rPr lang="en-US" sz="1800" b="1" dirty="0"/>
              <a:t>Rotate-Second pair scenario:</a:t>
            </a:r>
          </a:p>
          <a:p>
            <a:pPr lvl="1">
              <a:spcBef>
                <a:spcPts val="0"/>
              </a:spcBef>
              <a:spcAft>
                <a:spcPts val="600"/>
              </a:spcAft>
            </a:pPr>
            <a:r>
              <a:rPr lang="en-US" sz="1800" u="sng" dirty="0"/>
              <a:t>Health team member/nurse</a:t>
            </a:r>
            <a:r>
              <a:rPr lang="en-US" sz="1800" dirty="0"/>
              <a:t>: </a:t>
            </a:r>
          </a:p>
          <a:p>
            <a:pPr lvl="2">
              <a:spcBef>
                <a:spcPts val="0"/>
              </a:spcBef>
              <a:spcAft>
                <a:spcPts val="600"/>
              </a:spcAft>
            </a:pPr>
            <a:r>
              <a:rPr lang="en-US" sz="1800" dirty="0"/>
              <a:t>Ask patient to demonstrate use</a:t>
            </a:r>
          </a:p>
          <a:p>
            <a:pPr lvl="2">
              <a:spcBef>
                <a:spcPts val="0"/>
              </a:spcBef>
              <a:spcAft>
                <a:spcPts val="600"/>
              </a:spcAft>
            </a:pPr>
            <a:r>
              <a:rPr lang="en-US" sz="1800" dirty="0"/>
              <a:t>Identify errors and coach for accurate technique</a:t>
            </a:r>
          </a:p>
          <a:p>
            <a:pPr lvl="1">
              <a:spcBef>
                <a:spcPts val="0"/>
              </a:spcBef>
              <a:spcAft>
                <a:spcPts val="600"/>
              </a:spcAft>
            </a:pPr>
            <a:r>
              <a:rPr lang="en-US" sz="1800" u="sng" dirty="0"/>
              <a:t>Student</a:t>
            </a:r>
            <a:r>
              <a:rPr lang="en-US" sz="1800" dirty="0"/>
              <a:t>: </a:t>
            </a:r>
          </a:p>
          <a:p>
            <a:pPr lvl="2">
              <a:spcBef>
                <a:spcPts val="0"/>
              </a:spcBef>
              <a:spcAft>
                <a:spcPts val="600"/>
              </a:spcAft>
            </a:pPr>
            <a:r>
              <a:rPr lang="en-US" sz="1800" dirty="0"/>
              <a:t>Demonstrate MDI technique</a:t>
            </a:r>
            <a:endParaRPr lang="en-US" sz="1800" b="1" dirty="0"/>
          </a:p>
          <a:p>
            <a:pPr lvl="1">
              <a:spcBef>
                <a:spcPts val="0"/>
              </a:spcBef>
              <a:spcAft>
                <a:spcPts val="600"/>
              </a:spcAft>
            </a:pPr>
            <a:endParaRPr lang="en-US" sz="1800" b="1" dirty="0"/>
          </a:p>
        </p:txBody>
      </p:sp>
    </p:spTree>
    <p:extLst>
      <p:ext uri="{BB962C8B-B14F-4D97-AF65-F5344CB8AC3E}">
        <p14:creationId xmlns:p14="http://schemas.microsoft.com/office/powerpoint/2010/main" val="112856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40132-3E91-B0A9-2144-DFD4F86FA79A}"/>
              </a:ext>
            </a:extLst>
          </p:cNvPr>
          <p:cNvSpPr>
            <a:spLocks noGrp="1"/>
          </p:cNvSpPr>
          <p:nvPr>
            <p:ph type="title"/>
          </p:nvPr>
        </p:nvSpPr>
        <p:spPr/>
        <p:txBody>
          <a:bodyPr/>
          <a:lstStyle/>
          <a:p>
            <a:r>
              <a:rPr lang="en-US" dirty="0"/>
              <a:t>Adverse Events and Reporting</a:t>
            </a:r>
          </a:p>
        </p:txBody>
      </p:sp>
      <p:sp>
        <p:nvSpPr>
          <p:cNvPr id="3" name="Text Placeholder 2">
            <a:extLst>
              <a:ext uri="{FF2B5EF4-FFF2-40B4-BE49-F238E27FC236}">
                <a16:creationId xmlns:a16="http://schemas.microsoft.com/office/drawing/2014/main" id="{478627BA-A88A-143B-C460-4D13BCD98E35}"/>
              </a:ext>
            </a:extLst>
          </p:cNvPr>
          <p:cNvSpPr>
            <a:spLocks noGrp="1"/>
          </p:cNvSpPr>
          <p:nvPr>
            <p:ph type="body" idx="1"/>
          </p:nvPr>
        </p:nvSpPr>
        <p:spPr/>
        <p:txBody>
          <a:bodyPr/>
          <a:lstStyle/>
          <a:p>
            <a:r>
              <a:rPr lang="en-US" dirty="0"/>
              <a:t>10:45-11:15</a:t>
            </a:r>
          </a:p>
        </p:txBody>
      </p:sp>
    </p:spTree>
    <p:extLst>
      <p:ext uri="{BB962C8B-B14F-4D97-AF65-F5344CB8AC3E}">
        <p14:creationId xmlns:p14="http://schemas.microsoft.com/office/powerpoint/2010/main" val="293520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6F9421-B745-B7E8-9303-50CF973F3C6D}"/>
              </a:ext>
            </a:extLst>
          </p:cNvPr>
          <p:cNvSpPr>
            <a:spLocks noGrp="1"/>
          </p:cNvSpPr>
          <p:nvPr>
            <p:ph type="title"/>
          </p:nvPr>
        </p:nvSpPr>
        <p:spPr/>
        <p:txBody>
          <a:bodyPr/>
          <a:lstStyle/>
          <a:p>
            <a:r>
              <a:rPr lang="en-US" dirty="0"/>
              <a:t>What are adverse events</a:t>
            </a:r>
          </a:p>
        </p:txBody>
      </p:sp>
      <p:sp>
        <p:nvSpPr>
          <p:cNvPr id="5" name="Content Placeholder 4">
            <a:extLst>
              <a:ext uri="{FF2B5EF4-FFF2-40B4-BE49-F238E27FC236}">
                <a16:creationId xmlns:a16="http://schemas.microsoft.com/office/drawing/2014/main" id="{EACE7100-CF91-2263-FAFF-0686356073C8}"/>
              </a:ext>
            </a:extLst>
          </p:cNvPr>
          <p:cNvSpPr>
            <a:spLocks noGrp="1"/>
          </p:cNvSpPr>
          <p:nvPr>
            <p:ph idx="1"/>
          </p:nvPr>
        </p:nvSpPr>
        <p:spPr/>
        <p:txBody>
          <a:bodyPr/>
          <a:lstStyle/>
          <a:p>
            <a:r>
              <a:rPr lang="en-US" dirty="0"/>
              <a:t>In research studies, you have to track and report if anything happens to study participants </a:t>
            </a:r>
          </a:p>
          <a:p>
            <a:r>
              <a:rPr lang="en-US" dirty="0"/>
              <a:t>In this case, we are looking for ED visits, urgent care visits, and hospitalizations</a:t>
            </a:r>
          </a:p>
          <a:p>
            <a:pPr lvl="1"/>
            <a:r>
              <a:rPr lang="en-US" dirty="0"/>
              <a:t>It is tracked in </a:t>
            </a:r>
            <a:r>
              <a:rPr lang="en-US" dirty="0" err="1"/>
              <a:t>REDCap</a:t>
            </a:r>
            <a:r>
              <a:rPr lang="en-US" dirty="0"/>
              <a:t> in the Baseline Navigator Questionnaire, Follow up Navigator Questionnaire, and Data Collector Instrument and automatically notifies the team</a:t>
            </a:r>
          </a:p>
          <a:p>
            <a:pPr lvl="1"/>
            <a:r>
              <a:rPr lang="en-US" dirty="0"/>
              <a:t>If any of your student’s has any of these, please also send an email to Rachel to notify us in case the automatic notification glitches</a:t>
            </a:r>
          </a:p>
          <a:p>
            <a:pPr lvl="2"/>
            <a:endParaRPr lang="en-US" dirty="0"/>
          </a:p>
        </p:txBody>
      </p:sp>
    </p:spTree>
    <p:extLst>
      <p:ext uri="{BB962C8B-B14F-4D97-AF65-F5344CB8AC3E}">
        <p14:creationId xmlns:p14="http://schemas.microsoft.com/office/powerpoint/2010/main" val="110754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D62D2-D3AF-AFE6-213F-4C046B1F7E29}"/>
              </a:ext>
            </a:extLst>
          </p:cNvPr>
          <p:cNvSpPr>
            <a:spLocks noGrp="1"/>
          </p:cNvSpPr>
          <p:nvPr>
            <p:ph type="title"/>
          </p:nvPr>
        </p:nvSpPr>
        <p:spPr/>
        <p:txBody>
          <a:bodyPr/>
          <a:lstStyle/>
          <a:p>
            <a:r>
              <a:rPr lang="en-US" dirty="0"/>
              <a:t>Mandatory Reporting</a:t>
            </a:r>
          </a:p>
        </p:txBody>
      </p:sp>
      <p:sp>
        <p:nvSpPr>
          <p:cNvPr id="3" name="Content Placeholder 2">
            <a:extLst>
              <a:ext uri="{FF2B5EF4-FFF2-40B4-BE49-F238E27FC236}">
                <a16:creationId xmlns:a16="http://schemas.microsoft.com/office/drawing/2014/main" id="{DCE9F7DC-B9B9-5336-67E0-BDF699C2083D}"/>
              </a:ext>
            </a:extLst>
          </p:cNvPr>
          <p:cNvSpPr>
            <a:spLocks noGrp="1"/>
          </p:cNvSpPr>
          <p:nvPr>
            <p:ph idx="1"/>
          </p:nvPr>
        </p:nvSpPr>
        <p:spPr/>
        <p:txBody>
          <a:bodyPr>
            <a:normAutofit lnSpcReduction="10000"/>
          </a:bodyPr>
          <a:lstStyle/>
          <a:p>
            <a:r>
              <a:rPr lang="en-US" dirty="0"/>
              <a:t>Since you are working with families, you might be told about neglect, abuse, or domestic violence</a:t>
            </a:r>
          </a:p>
          <a:p>
            <a:r>
              <a:rPr lang="en-US" dirty="0"/>
              <a:t>As Asthma Navigators, you are not technically mandatory reporters. However, it is important to take these things seriously. You may be a mandatory reporter because of a different position that you hold</a:t>
            </a:r>
          </a:p>
          <a:p>
            <a:r>
              <a:rPr lang="en-US" dirty="0"/>
              <a:t>If you hear about any child abuse or neglect, please notify a school nurse</a:t>
            </a:r>
          </a:p>
          <a:p>
            <a:r>
              <a:rPr lang="en-US" dirty="0"/>
              <a:t>If you are a mandatory reporter due to another position, then you must report it immediately. Then, follow up with the school nurse</a:t>
            </a:r>
          </a:p>
          <a:p>
            <a:pPr lvl="1"/>
            <a:r>
              <a:rPr lang="en-US" dirty="0"/>
              <a:t>If you don’t hear back from the school nurse in 48 hours, call the reporting number on your own </a:t>
            </a:r>
            <a:r>
              <a:rPr lang="en-US" b="1" dirty="0"/>
              <a:t>844-CO-4-Kids</a:t>
            </a:r>
          </a:p>
          <a:p>
            <a:pPr lvl="1"/>
            <a:endParaRPr lang="en-US" dirty="0"/>
          </a:p>
        </p:txBody>
      </p:sp>
    </p:spTree>
    <p:extLst>
      <p:ext uri="{BB962C8B-B14F-4D97-AF65-F5344CB8AC3E}">
        <p14:creationId xmlns:p14="http://schemas.microsoft.com/office/powerpoint/2010/main" val="1665402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6898-095B-23F9-835C-19715D31C17E}"/>
              </a:ext>
            </a:extLst>
          </p:cNvPr>
          <p:cNvSpPr>
            <a:spLocks noGrp="1"/>
          </p:cNvSpPr>
          <p:nvPr>
            <p:ph type="title"/>
          </p:nvPr>
        </p:nvSpPr>
        <p:spPr/>
        <p:txBody>
          <a:bodyPr/>
          <a:lstStyle/>
          <a:p>
            <a:r>
              <a:rPr lang="en-US" dirty="0"/>
              <a:t>Working in Healthcare Settings</a:t>
            </a:r>
          </a:p>
        </p:txBody>
      </p:sp>
      <p:sp>
        <p:nvSpPr>
          <p:cNvPr id="3" name="Text Placeholder 2">
            <a:extLst>
              <a:ext uri="{FF2B5EF4-FFF2-40B4-BE49-F238E27FC236}">
                <a16:creationId xmlns:a16="http://schemas.microsoft.com/office/drawing/2014/main" id="{63A46AAB-3BDA-4D93-8892-51DEF94D7BE9}"/>
              </a:ext>
            </a:extLst>
          </p:cNvPr>
          <p:cNvSpPr>
            <a:spLocks noGrp="1"/>
          </p:cNvSpPr>
          <p:nvPr>
            <p:ph type="body" idx="1"/>
          </p:nvPr>
        </p:nvSpPr>
        <p:spPr>
          <a:xfrm>
            <a:off x="707136" y="2704663"/>
            <a:ext cx="10363200" cy="2162611"/>
          </a:xfrm>
        </p:spPr>
        <p:txBody>
          <a:bodyPr vert="horz" lIns="45720" tIns="45720" rIns="45720" bIns="45720" anchor="t">
            <a:normAutofit/>
          </a:bodyPr>
          <a:lstStyle/>
          <a:p>
            <a:r>
              <a:rPr lang="en-US" dirty="0"/>
              <a:t>12:15-12:45</a:t>
            </a:r>
          </a:p>
          <a:p>
            <a:r>
              <a:rPr lang="en-US" dirty="0"/>
              <a:t>HCP Communication templates</a:t>
            </a:r>
          </a:p>
          <a:p>
            <a:r>
              <a:rPr lang="en-US" dirty="0"/>
              <a:t>Expectations for collaboration</a:t>
            </a:r>
          </a:p>
          <a:p>
            <a:r>
              <a:rPr lang="en-US" dirty="0"/>
              <a:t>Asthma Action Plans</a:t>
            </a:r>
          </a:p>
        </p:txBody>
      </p:sp>
    </p:spTree>
    <p:extLst>
      <p:ext uri="{BB962C8B-B14F-4D97-AF65-F5344CB8AC3E}">
        <p14:creationId xmlns:p14="http://schemas.microsoft.com/office/powerpoint/2010/main" val="2613960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91CD7-618A-4F32-8910-CBB3837E6347}"/>
              </a:ext>
            </a:extLst>
          </p:cNvPr>
          <p:cNvSpPr>
            <a:spLocks noGrp="1"/>
          </p:cNvSpPr>
          <p:nvPr>
            <p:ph type="title"/>
          </p:nvPr>
        </p:nvSpPr>
        <p:spPr/>
        <p:txBody>
          <a:bodyPr>
            <a:normAutofit/>
          </a:bodyPr>
          <a:lstStyle/>
          <a:p>
            <a:pPr algn="ctr"/>
            <a:r>
              <a:rPr lang="en-US" sz="4500" dirty="0">
                <a:solidFill>
                  <a:schemeClr val="tx2"/>
                </a:solidFill>
              </a:rPr>
              <a:t>Circle of Support</a:t>
            </a:r>
          </a:p>
        </p:txBody>
      </p:sp>
      <p:sp>
        <p:nvSpPr>
          <p:cNvPr id="7" name="Content Placeholder 6">
            <a:extLst>
              <a:ext uri="{FF2B5EF4-FFF2-40B4-BE49-F238E27FC236}">
                <a16:creationId xmlns:a16="http://schemas.microsoft.com/office/drawing/2014/main" id="{BE0B3CC4-C821-4EC7-8C58-4BB63B7ED33D}"/>
              </a:ext>
            </a:extLst>
          </p:cNvPr>
          <p:cNvSpPr>
            <a:spLocks noGrp="1"/>
          </p:cNvSpPr>
          <p:nvPr>
            <p:ph sz="half" idx="2"/>
          </p:nvPr>
        </p:nvSpPr>
        <p:spPr>
          <a:xfrm>
            <a:off x="6096000" y="1851947"/>
            <a:ext cx="5582266" cy="4351338"/>
          </a:xfrm>
        </p:spPr>
        <p:txBody>
          <a:bodyPr>
            <a:normAutofit lnSpcReduction="10000"/>
          </a:bodyPr>
          <a:lstStyle/>
          <a:p>
            <a:pPr marL="0" indent="0">
              <a:buNone/>
            </a:pPr>
            <a:endParaRPr lang="en-US" dirty="0"/>
          </a:p>
        </p:txBody>
      </p:sp>
      <p:sp>
        <p:nvSpPr>
          <p:cNvPr id="4" name="Content Placeholder 3">
            <a:extLst>
              <a:ext uri="{FF2B5EF4-FFF2-40B4-BE49-F238E27FC236}">
                <a16:creationId xmlns:a16="http://schemas.microsoft.com/office/drawing/2014/main" id="{8132F342-9220-4C17-BBF2-82183830C970}"/>
              </a:ext>
            </a:extLst>
          </p:cNvPr>
          <p:cNvSpPr>
            <a:spLocks noGrp="1"/>
          </p:cNvSpPr>
          <p:nvPr>
            <p:ph sz="half" idx="1"/>
          </p:nvPr>
        </p:nvSpPr>
        <p:spPr>
          <a:xfrm>
            <a:off x="838200" y="1825625"/>
            <a:ext cx="5181600" cy="4351338"/>
          </a:xfrm>
        </p:spPr>
        <p:txBody>
          <a:bodyPr>
            <a:normAutofit lnSpcReduction="10000"/>
          </a:bodyPr>
          <a:lstStyle/>
          <a:p>
            <a:r>
              <a:rPr lang="en-US" dirty="0"/>
              <a:t>Providers are often the missing link in SBAPs</a:t>
            </a:r>
          </a:p>
          <a:p>
            <a:r>
              <a:rPr lang="en-US" dirty="0"/>
              <a:t>BACK will help facilitate provider engagement through coordinated strategies</a:t>
            </a:r>
          </a:p>
          <a:p>
            <a:r>
              <a:rPr lang="en-US" dirty="0"/>
              <a:t>Asthma Care Plans provide a line of communication.</a:t>
            </a:r>
          </a:p>
          <a:p>
            <a:r>
              <a:rPr lang="en-US" dirty="0"/>
              <a:t>Providers value contextual information about asthma related experiences in the school setting.</a:t>
            </a:r>
          </a:p>
          <a:p>
            <a:endParaRPr lang="en-US" dirty="0"/>
          </a:p>
          <a:p>
            <a:endParaRPr lang="en-US" dirty="0"/>
          </a:p>
        </p:txBody>
      </p:sp>
      <p:pic>
        <p:nvPicPr>
          <p:cNvPr id="8" name="Picture 7">
            <a:extLst>
              <a:ext uri="{FF2B5EF4-FFF2-40B4-BE49-F238E27FC236}">
                <a16:creationId xmlns:a16="http://schemas.microsoft.com/office/drawing/2014/main" id="{CC9D39D4-AB2A-4FB0-829D-7F53336B0BBF}"/>
              </a:ext>
            </a:extLst>
          </p:cNvPr>
          <p:cNvPicPr>
            <a:picLocks noChangeAspect="1"/>
          </p:cNvPicPr>
          <p:nvPr/>
        </p:nvPicPr>
        <p:blipFill>
          <a:blip r:embed="rId3"/>
          <a:stretch>
            <a:fillRect/>
          </a:stretch>
        </p:blipFill>
        <p:spPr>
          <a:xfrm>
            <a:off x="6704576" y="2429534"/>
            <a:ext cx="4365114" cy="3773751"/>
          </a:xfrm>
          <a:prstGeom prst="rect">
            <a:avLst/>
          </a:prstGeom>
        </p:spPr>
      </p:pic>
    </p:spTree>
    <p:extLst>
      <p:ext uri="{BB962C8B-B14F-4D97-AF65-F5344CB8AC3E}">
        <p14:creationId xmlns:p14="http://schemas.microsoft.com/office/powerpoint/2010/main" val="26109115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49541-C2EB-6F88-9BDF-3D6C055D0B52}"/>
              </a:ext>
            </a:extLst>
          </p:cNvPr>
          <p:cNvSpPr>
            <a:spLocks noGrp="1"/>
          </p:cNvSpPr>
          <p:nvPr>
            <p:ph type="title"/>
          </p:nvPr>
        </p:nvSpPr>
        <p:spPr>
          <a:xfrm>
            <a:off x="609600" y="1100051"/>
            <a:ext cx="10972800" cy="1143000"/>
          </a:xfrm>
        </p:spPr>
        <p:txBody>
          <a:bodyPr>
            <a:normAutofit fontScale="90000"/>
          </a:bodyPr>
          <a:lstStyle/>
          <a:p>
            <a:r>
              <a:rPr lang="en-US" dirty="0"/>
              <a:t>Asthma Navigators role in Bridging Communication Gaps</a:t>
            </a:r>
          </a:p>
        </p:txBody>
      </p:sp>
      <p:sp>
        <p:nvSpPr>
          <p:cNvPr id="3" name="Content Placeholder 2">
            <a:extLst>
              <a:ext uri="{FF2B5EF4-FFF2-40B4-BE49-F238E27FC236}">
                <a16:creationId xmlns:a16="http://schemas.microsoft.com/office/drawing/2014/main" id="{DCA9003F-4D4D-9BE8-8F83-9564CDBE903B}"/>
              </a:ext>
            </a:extLst>
          </p:cNvPr>
          <p:cNvSpPr>
            <a:spLocks noGrp="1"/>
          </p:cNvSpPr>
          <p:nvPr>
            <p:ph idx="1"/>
          </p:nvPr>
        </p:nvSpPr>
        <p:spPr>
          <a:xfrm>
            <a:off x="551411" y="2450869"/>
            <a:ext cx="10972800" cy="4389120"/>
          </a:xfrm>
        </p:spPr>
        <p:txBody>
          <a:bodyPr/>
          <a:lstStyle/>
          <a:p>
            <a:pPr marL="0" indent="0">
              <a:buNone/>
            </a:pPr>
            <a:r>
              <a:rPr lang="en-US" b="1" dirty="0"/>
              <a:t>Foster personal relationships among parents, PCPs and school nurses</a:t>
            </a:r>
          </a:p>
          <a:p>
            <a:pPr lvl="1"/>
            <a:r>
              <a:rPr lang="en-US" dirty="0"/>
              <a:t>Identify point of contact in the healthcare setting</a:t>
            </a:r>
          </a:p>
          <a:p>
            <a:pPr lvl="1"/>
            <a:r>
              <a:rPr lang="en-US" dirty="0"/>
              <a:t>Provide information about the program and agreed upon expectations</a:t>
            </a:r>
          </a:p>
          <a:p>
            <a:pPr lvl="1"/>
            <a:r>
              <a:rPr lang="en-US" dirty="0"/>
              <a:t>Determine preferred method of contact</a:t>
            </a:r>
          </a:p>
          <a:p>
            <a:pPr lvl="1"/>
            <a:r>
              <a:rPr lang="en-US" dirty="0"/>
              <a:t>Encourage bi-directional communication</a:t>
            </a:r>
          </a:p>
          <a:p>
            <a:pPr marL="0" indent="0">
              <a:buNone/>
            </a:pPr>
            <a:r>
              <a:rPr lang="en-US" b="1" dirty="0"/>
              <a:t>Facilitate completion and transmission of  the School Asthma Care Plan</a:t>
            </a:r>
          </a:p>
          <a:p>
            <a:pPr lvl="1"/>
            <a:r>
              <a:rPr lang="en-US" dirty="0"/>
              <a:t>Problem solve around barriers to form completion</a:t>
            </a:r>
          </a:p>
          <a:p>
            <a:pPr lvl="1"/>
            <a:r>
              <a:rPr lang="en-US" dirty="0"/>
              <a:t>Advocate for extra quick relief medication Rx and spacer for use at school</a:t>
            </a:r>
          </a:p>
          <a:p>
            <a:pPr marL="0" indent="0">
              <a:buNone/>
            </a:pPr>
            <a:r>
              <a:rPr lang="en-US" b="1" dirty="0"/>
              <a:t>Be an ambassador for the program and advocate for the student!</a:t>
            </a:r>
          </a:p>
          <a:p>
            <a:endParaRPr lang="en-US" dirty="0"/>
          </a:p>
        </p:txBody>
      </p:sp>
    </p:spTree>
    <p:extLst>
      <p:ext uri="{BB962C8B-B14F-4D97-AF65-F5344CB8AC3E}">
        <p14:creationId xmlns:p14="http://schemas.microsoft.com/office/powerpoint/2010/main" val="2817382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137F0-C815-4182-8CF4-4E20FA21A89B}"/>
              </a:ext>
            </a:extLst>
          </p:cNvPr>
          <p:cNvSpPr>
            <a:spLocks noGrp="1"/>
          </p:cNvSpPr>
          <p:nvPr>
            <p:ph type="title"/>
          </p:nvPr>
        </p:nvSpPr>
        <p:spPr>
          <a:xfrm>
            <a:off x="609600" y="945388"/>
            <a:ext cx="10972800" cy="1143000"/>
          </a:xfrm>
        </p:spPr>
        <p:txBody>
          <a:bodyPr>
            <a:normAutofit fontScale="90000"/>
          </a:bodyPr>
          <a:lstStyle/>
          <a:p>
            <a:br>
              <a:rPr lang="en-US" sz="4800" dirty="0"/>
            </a:br>
            <a:r>
              <a:rPr lang="en-US" sz="4500" b="0" dirty="0">
                <a:ln>
                  <a:noFill/>
                </a:ln>
              </a:rPr>
              <a:t>HCP Communication Templates</a:t>
            </a:r>
            <a:br>
              <a:rPr lang="en-US" sz="4500" b="0" dirty="0">
                <a:ln>
                  <a:noFill/>
                </a:ln>
              </a:rPr>
            </a:br>
            <a:endParaRPr lang="en-US" sz="4500" b="0" dirty="0">
              <a:ln>
                <a:noFill/>
              </a:ln>
            </a:endParaRPr>
          </a:p>
        </p:txBody>
      </p:sp>
      <p:sp>
        <p:nvSpPr>
          <p:cNvPr id="3" name="Text Placeholder 2">
            <a:extLst>
              <a:ext uri="{FF2B5EF4-FFF2-40B4-BE49-F238E27FC236}">
                <a16:creationId xmlns:a16="http://schemas.microsoft.com/office/drawing/2014/main" id="{2C613712-3495-42D0-5830-0F27644E46BB}"/>
              </a:ext>
            </a:extLst>
          </p:cNvPr>
          <p:cNvSpPr>
            <a:spLocks noGrp="1"/>
          </p:cNvSpPr>
          <p:nvPr>
            <p:ph idx="1"/>
          </p:nvPr>
        </p:nvSpPr>
        <p:spPr/>
        <p:txBody>
          <a:bodyPr>
            <a:normAutofit/>
          </a:bodyPr>
          <a:lstStyle/>
          <a:p>
            <a:pPr marL="0" indent="0">
              <a:buNone/>
            </a:pPr>
            <a:r>
              <a:rPr lang="en-US" dirty="0"/>
              <a:t>Initial Letter </a:t>
            </a:r>
          </a:p>
          <a:p>
            <a:pPr lvl="1"/>
            <a:r>
              <a:rPr lang="en-US" dirty="0"/>
              <a:t>Sent upon enrollment</a:t>
            </a:r>
          </a:p>
          <a:p>
            <a:pPr lvl="1"/>
            <a:r>
              <a:rPr lang="en-US" dirty="0"/>
              <a:t>Purpose  - Briefly describes the program and informs provider that their patient is a participating in BACK. </a:t>
            </a:r>
          </a:p>
          <a:p>
            <a:pPr lvl="1"/>
            <a:r>
              <a:rPr lang="en-US" dirty="0"/>
              <a:t>Shares asthma assessment and information from the SDOH screener</a:t>
            </a:r>
          </a:p>
          <a:p>
            <a:pPr lvl="1"/>
            <a:r>
              <a:rPr lang="en-US" dirty="0"/>
              <a:t>Checklist of components needed to support asthma management at school</a:t>
            </a:r>
          </a:p>
          <a:p>
            <a:pPr lvl="1"/>
            <a:r>
              <a:rPr lang="en-US" dirty="0"/>
              <a:t>Response section – allows provider to efficiently communicate back to the program</a:t>
            </a:r>
          </a:p>
          <a:p>
            <a:pPr lvl="1"/>
            <a:r>
              <a:rPr lang="en-US" dirty="0"/>
              <a:t>Copy shared with family for transparency and to maintain trust</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3388305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137F0-C815-4182-8CF4-4E20FA21A89B}"/>
              </a:ext>
            </a:extLst>
          </p:cNvPr>
          <p:cNvSpPr>
            <a:spLocks noGrp="1"/>
          </p:cNvSpPr>
          <p:nvPr>
            <p:ph type="title"/>
          </p:nvPr>
        </p:nvSpPr>
        <p:spPr>
          <a:xfrm>
            <a:off x="609600" y="945388"/>
            <a:ext cx="10972800" cy="1143000"/>
          </a:xfrm>
        </p:spPr>
        <p:txBody>
          <a:bodyPr>
            <a:normAutofit fontScale="90000"/>
          </a:bodyPr>
          <a:lstStyle/>
          <a:p>
            <a:br>
              <a:rPr lang="en-US" sz="4800" dirty="0"/>
            </a:br>
            <a:r>
              <a:rPr lang="en-US" sz="4500" b="0" dirty="0">
                <a:ln>
                  <a:noFill/>
                </a:ln>
              </a:rPr>
              <a:t>HCP Communication Templates</a:t>
            </a:r>
            <a:br>
              <a:rPr lang="en-US" sz="4500" b="0" dirty="0">
                <a:ln>
                  <a:noFill/>
                </a:ln>
              </a:rPr>
            </a:br>
            <a:endParaRPr lang="en-US" sz="4500" b="0" dirty="0">
              <a:ln>
                <a:noFill/>
              </a:ln>
            </a:endParaRPr>
          </a:p>
        </p:txBody>
      </p:sp>
      <p:sp>
        <p:nvSpPr>
          <p:cNvPr id="3" name="Text Placeholder 2">
            <a:extLst>
              <a:ext uri="{FF2B5EF4-FFF2-40B4-BE49-F238E27FC236}">
                <a16:creationId xmlns:a16="http://schemas.microsoft.com/office/drawing/2014/main" id="{2C613712-3495-42D0-5830-0F27644E46BB}"/>
              </a:ext>
            </a:extLst>
          </p:cNvPr>
          <p:cNvSpPr>
            <a:spLocks noGrp="1"/>
          </p:cNvSpPr>
          <p:nvPr>
            <p:ph idx="1"/>
          </p:nvPr>
        </p:nvSpPr>
        <p:spPr>
          <a:xfrm>
            <a:off x="609600" y="1935480"/>
            <a:ext cx="10972800" cy="4706620"/>
          </a:xfrm>
        </p:spPr>
        <p:txBody>
          <a:bodyPr>
            <a:normAutofit lnSpcReduction="10000"/>
          </a:bodyPr>
          <a:lstStyle/>
          <a:p>
            <a:pPr marL="27432" indent="0">
              <a:buNone/>
            </a:pPr>
            <a:r>
              <a:rPr lang="en-US" dirty="0"/>
              <a:t>Reminder Checklist:</a:t>
            </a:r>
          </a:p>
          <a:p>
            <a:pPr lvl="1"/>
            <a:r>
              <a:rPr lang="en-US" dirty="0"/>
              <a:t>Sent as a reminder if needed</a:t>
            </a:r>
          </a:p>
          <a:p>
            <a:pPr lvl="1"/>
            <a:r>
              <a:rPr lang="en-US" dirty="0"/>
              <a:t>Checklist of components needed to support asthma management at school</a:t>
            </a:r>
          </a:p>
          <a:p>
            <a:pPr lvl="1"/>
            <a:r>
              <a:rPr lang="en-US" dirty="0"/>
              <a:t>Response section – allows provider to efficiently communicate back to the program</a:t>
            </a:r>
          </a:p>
          <a:p>
            <a:pPr marL="27432" indent="0">
              <a:buNone/>
            </a:pPr>
            <a:r>
              <a:rPr lang="en-US" dirty="0"/>
              <a:t>Follow up Visit and End of Year Letter</a:t>
            </a:r>
          </a:p>
          <a:p>
            <a:pPr lvl="1"/>
            <a:r>
              <a:rPr lang="en-US" dirty="0"/>
              <a:t>Upon completion of Visit 2 and Visit 3 (final visit) </a:t>
            </a:r>
          </a:p>
          <a:p>
            <a:pPr lvl="1"/>
            <a:r>
              <a:rPr lang="en-US" dirty="0"/>
              <a:t>Summarizes pertinent findings at the visit including contextual information about asthma experiences at school and self care skills, and barriers to asthma control</a:t>
            </a:r>
          </a:p>
          <a:p>
            <a:pPr lvl="1"/>
            <a:r>
              <a:rPr lang="en-US" dirty="0"/>
              <a:t>Response section – allows provider to efficiently communicate back to the program</a:t>
            </a:r>
          </a:p>
          <a:p>
            <a:pPr lvl="1"/>
            <a:endParaRPr lang="en-US" dirty="0"/>
          </a:p>
          <a:p>
            <a:pPr lvl="1"/>
            <a:endParaRPr lang="en-US"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189590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8E56EC-1B04-2941-7986-BBC7FC23C8B5}"/>
              </a:ext>
            </a:extLst>
          </p:cNvPr>
          <p:cNvSpPr>
            <a:spLocks noGrp="1"/>
          </p:cNvSpPr>
          <p:nvPr>
            <p:ph type="title"/>
          </p:nvPr>
        </p:nvSpPr>
        <p:spPr/>
        <p:txBody>
          <a:bodyPr/>
          <a:lstStyle/>
          <a:p>
            <a:r>
              <a:rPr lang="en-US" b="1" dirty="0"/>
              <a:t>Plan for Partnering</a:t>
            </a:r>
          </a:p>
        </p:txBody>
      </p:sp>
      <p:sp>
        <p:nvSpPr>
          <p:cNvPr id="6" name="Text Placeholder 5">
            <a:extLst>
              <a:ext uri="{FF2B5EF4-FFF2-40B4-BE49-F238E27FC236}">
                <a16:creationId xmlns:a16="http://schemas.microsoft.com/office/drawing/2014/main" id="{12454A1F-27CC-0AD7-B9D9-D556329F4996}"/>
              </a:ext>
            </a:extLst>
          </p:cNvPr>
          <p:cNvSpPr>
            <a:spLocks noGrp="1"/>
          </p:cNvSpPr>
          <p:nvPr>
            <p:ph type="body" idx="2"/>
          </p:nvPr>
        </p:nvSpPr>
        <p:spPr/>
        <p:txBody>
          <a:bodyPr vert="horz" lIns="18288" tIns="45720" rIns="18288" bIns="45720" anchor="t">
            <a:normAutofit fontScale="92500"/>
          </a:bodyPr>
          <a:lstStyle/>
          <a:p>
            <a:endParaRPr lang="en-US" sz="1600" dirty="0"/>
          </a:p>
          <a:p>
            <a:r>
              <a:rPr lang="en-US" sz="2400" dirty="0"/>
              <a:t>Communication shared with healthcare providers prior to start of the study </a:t>
            </a:r>
          </a:p>
          <a:p>
            <a:endParaRPr lang="en-US" sz="2000" dirty="0"/>
          </a:p>
          <a:p>
            <a:r>
              <a:rPr lang="en-US" sz="2400" dirty="0"/>
              <a:t>Gives clear expectations of the partnership</a:t>
            </a:r>
          </a:p>
          <a:p>
            <a:r>
              <a:rPr lang="en-US" sz="2400" dirty="0"/>
              <a:t>- What we will do</a:t>
            </a:r>
          </a:p>
          <a:p>
            <a:r>
              <a:rPr lang="en-US" sz="2400" dirty="0"/>
              <a:t>- What we need you to do</a:t>
            </a:r>
          </a:p>
          <a:p>
            <a:endParaRPr lang="en-US" sz="2400" dirty="0"/>
          </a:p>
          <a:p>
            <a:r>
              <a:rPr lang="en-US" sz="2400" dirty="0"/>
              <a:t>Plan for Partnering Letter can be found in your binder</a:t>
            </a:r>
          </a:p>
        </p:txBody>
      </p:sp>
      <p:pic>
        <p:nvPicPr>
          <p:cNvPr id="2" name="Picture 2" descr="Text&#10;&#10;Description automatically generated">
            <a:extLst>
              <a:ext uri="{FF2B5EF4-FFF2-40B4-BE49-F238E27FC236}">
                <a16:creationId xmlns:a16="http://schemas.microsoft.com/office/drawing/2014/main" id="{CAB09D32-D75C-CC05-F5F2-FAF9B51CAC23}"/>
              </a:ext>
            </a:extLst>
          </p:cNvPr>
          <p:cNvPicPr>
            <a:picLocks noChangeAspect="1"/>
          </p:cNvPicPr>
          <p:nvPr/>
        </p:nvPicPr>
        <p:blipFill>
          <a:blip r:embed="rId3"/>
          <a:stretch>
            <a:fillRect/>
          </a:stretch>
        </p:blipFill>
        <p:spPr>
          <a:xfrm>
            <a:off x="5743575" y="104775"/>
            <a:ext cx="5200650" cy="6724650"/>
          </a:xfrm>
          <a:prstGeom prst="rect">
            <a:avLst/>
          </a:prstGeom>
        </p:spPr>
      </p:pic>
      <p:sp>
        <p:nvSpPr>
          <p:cNvPr id="3" name="TextBox 2">
            <a:extLst>
              <a:ext uri="{FF2B5EF4-FFF2-40B4-BE49-F238E27FC236}">
                <a16:creationId xmlns:a16="http://schemas.microsoft.com/office/drawing/2014/main" id="{3C9C27A8-B0C6-484D-C220-0829B09AD97E}"/>
              </a:ext>
            </a:extLst>
          </p:cNvPr>
          <p:cNvSpPr txBox="1"/>
          <p:nvPr/>
        </p:nvSpPr>
        <p:spPr>
          <a:xfrm>
            <a:off x="10258425" y="-895350"/>
            <a:ext cx="60906" cy="245507"/>
          </a:xfrm>
          <a:prstGeom prst="rect">
            <a:avLst/>
          </a:prstGeom>
          <a:noFill/>
          <a:ln>
            <a:solidFill>
              <a:schemeClr val="bg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410431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164" y="2521526"/>
            <a:ext cx="3901788" cy="3424363"/>
          </a:xfrm>
        </p:spPr>
        <p:txBody>
          <a:bodyPr>
            <a:normAutofit/>
          </a:bodyPr>
          <a:lstStyle/>
          <a:p>
            <a:r>
              <a:rPr lang="en-US" sz="5400" dirty="0">
                <a:ea typeface="Al Bayan Plain" charset="-78"/>
                <a:cs typeface="Al Bayan Plain" charset="-78"/>
              </a:rPr>
              <a:t>Clear </a:t>
            </a:r>
            <a:br>
              <a:rPr lang="en-US" sz="5400" dirty="0">
                <a:ea typeface="Al Bayan Plain" charset="-78"/>
                <a:cs typeface="Al Bayan Plain" charset="-78"/>
              </a:rPr>
            </a:br>
            <a:r>
              <a:rPr lang="en-US" sz="5400" dirty="0">
                <a:ea typeface="Al Bayan Plain" charset="-78"/>
                <a:cs typeface="Al Bayan Plain" charset="-78"/>
              </a:rPr>
              <a:t>Role Delineation</a:t>
            </a:r>
          </a:p>
        </p:txBody>
      </p:sp>
      <p:graphicFrame>
        <p:nvGraphicFramePr>
          <p:cNvPr id="18" name="Content Placeholder 2">
            <a:extLst>
              <a:ext uri="{FF2B5EF4-FFF2-40B4-BE49-F238E27FC236}">
                <a16:creationId xmlns:a16="http://schemas.microsoft.com/office/drawing/2014/main" id="{574CA4BE-FECA-18B4-1029-3273DC2AD4BE}"/>
              </a:ext>
            </a:extLst>
          </p:cNvPr>
          <p:cNvGraphicFramePr>
            <a:graphicFrameLocks noGrp="1"/>
          </p:cNvGraphicFramePr>
          <p:nvPr>
            <p:ph idx="1"/>
            <p:extLst>
              <p:ext uri="{D42A27DB-BD31-4B8C-83A1-F6EECF244321}">
                <p14:modId xmlns:p14="http://schemas.microsoft.com/office/powerpoint/2010/main" val="4052412572"/>
              </p:ext>
            </p:extLst>
          </p:nvPr>
        </p:nvGraphicFramePr>
        <p:xfrm>
          <a:off x="4908771" y="929507"/>
          <a:ext cx="5122926" cy="5440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32343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989A0-5CD6-633D-9383-FCEA7E96AA8B}"/>
              </a:ext>
            </a:extLst>
          </p:cNvPr>
          <p:cNvSpPr>
            <a:spLocks noGrp="1"/>
          </p:cNvSpPr>
          <p:nvPr>
            <p:ph type="title"/>
          </p:nvPr>
        </p:nvSpPr>
        <p:spPr>
          <a:xfrm>
            <a:off x="726186" y="3431286"/>
            <a:ext cx="2466975" cy="1733931"/>
          </a:xfrm>
        </p:spPr>
        <p:txBody>
          <a:bodyPr/>
          <a:lstStyle/>
          <a:p>
            <a:r>
              <a:rPr lang="en-US" sz="4500" b="0">
                <a:ln>
                  <a:noFill/>
                </a:ln>
              </a:rPr>
              <a:t>Asthma </a:t>
            </a:r>
            <a:br>
              <a:rPr lang="en-US" sz="4500" b="0" dirty="0">
                <a:ln>
                  <a:noFill/>
                </a:ln>
              </a:rPr>
            </a:br>
            <a:r>
              <a:rPr lang="en-US" sz="4500" b="0">
                <a:ln>
                  <a:noFill/>
                </a:ln>
              </a:rPr>
              <a:t>Action </a:t>
            </a:r>
            <a:br>
              <a:rPr lang="en-US" sz="4500" b="0">
                <a:ln>
                  <a:noFill/>
                </a:ln>
              </a:rPr>
            </a:br>
            <a:r>
              <a:rPr lang="en-US" sz="4500" b="0">
                <a:ln>
                  <a:noFill/>
                </a:ln>
              </a:rPr>
              <a:t>Plans</a:t>
            </a:r>
            <a:br>
              <a:rPr lang="en-US" dirty="0"/>
            </a:br>
            <a:endParaRPr lang="en-US" dirty="0"/>
          </a:p>
        </p:txBody>
      </p:sp>
      <p:pic>
        <p:nvPicPr>
          <p:cNvPr id="3" name="Picture 3" descr="Graphical user interface, application, Word&#10;&#10;Description automatically generated">
            <a:extLst>
              <a:ext uri="{FF2B5EF4-FFF2-40B4-BE49-F238E27FC236}">
                <a16:creationId xmlns:a16="http://schemas.microsoft.com/office/drawing/2014/main" id="{45C31A74-D9BF-D5B0-533B-55EE7422F9AB}"/>
              </a:ext>
            </a:extLst>
          </p:cNvPr>
          <p:cNvPicPr>
            <a:picLocks noChangeAspect="1"/>
          </p:cNvPicPr>
          <p:nvPr/>
        </p:nvPicPr>
        <p:blipFill rotWithShape="1">
          <a:blip r:embed="rId3"/>
          <a:srcRect l="65459" t="10286" r="17344" b="10417"/>
          <a:stretch/>
        </p:blipFill>
        <p:spPr>
          <a:xfrm>
            <a:off x="5181600" y="71438"/>
            <a:ext cx="5115726" cy="6640751"/>
          </a:xfrm>
          <a:prstGeom prst="rect">
            <a:avLst/>
          </a:prstGeom>
        </p:spPr>
      </p:pic>
    </p:spTree>
    <p:extLst>
      <p:ext uri="{BB962C8B-B14F-4D97-AF65-F5344CB8AC3E}">
        <p14:creationId xmlns:p14="http://schemas.microsoft.com/office/powerpoint/2010/main" val="1862642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FCBDAB-2E20-1B90-B5A9-4027C95A914E}"/>
              </a:ext>
            </a:extLst>
          </p:cNvPr>
          <p:cNvSpPr txBox="1"/>
          <p:nvPr/>
        </p:nvSpPr>
        <p:spPr>
          <a:xfrm>
            <a:off x="1935851" y="-877824"/>
            <a:ext cx="10617199" cy="369332"/>
          </a:xfrm>
          <a:prstGeom prst="rect">
            <a:avLst/>
          </a:prstGeom>
          <a:noFill/>
          <a:ln>
            <a:solidFill>
              <a:schemeClr val="bg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prstClr val="black"/>
                </a:solidFill>
                <a:latin typeface="Arial" panose="020B0604020202020204" pitchFamily="34" charset="0"/>
                <a:ea typeface="+mn-ea"/>
                <a:cs typeface="Arial" panose="020B0604020202020204" pitchFamily="34" charset="0"/>
              </a:defRPr>
            </a:pPr>
            <a:r>
              <a:rPr lang="en-US" sz="1800" i="0" baseline="0" dirty="0">
                <a:solidFill>
                  <a:schemeClr val="tx1"/>
                </a:solidFill>
                <a:effectLst/>
                <a:latin typeface="Arial" panose="020B0604020202020204" pitchFamily="34" charset="0"/>
                <a:cs typeface="Arial" panose="020B0604020202020204" pitchFamily="34" charset="0"/>
              </a:rPr>
              <a:t>Frequency of School Nurses Contacting Students’ HCP to Support Asthma Care for Students (n=9)</a:t>
            </a:r>
            <a:endParaRPr lang="en-US" dirty="0">
              <a:solidFill>
                <a:schemeClr val="tx1"/>
              </a:solidFill>
              <a:effectLst/>
              <a:latin typeface="Arial" panose="020B0604020202020204" pitchFamily="34" charset="0"/>
              <a:cs typeface="Arial" panose="020B0604020202020204" pitchFamily="34" charset="0"/>
            </a:endParaRPr>
          </a:p>
        </p:txBody>
      </p:sp>
      <p:graphicFrame>
        <p:nvGraphicFramePr>
          <p:cNvPr id="11" name="Chart 10">
            <a:extLst>
              <a:ext uri="{FF2B5EF4-FFF2-40B4-BE49-F238E27FC236}">
                <a16:creationId xmlns:a16="http://schemas.microsoft.com/office/drawing/2014/main" id="{CDB46207-816A-778D-1C45-D82E50614745}"/>
              </a:ext>
            </a:extLst>
          </p:cNvPr>
          <p:cNvGraphicFramePr/>
          <p:nvPr>
            <p:extLst>
              <p:ext uri="{D42A27DB-BD31-4B8C-83A1-F6EECF244321}">
                <p14:modId xmlns:p14="http://schemas.microsoft.com/office/powerpoint/2010/main" val="3844606455"/>
              </p:ext>
            </p:extLst>
          </p:nvPr>
        </p:nvGraphicFramePr>
        <p:xfrm>
          <a:off x="1828800" y="1194224"/>
          <a:ext cx="8128000" cy="54186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710680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p:cNvGraphicFramePr/>
          <p:nvPr/>
        </p:nvGraphicFramePr>
        <p:xfrm>
          <a:off x="0" y="0"/>
          <a:ext cx="7734300" cy="6762750"/>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a:off x="5793422" y="5736821"/>
            <a:ext cx="914400" cy="338554"/>
          </a:xfrm>
          <a:prstGeom prst="rect">
            <a:avLst/>
          </a:prstGeom>
          <a:noFill/>
          <a:ln w="28575">
            <a:solidFill>
              <a:schemeClr val="accent1">
                <a:lumMod val="75000"/>
              </a:schemeClr>
            </a:solidFill>
          </a:ln>
        </p:spPr>
        <p:txBody>
          <a:bodyPr wrap="square" rtlCol="0">
            <a:spAutoFit/>
          </a:bodyPr>
          <a:lstStyle/>
          <a:p>
            <a:pPr algn="ctr"/>
            <a:r>
              <a:rPr lang="en-US" sz="1600" b="1">
                <a:latin typeface="Arial" panose="020B0604020202020204" pitchFamily="34" charset="0"/>
                <a:cs typeface="Arial" panose="020B0604020202020204" pitchFamily="34" charset="0"/>
              </a:rPr>
              <a:t>Yes</a:t>
            </a:r>
          </a:p>
        </p:txBody>
      </p:sp>
      <p:sp>
        <p:nvSpPr>
          <p:cNvPr id="12" name="TextBox 11"/>
          <p:cNvSpPr txBox="1"/>
          <p:nvPr/>
        </p:nvSpPr>
        <p:spPr>
          <a:xfrm>
            <a:off x="307022" y="5287581"/>
            <a:ext cx="1143001" cy="338554"/>
          </a:xfrm>
          <a:prstGeom prst="rect">
            <a:avLst/>
          </a:prstGeom>
          <a:noFill/>
          <a:ln w="28575">
            <a:solidFill>
              <a:schemeClr val="accent2">
                <a:lumMod val="60000"/>
                <a:lumOff val="40000"/>
              </a:schemeClr>
            </a:solidFill>
          </a:ln>
        </p:spPr>
        <p:txBody>
          <a:bodyPr wrap="square" rtlCol="0">
            <a:spAutoFit/>
          </a:bodyPr>
          <a:lstStyle/>
          <a:p>
            <a:pPr algn="ctr"/>
            <a:r>
              <a:rPr lang="en-US" sz="1600" b="1">
                <a:latin typeface="Arial" panose="020B0604020202020204" pitchFamily="34" charset="0"/>
                <a:cs typeface="Arial" panose="020B0604020202020204" pitchFamily="34" charset="0"/>
              </a:rPr>
              <a:t>No</a:t>
            </a:r>
          </a:p>
        </p:txBody>
      </p:sp>
      <p:sp>
        <p:nvSpPr>
          <p:cNvPr id="14" name="Right Brace 13"/>
          <p:cNvSpPr/>
          <p:nvPr/>
        </p:nvSpPr>
        <p:spPr>
          <a:xfrm>
            <a:off x="6057901" y="1683166"/>
            <a:ext cx="2060864" cy="3355557"/>
          </a:xfrm>
          <a:prstGeom prst="rightBrace">
            <a:avLst>
              <a:gd name="adj1" fmla="val 14424"/>
              <a:gd name="adj2" fmla="val 5123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TextBox 15"/>
          <p:cNvSpPr txBox="1"/>
          <p:nvPr/>
        </p:nvSpPr>
        <p:spPr>
          <a:xfrm>
            <a:off x="8118765" y="1409083"/>
            <a:ext cx="3977986" cy="4047775"/>
          </a:xfrm>
          <a:prstGeom prst="rect">
            <a:avLst/>
          </a:prstGeom>
          <a:solidFill>
            <a:schemeClr val="accent1">
              <a:lumMod val="75000"/>
            </a:schemeClr>
          </a:solidFill>
          <a:ln>
            <a:solidFill>
              <a:schemeClr val="accent1"/>
            </a:solidFill>
          </a:ln>
        </p:spPr>
        <p:txBody>
          <a:bodyPr wrap="square" rtlCol="0">
            <a:spAutoFit/>
          </a:bodyPr>
          <a:lstStyle/>
          <a:p>
            <a:r>
              <a:rPr lang="en-US" sz="2000" b="1" u="sng">
                <a:solidFill>
                  <a:schemeClr val="bg1"/>
                </a:solidFill>
                <a:latin typeface="Arial" panose="020B0604020202020204" pitchFamily="34" charset="0"/>
                <a:cs typeface="Arial" panose="020B0604020202020204" pitchFamily="34" charset="0"/>
              </a:rPr>
              <a:t>Ways for accessing form:</a:t>
            </a:r>
          </a:p>
          <a:p>
            <a:pPr marL="457200" indent="-285750">
              <a:lnSpc>
                <a:spcPct val="150000"/>
              </a:lnSpc>
              <a:buFont typeface="Wingdings" panose="05000000000000000000" pitchFamily="2" charset="2"/>
              <a:buChar char="q"/>
            </a:pPr>
            <a:r>
              <a:rPr lang="en-US" sz="1600">
                <a:solidFill>
                  <a:schemeClr val="bg1"/>
                </a:solidFill>
                <a:latin typeface="Arial" panose="020B0604020202020204" pitchFamily="34" charset="0"/>
                <a:cs typeface="Arial" panose="020B0604020202020204" pitchFamily="34" charset="0"/>
              </a:rPr>
              <a:t>Parent/family brings it to me (29%)</a:t>
            </a:r>
          </a:p>
          <a:p>
            <a:pPr marL="457200" indent="-285750">
              <a:lnSpc>
                <a:spcPct val="150000"/>
              </a:lnSpc>
              <a:buFont typeface="Wingdings" panose="05000000000000000000" pitchFamily="2" charset="2"/>
              <a:buChar char="q"/>
            </a:pPr>
            <a:r>
              <a:rPr lang="en-US" sz="1600">
                <a:solidFill>
                  <a:schemeClr val="bg1"/>
                </a:solidFill>
                <a:latin typeface="Arial" panose="020B0604020202020204" pitchFamily="34" charset="0"/>
                <a:cs typeface="Arial" panose="020B0604020202020204" pitchFamily="34" charset="0"/>
              </a:rPr>
              <a:t>Provided by my health care organization apart from the electronic medical record (21%)</a:t>
            </a:r>
          </a:p>
          <a:p>
            <a:pPr marL="457200" indent="-285750">
              <a:lnSpc>
                <a:spcPct val="150000"/>
              </a:lnSpc>
              <a:buFont typeface="Wingdings" panose="05000000000000000000" pitchFamily="2" charset="2"/>
              <a:buChar char="q"/>
            </a:pPr>
            <a:r>
              <a:rPr lang="en-US" sz="1600">
                <a:solidFill>
                  <a:schemeClr val="bg1"/>
                </a:solidFill>
                <a:latin typeface="Arial" panose="020B0604020202020204" pitchFamily="34" charset="0"/>
                <a:cs typeface="Arial" panose="020B0604020202020204" pitchFamily="34" charset="0"/>
              </a:rPr>
              <a:t>CDE website (13%)</a:t>
            </a:r>
          </a:p>
          <a:p>
            <a:pPr marL="457200" indent="-285750">
              <a:lnSpc>
                <a:spcPct val="150000"/>
              </a:lnSpc>
              <a:buFont typeface="Wingdings" panose="05000000000000000000" pitchFamily="2" charset="2"/>
              <a:buChar char="q"/>
            </a:pPr>
            <a:r>
              <a:rPr lang="en-US" sz="1600">
                <a:solidFill>
                  <a:schemeClr val="bg1"/>
                </a:solidFill>
                <a:latin typeface="Arial" panose="020B0604020202020204" pitchFamily="34" charset="0"/>
                <a:cs typeface="Arial" panose="020B0604020202020204" pitchFamily="34" charset="0"/>
              </a:rPr>
              <a:t>School nurse faxes or emails the form to me/clinic (24%)</a:t>
            </a:r>
          </a:p>
          <a:p>
            <a:pPr marL="457200" indent="-285750">
              <a:lnSpc>
                <a:spcPct val="150000"/>
              </a:lnSpc>
              <a:buFont typeface="Wingdings" panose="05000000000000000000" pitchFamily="2" charset="2"/>
              <a:buChar char="q"/>
            </a:pPr>
            <a:r>
              <a:rPr lang="en-US" sz="1600">
                <a:solidFill>
                  <a:schemeClr val="bg1"/>
                </a:solidFill>
                <a:latin typeface="Arial" panose="020B0604020202020204" pitchFamily="34" charset="0"/>
                <a:cs typeface="Arial" panose="020B0604020202020204" pitchFamily="34" charset="0"/>
              </a:rPr>
              <a:t>Embedded in electronic medical record (13%)</a:t>
            </a:r>
          </a:p>
          <a:p>
            <a:pPr marL="457200" indent="-285750">
              <a:lnSpc>
                <a:spcPct val="150000"/>
              </a:lnSpc>
              <a:buFont typeface="Wingdings" panose="05000000000000000000" pitchFamily="2" charset="2"/>
              <a:buChar char="q"/>
            </a:pPr>
            <a:r>
              <a:rPr lang="en-US" sz="1600">
                <a:solidFill>
                  <a:schemeClr val="bg1"/>
                </a:solidFill>
                <a:latin typeface="Arial" panose="020B0604020202020204" pitchFamily="34" charset="0"/>
                <a:cs typeface="Arial" panose="020B0604020202020204" pitchFamily="34" charset="0"/>
              </a:rPr>
              <a:t>Don’t know (0%)</a:t>
            </a:r>
          </a:p>
        </p:txBody>
      </p:sp>
      <p:sp>
        <p:nvSpPr>
          <p:cNvPr id="7" name="TextBox 6">
            <a:extLst>
              <a:ext uri="{FF2B5EF4-FFF2-40B4-BE49-F238E27FC236}">
                <a16:creationId xmlns:a16="http://schemas.microsoft.com/office/drawing/2014/main" id="{1846BF95-5A00-4751-9780-0AA6776BC30B}"/>
              </a:ext>
            </a:extLst>
          </p:cNvPr>
          <p:cNvSpPr txBox="1"/>
          <p:nvPr/>
        </p:nvSpPr>
        <p:spPr>
          <a:xfrm>
            <a:off x="459422" y="1513889"/>
            <a:ext cx="1143001" cy="338554"/>
          </a:xfrm>
          <a:prstGeom prst="rect">
            <a:avLst/>
          </a:prstGeom>
          <a:noFill/>
          <a:ln w="28575">
            <a:solidFill>
              <a:schemeClr val="bg1">
                <a:lumMod val="50000"/>
              </a:schemeClr>
            </a:solidFill>
          </a:ln>
        </p:spPr>
        <p:txBody>
          <a:bodyPr wrap="square" rtlCol="0">
            <a:spAutoFit/>
          </a:bodyPr>
          <a:lstStyle/>
          <a:p>
            <a:pPr algn="ctr"/>
            <a:r>
              <a:rPr lang="en-US" sz="1600" b="1">
                <a:latin typeface="Arial" panose="020B0604020202020204" pitchFamily="34" charset="0"/>
                <a:cs typeface="Arial" panose="020B0604020202020204" pitchFamily="34" charset="0"/>
              </a:rPr>
              <a:t>Not sure</a:t>
            </a:r>
          </a:p>
        </p:txBody>
      </p:sp>
    </p:spTree>
    <p:extLst>
      <p:ext uri="{BB962C8B-B14F-4D97-AF65-F5344CB8AC3E}">
        <p14:creationId xmlns:p14="http://schemas.microsoft.com/office/powerpoint/2010/main" val="728579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C84E4-D363-A8AC-0145-CEC98D7344CE}"/>
              </a:ext>
            </a:extLst>
          </p:cNvPr>
          <p:cNvSpPr>
            <a:spLocks noGrp="1"/>
          </p:cNvSpPr>
          <p:nvPr>
            <p:ph type="title"/>
          </p:nvPr>
        </p:nvSpPr>
        <p:spPr>
          <a:xfrm>
            <a:off x="914400" y="935736"/>
            <a:ext cx="10363200" cy="1362456"/>
          </a:xfrm>
        </p:spPr>
        <p:txBody>
          <a:bodyPr/>
          <a:lstStyle/>
          <a:p>
            <a:r>
              <a:rPr lang="en-US" sz="4000" b="0" dirty="0">
                <a:ln>
                  <a:noFill/>
                </a:ln>
              </a:rPr>
              <a:t>Strategies to Increase Asthma Care Plans and Quick Relief Inhalers at School</a:t>
            </a:r>
          </a:p>
        </p:txBody>
      </p:sp>
      <p:sp>
        <p:nvSpPr>
          <p:cNvPr id="3" name="Text Placeholder 2">
            <a:extLst>
              <a:ext uri="{FF2B5EF4-FFF2-40B4-BE49-F238E27FC236}">
                <a16:creationId xmlns:a16="http://schemas.microsoft.com/office/drawing/2014/main" id="{ED85CEB4-FB0C-48CA-82A4-7C24F1D8AEBC}"/>
              </a:ext>
            </a:extLst>
          </p:cNvPr>
          <p:cNvSpPr>
            <a:spLocks noGrp="1"/>
          </p:cNvSpPr>
          <p:nvPr>
            <p:ph type="body" idx="1"/>
          </p:nvPr>
        </p:nvSpPr>
        <p:spPr>
          <a:xfrm>
            <a:off x="707136" y="2704664"/>
            <a:ext cx="10363200" cy="3048436"/>
          </a:xfrm>
        </p:spPr>
        <p:txBody>
          <a:bodyPr>
            <a:normAutofit fontScale="85000" lnSpcReduction="20000"/>
          </a:bodyPr>
          <a:lstStyle/>
          <a:p>
            <a:r>
              <a:rPr lang="en-US" sz="3000" dirty="0"/>
              <a:t>1. Identify potential barriers/pitfalls</a:t>
            </a:r>
          </a:p>
          <a:p>
            <a:pPr marL="1097280" lvl="1" indent="-457200">
              <a:buFont typeface="Arial" panose="020B0604020202020204" pitchFamily="34" charset="0"/>
              <a:buChar char="•"/>
            </a:pPr>
            <a:r>
              <a:rPr lang="en-US" sz="2900" dirty="0"/>
              <a:t>Access to forms? </a:t>
            </a:r>
          </a:p>
          <a:p>
            <a:pPr marL="1097280" lvl="1" indent="-457200">
              <a:buFont typeface="Arial" panose="020B0604020202020204" pitchFamily="34" charset="0"/>
              <a:buChar char="•"/>
            </a:pPr>
            <a:r>
              <a:rPr lang="en-US" sz="2900" dirty="0"/>
              <a:t>Questions on how to complete forms? </a:t>
            </a:r>
          </a:p>
          <a:p>
            <a:pPr marL="1097280" lvl="1" indent="-457200">
              <a:buFont typeface="Arial" panose="020B0604020202020204" pitchFamily="34" charset="0"/>
              <a:buChar char="•"/>
            </a:pPr>
            <a:r>
              <a:rPr lang="en-US" sz="2900" dirty="0"/>
              <a:t>Who needs a form? </a:t>
            </a:r>
          </a:p>
          <a:p>
            <a:pPr marL="1097280" lvl="1" indent="-457200">
              <a:buFont typeface="Arial" panose="020B0604020202020204" pitchFamily="34" charset="0"/>
              <a:buChar char="•"/>
            </a:pPr>
            <a:r>
              <a:rPr lang="en-US" sz="2900" dirty="0"/>
              <a:t>How often do you have to complete the forms</a:t>
            </a:r>
          </a:p>
          <a:p>
            <a:pPr marL="1097280" lvl="1" indent="-457200">
              <a:buFont typeface="Arial" panose="020B0604020202020204" pitchFamily="34" charset="0"/>
              <a:buChar char="•"/>
            </a:pPr>
            <a:r>
              <a:rPr lang="en-US" sz="2900" dirty="0"/>
              <a:t>Do all schools accept the standardized Colorado School Asthma Care Plan?</a:t>
            </a:r>
          </a:p>
          <a:p>
            <a:pPr marL="1097280" lvl="1" indent="-457200">
              <a:buFont typeface="Arial" panose="020B0604020202020204" pitchFamily="34" charset="0"/>
              <a:buChar char="•"/>
            </a:pPr>
            <a:r>
              <a:rPr lang="en-US" sz="2900" dirty="0"/>
              <a:t>Is it ok for my nurse to sign the forms?</a:t>
            </a:r>
          </a:p>
          <a:p>
            <a:pPr marL="1097280" lvl="1" indent="-457200">
              <a:buFont typeface="Arial" panose="020B0604020202020204" pitchFamily="34" charset="0"/>
              <a:buChar char="•"/>
            </a:pPr>
            <a:endParaRPr lang="en-US" dirty="0"/>
          </a:p>
        </p:txBody>
      </p:sp>
    </p:spTree>
    <p:extLst>
      <p:ext uri="{BB962C8B-B14F-4D97-AF65-F5344CB8AC3E}">
        <p14:creationId xmlns:p14="http://schemas.microsoft.com/office/powerpoint/2010/main" val="48162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C84E4-D363-A8AC-0145-CEC98D7344CE}"/>
              </a:ext>
            </a:extLst>
          </p:cNvPr>
          <p:cNvSpPr>
            <a:spLocks noGrp="1"/>
          </p:cNvSpPr>
          <p:nvPr>
            <p:ph type="title"/>
          </p:nvPr>
        </p:nvSpPr>
        <p:spPr>
          <a:xfrm>
            <a:off x="914400" y="935736"/>
            <a:ext cx="10363200" cy="1362456"/>
          </a:xfrm>
        </p:spPr>
        <p:txBody>
          <a:bodyPr/>
          <a:lstStyle/>
          <a:p>
            <a:r>
              <a:rPr lang="en-US" sz="4000" b="0" dirty="0">
                <a:ln>
                  <a:noFill/>
                </a:ln>
              </a:rPr>
              <a:t>Strategies to Increase Asthma Care Plans and Quick Relief Inhalers at School</a:t>
            </a:r>
          </a:p>
        </p:txBody>
      </p:sp>
      <p:sp>
        <p:nvSpPr>
          <p:cNvPr id="3" name="Text Placeholder 2">
            <a:extLst>
              <a:ext uri="{FF2B5EF4-FFF2-40B4-BE49-F238E27FC236}">
                <a16:creationId xmlns:a16="http://schemas.microsoft.com/office/drawing/2014/main" id="{ED85CEB4-FB0C-48CA-82A4-7C24F1D8AEBC}"/>
              </a:ext>
            </a:extLst>
          </p:cNvPr>
          <p:cNvSpPr>
            <a:spLocks noGrp="1"/>
          </p:cNvSpPr>
          <p:nvPr>
            <p:ph type="body" idx="1"/>
          </p:nvPr>
        </p:nvSpPr>
        <p:spPr>
          <a:xfrm>
            <a:off x="707136" y="2704664"/>
            <a:ext cx="10363200" cy="3378636"/>
          </a:xfrm>
        </p:spPr>
        <p:txBody>
          <a:bodyPr>
            <a:normAutofit fontScale="85000" lnSpcReduction="20000"/>
          </a:bodyPr>
          <a:lstStyle/>
          <a:p>
            <a:r>
              <a:rPr lang="en-US" sz="3000" dirty="0"/>
              <a:t>2. Partner with the designated point person to address barriers</a:t>
            </a:r>
          </a:p>
          <a:p>
            <a:pPr marL="1097280" lvl="1" indent="-457200">
              <a:buFont typeface="Arial" panose="020B0604020202020204" pitchFamily="34" charset="0"/>
              <a:buChar char="•"/>
            </a:pPr>
            <a:r>
              <a:rPr lang="en-US" sz="2900" dirty="0"/>
              <a:t>Access to fillable forms on-line or paper copies</a:t>
            </a:r>
          </a:p>
          <a:p>
            <a:pPr marL="1097280" lvl="1" indent="-457200">
              <a:buFont typeface="Arial" panose="020B0604020202020204" pitchFamily="34" charset="0"/>
              <a:buChar char="•"/>
            </a:pPr>
            <a:r>
              <a:rPr lang="en-US" sz="2900" dirty="0"/>
              <a:t>Integrate forms into electronic healthcare system</a:t>
            </a:r>
          </a:p>
          <a:p>
            <a:pPr marL="1097280" lvl="1" indent="-457200">
              <a:buFont typeface="Arial" panose="020B0604020202020204" pitchFamily="34" charset="0"/>
              <a:buChar char="•"/>
            </a:pPr>
            <a:r>
              <a:rPr lang="en-US" sz="2900" dirty="0"/>
              <a:t>Identify the importance of having a school asthma care plan</a:t>
            </a:r>
          </a:p>
          <a:p>
            <a:pPr marL="1371600" lvl="2" indent="-457200">
              <a:buFont typeface="Arial" panose="020B0604020202020204" pitchFamily="34" charset="0"/>
              <a:buChar char="•"/>
            </a:pPr>
            <a:r>
              <a:rPr lang="en-US" sz="2700" dirty="0"/>
              <a:t>Staffing of school nurses; UAPs cover health office, keeps kids in school; reduce inappropriate  911 calls </a:t>
            </a:r>
          </a:p>
          <a:p>
            <a:pPr marL="1097280" lvl="1" indent="-457200">
              <a:buFont typeface="Arial" panose="020B0604020202020204" pitchFamily="34" charset="0"/>
              <a:buChar char="•"/>
            </a:pPr>
            <a:r>
              <a:rPr lang="en-US" sz="2900" dirty="0"/>
              <a:t>Review components of the care plan that are completed by the provider</a:t>
            </a:r>
          </a:p>
          <a:p>
            <a:pPr marL="1097280" lvl="1" indent="-457200">
              <a:buFont typeface="Arial" panose="020B0604020202020204" pitchFamily="34" charset="0"/>
              <a:buChar char="•"/>
            </a:pPr>
            <a:r>
              <a:rPr lang="en-US" sz="2900" dirty="0"/>
              <a:t>Advocate for prescribing 2 inhalers, 1 for home and 1 for school</a:t>
            </a:r>
          </a:p>
          <a:p>
            <a:pPr marL="1097280" lvl="1" indent="-457200">
              <a:buFont typeface="Arial" panose="020B0604020202020204" pitchFamily="34" charset="0"/>
              <a:buChar char="•"/>
            </a:pPr>
            <a:endParaRPr lang="en-US" dirty="0"/>
          </a:p>
        </p:txBody>
      </p:sp>
    </p:spTree>
    <p:extLst>
      <p:ext uri="{BB962C8B-B14F-4D97-AF65-F5344CB8AC3E}">
        <p14:creationId xmlns:p14="http://schemas.microsoft.com/office/powerpoint/2010/main" val="26441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C84E4-D363-A8AC-0145-CEC98D7344CE}"/>
              </a:ext>
            </a:extLst>
          </p:cNvPr>
          <p:cNvSpPr>
            <a:spLocks noGrp="1"/>
          </p:cNvSpPr>
          <p:nvPr>
            <p:ph type="title"/>
          </p:nvPr>
        </p:nvSpPr>
        <p:spPr>
          <a:xfrm>
            <a:off x="914400" y="935736"/>
            <a:ext cx="10363200" cy="1362456"/>
          </a:xfrm>
        </p:spPr>
        <p:txBody>
          <a:bodyPr/>
          <a:lstStyle/>
          <a:p>
            <a:r>
              <a:rPr lang="en-US" sz="4000" b="0" dirty="0">
                <a:ln>
                  <a:noFill/>
                </a:ln>
              </a:rPr>
              <a:t>Strategies to Increase Asthma Care Plans and Quick Relief Inhalers at School</a:t>
            </a:r>
          </a:p>
        </p:txBody>
      </p:sp>
      <p:sp>
        <p:nvSpPr>
          <p:cNvPr id="3" name="Text Placeholder 2">
            <a:extLst>
              <a:ext uri="{FF2B5EF4-FFF2-40B4-BE49-F238E27FC236}">
                <a16:creationId xmlns:a16="http://schemas.microsoft.com/office/drawing/2014/main" id="{ED85CEB4-FB0C-48CA-82A4-7C24F1D8AEBC}"/>
              </a:ext>
            </a:extLst>
          </p:cNvPr>
          <p:cNvSpPr>
            <a:spLocks noGrp="1"/>
          </p:cNvSpPr>
          <p:nvPr>
            <p:ph type="body" idx="1"/>
          </p:nvPr>
        </p:nvSpPr>
        <p:spPr>
          <a:xfrm>
            <a:off x="707136" y="2704664"/>
            <a:ext cx="10363200" cy="3759636"/>
          </a:xfrm>
        </p:spPr>
        <p:txBody>
          <a:bodyPr>
            <a:normAutofit/>
          </a:bodyPr>
          <a:lstStyle/>
          <a:p>
            <a:r>
              <a:rPr lang="en-US" sz="3000" dirty="0"/>
              <a:t>3. </a:t>
            </a:r>
            <a:r>
              <a:rPr lang="en-US" sz="3300" dirty="0"/>
              <a:t>Encourage providers to be proactive</a:t>
            </a:r>
          </a:p>
          <a:p>
            <a:pPr marL="1097280" lvl="1" indent="-457200">
              <a:buFont typeface="Arial" panose="020B0604020202020204" pitchFamily="34" charset="0"/>
              <a:buChar char="•"/>
            </a:pPr>
            <a:r>
              <a:rPr lang="en-US" sz="2900" dirty="0"/>
              <a:t>When seeing a child with asthma they should say: “You are going to need an asthma care plan and quick relief inhaler for use at school. We can complete it together and you can sign and return to the school”</a:t>
            </a:r>
          </a:p>
          <a:p>
            <a:pPr marL="1097280" lvl="1" indent="-457200">
              <a:buFont typeface="Arial" panose="020B0604020202020204" pitchFamily="34" charset="0"/>
              <a:buChar char="•"/>
            </a:pPr>
            <a:r>
              <a:rPr lang="en-US" sz="2900" dirty="0"/>
              <a:t>Shared decision making - Do you need to take a pretreatment prior to activities to prevent symptoms? </a:t>
            </a:r>
          </a:p>
          <a:p>
            <a:pPr marL="1371600" lvl="2" indent="-457200">
              <a:buFont typeface="Arial" panose="020B0604020202020204" pitchFamily="34" charset="0"/>
              <a:buChar char="•"/>
            </a:pPr>
            <a:endParaRPr lang="en-US" sz="2700" dirty="0"/>
          </a:p>
          <a:p>
            <a:pPr marL="1097280" lvl="1" indent="-457200">
              <a:buFont typeface="Arial" panose="020B0604020202020204" pitchFamily="34" charset="0"/>
              <a:buChar char="•"/>
            </a:pPr>
            <a:endParaRPr lang="en-US" dirty="0"/>
          </a:p>
        </p:txBody>
      </p:sp>
    </p:spTree>
    <p:extLst>
      <p:ext uri="{BB962C8B-B14F-4D97-AF65-F5344CB8AC3E}">
        <p14:creationId xmlns:p14="http://schemas.microsoft.com/office/powerpoint/2010/main" val="2569832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CEF4E73-BC45-D70A-BE21-AC3DE792B387}"/>
              </a:ext>
            </a:extLst>
          </p:cNvPr>
          <p:cNvSpPr>
            <a:spLocks noGrp="1"/>
          </p:cNvSpPr>
          <p:nvPr>
            <p:ph type="title"/>
          </p:nvPr>
        </p:nvSpPr>
        <p:spPr>
          <a:xfrm>
            <a:off x="609600" y="833023"/>
            <a:ext cx="10972800" cy="1143000"/>
          </a:xfrm>
        </p:spPr>
        <p:txBody>
          <a:bodyPr>
            <a:noAutofit/>
          </a:bodyPr>
          <a:lstStyle/>
          <a:p>
            <a:r>
              <a:rPr lang="en-US" sz="3600" dirty="0"/>
              <a:t>Circle of Support/Goal - communication and engagement of the child’s asthma team</a:t>
            </a:r>
          </a:p>
        </p:txBody>
      </p:sp>
      <p:sp>
        <p:nvSpPr>
          <p:cNvPr id="14" name="Content Placeholder 13">
            <a:extLst>
              <a:ext uri="{FF2B5EF4-FFF2-40B4-BE49-F238E27FC236}">
                <a16:creationId xmlns:a16="http://schemas.microsoft.com/office/drawing/2014/main" id="{B0B6C357-29DD-18FE-9824-C575F9B825D4}"/>
              </a:ext>
            </a:extLst>
          </p:cNvPr>
          <p:cNvSpPr>
            <a:spLocks noGrp="1"/>
          </p:cNvSpPr>
          <p:nvPr>
            <p:ph idx="1"/>
          </p:nvPr>
        </p:nvSpPr>
        <p:spPr>
          <a:xfrm>
            <a:off x="609600" y="2145322"/>
            <a:ext cx="10972800" cy="4179277"/>
          </a:xfrm>
        </p:spPr>
        <p:txBody>
          <a:bodyPr/>
          <a:lstStyle/>
          <a:p>
            <a:pPr marL="0" indent="0">
              <a:buNone/>
            </a:pPr>
            <a:r>
              <a:rPr lang="en-US" dirty="0"/>
              <a:t>Not this… 			more like this…		the answer!</a:t>
            </a:r>
          </a:p>
        </p:txBody>
      </p:sp>
      <p:pic>
        <p:nvPicPr>
          <p:cNvPr id="5" name="Picture 4" descr="Two people on a hill&#10;&#10;Description automatically generated with medium confidence">
            <a:extLst>
              <a:ext uri="{FF2B5EF4-FFF2-40B4-BE49-F238E27FC236}">
                <a16:creationId xmlns:a16="http://schemas.microsoft.com/office/drawing/2014/main" id="{6BDFA04D-FF08-5D92-99E3-362507ABEDB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611206" y="2881657"/>
            <a:ext cx="3421776" cy="2160887"/>
          </a:xfrm>
          <a:prstGeom prst="rect">
            <a:avLst/>
          </a:prstGeom>
        </p:spPr>
      </p:pic>
      <p:sp>
        <p:nvSpPr>
          <p:cNvPr id="6" name="TextBox 5">
            <a:extLst>
              <a:ext uri="{FF2B5EF4-FFF2-40B4-BE49-F238E27FC236}">
                <a16:creationId xmlns:a16="http://schemas.microsoft.com/office/drawing/2014/main" id="{D39FFF0E-527F-FE66-72BF-562A820737D9}"/>
              </a:ext>
            </a:extLst>
          </p:cNvPr>
          <p:cNvSpPr txBox="1"/>
          <p:nvPr/>
        </p:nvSpPr>
        <p:spPr>
          <a:xfrm>
            <a:off x="2307046" y="5948178"/>
            <a:ext cx="7315200" cy="230832"/>
          </a:xfrm>
          <a:prstGeom prst="rect">
            <a:avLst/>
          </a:prstGeom>
          <a:noFill/>
          <a:ln>
            <a:solidFill>
              <a:schemeClr val="bg2"/>
            </a:solidFill>
          </a:ln>
        </p:spPr>
        <p:txBody>
          <a:bodyPr wrap="square" rtlCol="0">
            <a:spAutoFit/>
          </a:bodyPr>
          <a:lstStyle/>
          <a:p>
            <a:pPr algn="ctr"/>
            <a:r>
              <a:rPr lang="en-US" sz="900" dirty="0"/>
              <a:t> Photos  by Unknown Author are licensed under </a:t>
            </a:r>
            <a:r>
              <a:rPr lang="en-US" sz="900" dirty="0">
                <a:hlinkClick r:id="rId5" tooltip="https://creativecommons.org/licenses/by/3.0/"/>
              </a:rPr>
              <a:t>CC BY</a:t>
            </a:r>
            <a:endParaRPr lang="en-US" sz="900" dirty="0"/>
          </a:p>
        </p:txBody>
      </p:sp>
      <p:pic>
        <p:nvPicPr>
          <p:cNvPr id="8" name="Picture 7" descr="A person pushing a large globe on a mountain&#10;&#10;Description automatically generated with low confidence">
            <a:extLst>
              <a:ext uri="{FF2B5EF4-FFF2-40B4-BE49-F238E27FC236}">
                <a16:creationId xmlns:a16="http://schemas.microsoft.com/office/drawing/2014/main" id="{794D9C4B-06E0-AD7F-BB64-7C4C5FFADFF8}"/>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09600" y="2881658"/>
            <a:ext cx="2935768" cy="2201826"/>
          </a:xfrm>
          <a:prstGeom prst="rect">
            <a:avLst/>
          </a:prstGeom>
        </p:spPr>
      </p:pic>
      <p:pic>
        <p:nvPicPr>
          <p:cNvPr id="11" name="Picture 10" descr="A person walking up a hill&#10;&#10;Description automatically generated with medium confidence">
            <a:extLst>
              <a:ext uri="{FF2B5EF4-FFF2-40B4-BE49-F238E27FC236}">
                <a16:creationId xmlns:a16="http://schemas.microsoft.com/office/drawing/2014/main" id="{60069CF2-E31C-F5D6-50BC-B323399FC8F1}"/>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3962671" y="2902127"/>
            <a:ext cx="3231232" cy="2160887"/>
          </a:xfrm>
          <a:prstGeom prst="rect">
            <a:avLst/>
          </a:prstGeom>
        </p:spPr>
      </p:pic>
    </p:spTree>
    <p:extLst>
      <p:ext uri="{BB962C8B-B14F-4D97-AF65-F5344CB8AC3E}">
        <p14:creationId xmlns:p14="http://schemas.microsoft.com/office/powerpoint/2010/main" val="1551484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79ED09B-694A-D75E-8A24-4B56BE22A103}"/>
              </a:ext>
            </a:extLst>
          </p:cNvPr>
          <p:cNvSpPr>
            <a:spLocks noGrp="1"/>
          </p:cNvSpPr>
          <p:nvPr>
            <p:ph type="title"/>
          </p:nvPr>
        </p:nvSpPr>
        <p:spPr/>
        <p:txBody>
          <a:bodyPr/>
          <a:lstStyle/>
          <a:p>
            <a:r>
              <a:rPr lang="en-US" dirty="0"/>
              <a:t>Lunch</a:t>
            </a:r>
          </a:p>
        </p:txBody>
      </p:sp>
      <p:sp>
        <p:nvSpPr>
          <p:cNvPr id="5" name="Text Placeholder 4">
            <a:extLst>
              <a:ext uri="{FF2B5EF4-FFF2-40B4-BE49-F238E27FC236}">
                <a16:creationId xmlns:a16="http://schemas.microsoft.com/office/drawing/2014/main" id="{689F7547-E164-FE4D-EB61-41346DC69EE5}"/>
              </a:ext>
            </a:extLst>
          </p:cNvPr>
          <p:cNvSpPr>
            <a:spLocks noGrp="1"/>
          </p:cNvSpPr>
          <p:nvPr>
            <p:ph type="body" idx="1"/>
          </p:nvPr>
        </p:nvSpPr>
        <p:spPr/>
        <p:txBody>
          <a:bodyPr/>
          <a:lstStyle/>
          <a:p>
            <a:r>
              <a:rPr lang="en-US" dirty="0"/>
              <a:t>12:45-1:15</a:t>
            </a:r>
          </a:p>
        </p:txBody>
      </p:sp>
    </p:spTree>
    <p:extLst>
      <p:ext uri="{BB962C8B-B14F-4D97-AF65-F5344CB8AC3E}">
        <p14:creationId xmlns:p14="http://schemas.microsoft.com/office/powerpoint/2010/main" val="2894619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FB6B9-C2CC-15E6-D988-A2A754C1B9E9}"/>
              </a:ext>
            </a:extLst>
          </p:cNvPr>
          <p:cNvSpPr>
            <a:spLocks noGrp="1"/>
          </p:cNvSpPr>
          <p:nvPr>
            <p:ph type="title"/>
          </p:nvPr>
        </p:nvSpPr>
        <p:spPr/>
        <p:txBody>
          <a:bodyPr/>
          <a:lstStyle/>
          <a:p>
            <a:r>
              <a:rPr lang="en-US" dirty="0"/>
              <a:t>Care Coordination and  Case Management</a:t>
            </a:r>
          </a:p>
        </p:txBody>
      </p:sp>
      <p:sp>
        <p:nvSpPr>
          <p:cNvPr id="3" name="Text Placeholder 2">
            <a:extLst>
              <a:ext uri="{FF2B5EF4-FFF2-40B4-BE49-F238E27FC236}">
                <a16:creationId xmlns:a16="http://schemas.microsoft.com/office/drawing/2014/main" id="{41527991-13FC-47FA-D24D-5FE42863D12E}"/>
              </a:ext>
            </a:extLst>
          </p:cNvPr>
          <p:cNvSpPr>
            <a:spLocks noGrp="1"/>
          </p:cNvSpPr>
          <p:nvPr>
            <p:ph type="body" idx="1"/>
          </p:nvPr>
        </p:nvSpPr>
        <p:spPr/>
        <p:txBody>
          <a:bodyPr/>
          <a:lstStyle/>
          <a:p>
            <a:r>
              <a:rPr lang="en-US" dirty="0"/>
              <a:t>1:15-1:45</a:t>
            </a:r>
          </a:p>
          <a:p>
            <a:endParaRPr lang="en-US" dirty="0"/>
          </a:p>
        </p:txBody>
      </p:sp>
    </p:spTree>
    <p:extLst>
      <p:ext uri="{BB962C8B-B14F-4D97-AF65-F5344CB8AC3E}">
        <p14:creationId xmlns:p14="http://schemas.microsoft.com/office/powerpoint/2010/main" val="3366581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1"/>
          <p:cNvSpPr txBox="1"/>
          <p:nvPr/>
        </p:nvSpPr>
        <p:spPr>
          <a:xfrm>
            <a:off x="602933" y="1937333"/>
            <a:ext cx="7081200" cy="1118400"/>
          </a:xfrm>
          <a:prstGeom prst="rect">
            <a:avLst/>
          </a:prstGeom>
          <a:noFill/>
          <a:ln>
            <a:noFill/>
          </a:ln>
        </p:spPr>
        <p:txBody>
          <a:bodyPr spcFirstLastPara="1" wrap="square" lIns="91433" tIns="45700" rIns="91433" bIns="457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marR="0" lvl="0" indent="0" algn="l" rtl="0">
              <a:spcBef>
                <a:spcPts val="0"/>
              </a:spcBef>
              <a:spcAft>
                <a:spcPts val="0"/>
              </a:spcAft>
              <a:buNone/>
            </a:pPr>
            <a:r>
              <a:rPr lang="en" sz="3333" b="1" dirty="0">
                <a:solidFill>
                  <a:srgbClr val="EF7521"/>
                </a:solidFill>
                <a:latin typeface="Trebuchet MS"/>
                <a:ea typeface="Trebuchet MS"/>
                <a:cs typeface="Trebuchet MS"/>
                <a:sym typeface="Trebuchet MS"/>
              </a:rPr>
              <a:t>In three words or less, how would you describe Care Coordination?</a:t>
            </a:r>
            <a:endParaRPr sz="2400" dirty="0">
              <a:solidFill>
                <a:srgbClr val="EF7521"/>
              </a:solidFill>
              <a:latin typeface="Trebuchet MS"/>
              <a:ea typeface="Trebuchet MS"/>
              <a:cs typeface="Trebuchet MS"/>
              <a:sym typeface="Trebuchet MS"/>
            </a:endParaRPr>
          </a:p>
        </p:txBody>
      </p:sp>
      <p:pic>
        <p:nvPicPr>
          <p:cNvPr id="151" name="Google Shape;151;p21"/>
          <p:cNvPicPr preferRelativeResize="0"/>
          <p:nvPr/>
        </p:nvPicPr>
        <p:blipFill rotWithShape="1">
          <a:blip r:embed="rId3">
            <a:alphaModFix/>
          </a:blip>
          <a:srcRect l="11587" t="12562" r="11418" b="13406"/>
          <a:stretch/>
        </p:blipFill>
        <p:spPr>
          <a:xfrm>
            <a:off x="8094133" y="2641599"/>
            <a:ext cx="3214568" cy="3181233"/>
          </a:xfrm>
          <a:prstGeom prst="rect">
            <a:avLst/>
          </a:prstGeom>
          <a:noFill/>
          <a:ln>
            <a:noFill/>
          </a:ln>
        </p:spPr>
      </p:pic>
      <p:pic>
        <p:nvPicPr>
          <p:cNvPr id="153" name="Google Shape;153;p21"/>
          <p:cNvPicPr preferRelativeResize="0"/>
          <p:nvPr/>
        </p:nvPicPr>
        <p:blipFill rotWithShape="1">
          <a:blip r:embed="rId4">
            <a:alphaModFix/>
          </a:blip>
          <a:srcRect l="2578" t="2205" r="2616" b="2329"/>
          <a:stretch/>
        </p:blipFill>
        <p:spPr>
          <a:xfrm>
            <a:off x="2969618" y="3271067"/>
            <a:ext cx="2347833" cy="2339933"/>
          </a:xfrm>
          <a:prstGeom prst="rect">
            <a:avLst/>
          </a:prstGeom>
          <a:noFill/>
          <a:ln w="38100" cap="flat" cmpd="sng">
            <a:solidFill>
              <a:srgbClr val="EF7521"/>
            </a:solidFill>
            <a:prstDash val="solid"/>
            <a:round/>
            <a:headEnd type="none" w="sm" len="sm"/>
            <a:tailEnd type="none" w="sm" len="sm"/>
          </a:ln>
        </p:spPr>
      </p:pic>
      <p:sp>
        <p:nvSpPr>
          <p:cNvPr id="154" name="Google Shape;154;p21"/>
          <p:cNvSpPr txBox="1"/>
          <p:nvPr/>
        </p:nvSpPr>
        <p:spPr>
          <a:xfrm>
            <a:off x="1403533" y="5712600"/>
            <a:ext cx="5480000" cy="1012288"/>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489" u="sng">
                <a:solidFill>
                  <a:schemeClr val="hlink"/>
                </a:solidFill>
                <a:latin typeface="Trebuchet MS"/>
                <a:ea typeface="Trebuchet MS"/>
                <a:cs typeface="Trebuchet MS"/>
                <a:sym typeface="Trebuchet MS"/>
                <a:hlinkClick r:id="rId5"/>
              </a:rPr>
              <a:t>https://www.menti.com/alrxhnmpfn35</a:t>
            </a:r>
            <a:endParaRPr sz="2489">
              <a:latin typeface="Trebuchet MS"/>
              <a:ea typeface="Trebuchet MS"/>
              <a:cs typeface="Trebuchet MS"/>
              <a:sym typeface="Trebuchet MS"/>
            </a:endParaRPr>
          </a:p>
        </p:txBody>
      </p:sp>
      <p:sp>
        <p:nvSpPr>
          <p:cNvPr id="2" name="Title 1">
            <a:extLst>
              <a:ext uri="{FF2B5EF4-FFF2-40B4-BE49-F238E27FC236}">
                <a16:creationId xmlns:a16="http://schemas.microsoft.com/office/drawing/2014/main" id="{FCB56037-5087-3A49-CCB8-5A755A58AE5A}"/>
              </a:ext>
            </a:extLst>
          </p:cNvPr>
          <p:cNvSpPr>
            <a:spLocks noGrp="1"/>
          </p:cNvSpPr>
          <p:nvPr>
            <p:ph type="title"/>
          </p:nvPr>
        </p:nvSpPr>
        <p:spPr>
          <a:xfrm>
            <a:off x="609600" y="704088"/>
            <a:ext cx="10972800" cy="1143000"/>
          </a:xfrm>
        </p:spPr>
        <p:txBody>
          <a:bodyPr/>
          <a:lstStyle/>
          <a:p>
            <a:r>
              <a:rPr lang="en-US" dirty="0"/>
              <a:t>Starting Activity</a:t>
            </a:r>
          </a:p>
        </p:txBody>
      </p:sp>
    </p:spTree>
    <p:extLst>
      <p:ext uri="{BB962C8B-B14F-4D97-AF65-F5344CB8AC3E}">
        <p14:creationId xmlns:p14="http://schemas.microsoft.com/office/powerpoint/2010/main" val="168155185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5A2AC-3DBC-19B2-73C3-C0F4F3B77D11}"/>
              </a:ext>
            </a:extLst>
          </p:cNvPr>
          <p:cNvSpPr>
            <a:spLocks noGrp="1"/>
          </p:cNvSpPr>
          <p:nvPr>
            <p:ph type="title"/>
          </p:nvPr>
        </p:nvSpPr>
        <p:spPr/>
        <p:txBody>
          <a:bodyPr/>
          <a:lstStyle/>
          <a:p>
            <a:r>
              <a:rPr lang="en-US" dirty="0"/>
              <a:t>What is Care Coordination?</a:t>
            </a:r>
          </a:p>
        </p:txBody>
      </p:sp>
      <p:sp>
        <p:nvSpPr>
          <p:cNvPr id="3" name="Content Placeholder 2">
            <a:extLst>
              <a:ext uri="{FF2B5EF4-FFF2-40B4-BE49-F238E27FC236}">
                <a16:creationId xmlns:a16="http://schemas.microsoft.com/office/drawing/2014/main" id="{4624B5E4-4DCE-644C-F7BE-8CA599A39555}"/>
              </a:ext>
            </a:extLst>
          </p:cNvPr>
          <p:cNvSpPr>
            <a:spLocks noGrp="1"/>
          </p:cNvSpPr>
          <p:nvPr>
            <p:ph idx="1"/>
          </p:nvPr>
        </p:nvSpPr>
        <p:spPr>
          <a:xfrm>
            <a:off x="609600" y="2146852"/>
            <a:ext cx="10972800" cy="4177748"/>
          </a:xfrm>
        </p:spPr>
        <p:txBody>
          <a:bodyPr>
            <a:normAutofit fontScale="25000" lnSpcReduction="20000"/>
          </a:bodyPr>
          <a:lstStyle/>
          <a:p>
            <a:r>
              <a:rPr lang="en-US" sz="9600" dirty="0"/>
              <a:t>Definition 1 </a:t>
            </a:r>
            <a:r>
              <a:rPr lang="en-US" sz="9600" dirty="0">
                <a:sym typeface="Trebuchet MS"/>
              </a:rPr>
              <a:t>..the oversight and alignment of multiple evidence-based components and interventions that support the health and well-being of students with chronic health conditions.</a:t>
            </a:r>
          </a:p>
          <a:p>
            <a:pPr marL="0" indent="0">
              <a:buNone/>
            </a:pPr>
            <a:r>
              <a:rPr lang="en-US" sz="9600" dirty="0"/>
              <a:t>						</a:t>
            </a:r>
            <a:r>
              <a:rPr lang="en-US" sz="8000" i="1" dirty="0"/>
              <a:t>National Association of School Nurses</a:t>
            </a:r>
          </a:p>
          <a:p>
            <a:pPr marL="0" indent="0">
              <a:buNone/>
            </a:pPr>
            <a:endParaRPr lang="en-US" sz="9600" i="1" dirty="0"/>
          </a:p>
          <a:p>
            <a:r>
              <a:rPr lang="en-US" sz="9600" dirty="0"/>
              <a:t>Definition 2 ..Deliberately organizing patient care activities. Sharing information among all pertinent members of the healthcare team (includes family, school nurse, healthcare providers). Goal – to achieve safer and more effective care.</a:t>
            </a:r>
          </a:p>
          <a:p>
            <a:pPr lvl="8"/>
            <a:r>
              <a:rPr lang="en-US" sz="4800" dirty="0"/>
              <a:t>				</a:t>
            </a:r>
            <a:r>
              <a:rPr lang="en-US" sz="8000" i="1" dirty="0"/>
              <a:t>Agency for Healthcare Research and Quality</a:t>
            </a:r>
          </a:p>
          <a:p>
            <a:pPr lvl="8"/>
            <a:endParaRPr lang="en-US" sz="4800" dirty="0"/>
          </a:p>
          <a:p>
            <a:endParaRPr lang="en-US" sz="9600" dirty="0"/>
          </a:p>
          <a:p>
            <a:endParaRPr lang="en-US" sz="9600" dirty="0"/>
          </a:p>
          <a:p>
            <a:endParaRPr lang="en-US" sz="9600" dirty="0"/>
          </a:p>
          <a:p>
            <a:endParaRPr lang="en-US" dirty="0"/>
          </a:p>
          <a:p>
            <a:pPr lvl="8"/>
            <a:r>
              <a:rPr lang="en-US" dirty="0"/>
              <a:t>					</a:t>
            </a:r>
          </a:p>
        </p:txBody>
      </p:sp>
    </p:spTree>
    <p:extLst>
      <p:ext uri="{BB962C8B-B14F-4D97-AF65-F5344CB8AC3E}">
        <p14:creationId xmlns:p14="http://schemas.microsoft.com/office/powerpoint/2010/main" val="129122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E0B47-2C4A-AB3B-5DE3-0891F5FFF855}"/>
              </a:ext>
            </a:extLst>
          </p:cNvPr>
          <p:cNvSpPr>
            <a:spLocks noGrp="1"/>
          </p:cNvSpPr>
          <p:nvPr>
            <p:ph type="title"/>
          </p:nvPr>
        </p:nvSpPr>
        <p:spPr>
          <a:xfrm>
            <a:off x="609600" y="704088"/>
            <a:ext cx="10972800" cy="1143000"/>
          </a:xfrm>
        </p:spPr>
        <p:txBody>
          <a:bodyPr anchor="b">
            <a:normAutofit/>
          </a:bodyPr>
          <a:lstStyle/>
          <a:p>
            <a:pPr>
              <a:lnSpc>
                <a:spcPct val="90000"/>
              </a:lnSpc>
            </a:pPr>
            <a:r>
              <a:rPr lang="en-US" sz="4300" dirty="0"/>
              <a:t>Care Coordination in the school setting</a:t>
            </a:r>
          </a:p>
        </p:txBody>
      </p:sp>
      <p:sp>
        <p:nvSpPr>
          <p:cNvPr id="10" name="Content Placeholder 3">
            <a:extLst>
              <a:ext uri="{FF2B5EF4-FFF2-40B4-BE49-F238E27FC236}">
                <a16:creationId xmlns:a16="http://schemas.microsoft.com/office/drawing/2014/main" id="{DE049671-7CFD-4D51-A1A7-77EDFA0DFE9E}"/>
              </a:ext>
            </a:extLst>
          </p:cNvPr>
          <p:cNvSpPr>
            <a:spLocks noGrp="1"/>
          </p:cNvSpPr>
          <p:nvPr>
            <p:ph sz="half" idx="1"/>
          </p:nvPr>
        </p:nvSpPr>
        <p:spPr>
          <a:xfrm>
            <a:off x="609600" y="1920085"/>
            <a:ext cx="5384800" cy="4434840"/>
          </a:xfrm>
        </p:spPr>
        <p:txBody>
          <a:bodyPr>
            <a:normAutofit/>
          </a:bodyPr>
          <a:lstStyle/>
          <a:p>
            <a:pPr marL="0" indent="0">
              <a:buNone/>
            </a:pPr>
            <a:endParaRPr lang="en-US" dirty="0"/>
          </a:p>
          <a:p>
            <a:pPr marL="0" indent="0">
              <a:buNone/>
            </a:pPr>
            <a:r>
              <a:rPr lang="en-US" dirty="0"/>
              <a:t>Asthma navigators will help support care coordination and case management for participants in the BACK program.</a:t>
            </a:r>
          </a:p>
          <a:p>
            <a:pPr marL="0" indent="0">
              <a:buNone/>
            </a:pPr>
            <a:endParaRPr lang="en-US" dirty="0"/>
          </a:p>
          <a:p>
            <a:pPr marL="0" indent="0">
              <a:buNone/>
            </a:pPr>
            <a:endParaRPr lang="en-US" dirty="0"/>
          </a:p>
        </p:txBody>
      </p:sp>
      <p:pic>
        <p:nvPicPr>
          <p:cNvPr id="5" name="Picture 4">
            <a:extLst>
              <a:ext uri="{FF2B5EF4-FFF2-40B4-BE49-F238E27FC236}">
                <a16:creationId xmlns:a16="http://schemas.microsoft.com/office/drawing/2014/main" id="{5A2502B9-F21D-B043-CE7E-1AA80A659B25}"/>
              </a:ext>
            </a:extLst>
          </p:cNvPr>
          <p:cNvPicPr>
            <a:picLocks noChangeAspect="1"/>
          </p:cNvPicPr>
          <p:nvPr/>
        </p:nvPicPr>
        <p:blipFill>
          <a:blip r:embed="rId3"/>
          <a:stretch>
            <a:fillRect/>
          </a:stretch>
        </p:blipFill>
        <p:spPr>
          <a:xfrm>
            <a:off x="6197600" y="2048813"/>
            <a:ext cx="5384800" cy="4177384"/>
          </a:xfrm>
          <a:prstGeom prst="rect">
            <a:avLst/>
          </a:prstGeom>
          <a:noFill/>
        </p:spPr>
      </p:pic>
    </p:spTree>
    <p:extLst>
      <p:ext uri="{BB962C8B-B14F-4D97-AF65-F5344CB8AC3E}">
        <p14:creationId xmlns:p14="http://schemas.microsoft.com/office/powerpoint/2010/main" val="250507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C24980E-48DE-BB45-20C5-041C3AB68E6A}"/>
              </a:ext>
            </a:extLst>
          </p:cNvPr>
          <p:cNvSpPr>
            <a:spLocks noGrp="1"/>
          </p:cNvSpPr>
          <p:nvPr>
            <p:ph type="title"/>
          </p:nvPr>
        </p:nvSpPr>
        <p:spPr>
          <a:xfrm>
            <a:off x="609600" y="704088"/>
            <a:ext cx="10972800" cy="1143000"/>
          </a:xfrm>
        </p:spPr>
        <p:txBody>
          <a:bodyPr>
            <a:normAutofit/>
          </a:bodyPr>
          <a:lstStyle/>
          <a:p>
            <a:r>
              <a:rPr lang="en-US" dirty="0"/>
              <a:t>Care Coordination</a:t>
            </a:r>
          </a:p>
        </p:txBody>
      </p:sp>
      <p:pic>
        <p:nvPicPr>
          <p:cNvPr id="5" name="Content Placeholder 4">
            <a:extLst>
              <a:ext uri="{FF2B5EF4-FFF2-40B4-BE49-F238E27FC236}">
                <a16:creationId xmlns:a16="http://schemas.microsoft.com/office/drawing/2014/main" id="{33017A94-747F-95E3-21D6-0D4845B9A65C}"/>
              </a:ext>
            </a:extLst>
          </p:cNvPr>
          <p:cNvPicPr>
            <a:picLocks noGrp="1" noChangeAspect="1"/>
          </p:cNvPicPr>
          <p:nvPr>
            <p:ph idx="1"/>
          </p:nvPr>
        </p:nvPicPr>
        <p:blipFill>
          <a:blip r:embed="rId3"/>
          <a:stretch>
            <a:fillRect/>
          </a:stretch>
        </p:blipFill>
        <p:spPr>
          <a:xfrm>
            <a:off x="1846464" y="1935480"/>
            <a:ext cx="8499072" cy="4389120"/>
          </a:xfrm>
          <a:noFill/>
        </p:spPr>
      </p:pic>
    </p:spTree>
    <p:extLst>
      <p:ext uri="{BB962C8B-B14F-4D97-AF65-F5344CB8AC3E}">
        <p14:creationId xmlns:p14="http://schemas.microsoft.com/office/powerpoint/2010/main" val="2957477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5"/>
          <p:cNvSpPr txBox="1"/>
          <p:nvPr/>
        </p:nvSpPr>
        <p:spPr>
          <a:xfrm>
            <a:off x="848935" y="484975"/>
            <a:ext cx="11409277" cy="1169511"/>
          </a:xfrm>
          <a:prstGeom prst="rect">
            <a:avLst/>
          </a:prstGeom>
          <a:noFill/>
          <a:ln>
            <a:noFill/>
          </a:ln>
        </p:spPr>
        <p:txBody>
          <a:bodyPr spcFirstLastPara="1" wrap="square" lIns="121900" tIns="121900" rIns="121900" bIns="121900" anchor="t" anchorCtr="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sz="2800" dirty="0">
                <a:solidFill>
                  <a:schemeClr val="tx2"/>
                </a:solidFill>
                <a:latin typeface="+mj-lt"/>
                <a:ea typeface="+mj-ea"/>
                <a:cs typeface="+mj-cs"/>
                <a:sym typeface="Trebuchet MS"/>
              </a:rPr>
              <a:t>Which of these Care Coordination Steps may be Performed by </a:t>
            </a:r>
            <a:r>
              <a:rPr lang="en-US" sz="2800" dirty="0">
                <a:solidFill>
                  <a:schemeClr val="tx2"/>
                </a:solidFill>
                <a:latin typeface="+mj-lt"/>
                <a:ea typeface="+mj-ea"/>
                <a:cs typeface="+mj-cs"/>
                <a:sym typeface="Trebuchet MS"/>
              </a:rPr>
              <a:t>an </a:t>
            </a:r>
            <a:r>
              <a:rPr lang="en" sz="2800" dirty="0">
                <a:solidFill>
                  <a:schemeClr val="tx2"/>
                </a:solidFill>
                <a:latin typeface="+mj-lt"/>
                <a:ea typeface="+mj-ea"/>
                <a:cs typeface="+mj-cs"/>
                <a:sym typeface="Trebuchet MS"/>
              </a:rPr>
              <a:t>Asthma Navigator</a:t>
            </a:r>
            <a:r>
              <a:rPr lang="en" sz="3200" dirty="0">
                <a:solidFill>
                  <a:schemeClr val="tx2"/>
                </a:solidFill>
                <a:latin typeface="+mj-lt"/>
                <a:ea typeface="+mj-ea"/>
                <a:cs typeface="+mj-cs"/>
                <a:sym typeface="Trebuchet MS"/>
              </a:rPr>
              <a:t>?</a:t>
            </a:r>
            <a:endParaRPr sz="4400" dirty="0">
              <a:solidFill>
                <a:schemeClr val="tx2"/>
              </a:solidFill>
              <a:latin typeface="+mj-lt"/>
              <a:ea typeface="+mj-ea"/>
              <a:cs typeface="+mj-cs"/>
              <a:sym typeface="Trebuchet MS"/>
            </a:endParaRPr>
          </a:p>
        </p:txBody>
      </p:sp>
      <p:sp>
        <p:nvSpPr>
          <p:cNvPr id="314" name="Google Shape;314;p45"/>
          <p:cNvSpPr/>
          <p:nvPr/>
        </p:nvSpPr>
        <p:spPr>
          <a:xfrm>
            <a:off x="388641" y="1759525"/>
            <a:ext cx="3534400" cy="1116000"/>
          </a:xfrm>
          <a:prstGeom prst="roundRect">
            <a:avLst>
              <a:gd name="adj" fmla="val 16667"/>
            </a:avLst>
          </a:prstGeom>
          <a:solidFill>
            <a:schemeClr val="lt2"/>
          </a:solidFill>
          <a:ln w="76200" cap="flat" cmpd="sng">
            <a:solidFill>
              <a:srgbClr val="C32032"/>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489" dirty="0">
                <a:latin typeface="Trebuchet MS"/>
                <a:ea typeface="Trebuchet MS"/>
                <a:cs typeface="Trebuchet MS"/>
                <a:sym typeface="Trebuchet MS"/>
              </a:rPr>
              <a:t>Delegate Medication Administration to Staff</a:t>
            </a:r>
            <a:endParaRPr sz="2489" dirty="0">
              <a:latin typeface="Trebuchet MS"/>
              <a:ea typeface="Trebuchet MS"/>
              <a:cs typeface="Trebuchet MS"/>
              <a:sym typeface="Trebuchet MS"/>
            </a:endParaRPr>
          </a:p>
        </p:txBody>
      </p:sp>
      <p:sp>
        <p:nvSpPr>
          <p:cNvPr id="315" name="Google Shape;315;p45"/>
          <p:cNvSpPr/>
          <p:nvPr/>
        </p:nvSpPr>
        <p:spPr>
          <a:xfrm>
            <a:off x="388641" y="3334541"/>
            <a:ext cx="3534400" cy="1116000"/>
          </a:xfrm>
          <a:prstGeom prst="roundRect">
            <a:avLst>
              <a:gd name="adj" fmla="val 16667"/>
            </a:avLst>
          </a:prstGeom>
          <a:solidFill>
            <a:schemeClr val="lt2"/>
          </a:solidFill>
          <a:ln w="76200" cap="flat" cmpd="sng">
            <a:solidFill>
              <a:srgbClr val="488BC9"/>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400" dirty="0">
                <a:latin typeface="Trebuchet MS"/>
                <a:ea typeface="Trebuchet MS"/>
                <a:cs typeface="Trebuchet MS"/>
                <a:sym typeface="Trebuchet MS"/>
              </a:rPr>
              <a:t>Ongoing Communication with Staff, Parent, Provider</a:t>
            </a:r>
            <a:endParaRPr sz="2400" dirty="0">
              <a:latin typeface="Trebuchet MS"/>
              <a:ea typeface="Trebuchet MS"/>
              <a:cs typeface="Trebuchet MS"/>
              <a:sym typeface="Trebuchet MS"/>
            </a:endParaRPr>
          </a:p>
        </p:txBody>
      </p:sp>
      <p:sp>
        <p:nvSpPr>
          <p:cNvPr id="316" name="Google Shape;316;p45"/>
          <p:cNvSpPr/>
          <p:nvPr/>
        </p:nvSpPr>
        <p:spPr>
          <a:xfrm>
            <a:off x="388641" y="4909567"/>
            <a:ext cx="3534400" cy="1116000"/>
          </a:xfrm>
          <a:prstGeom prst="roundRect">
            <a:avLst>
              <a:gd name="adj" fmla="val 16667"/>
            </a:avLst>
          </a:prstGeom>
          <a:solidFill>
            <a:schemeClr val="lt2"/>
          </a:solidFill>
          <a:ln w="76200" cap="flat" cmpd="sng">
            <a:solidFill>
              <a:srgbClr val="A3D283"/>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489">
                <a:latin typeface="Trebuchet MS"/>
                <a:ea typeface="Trebuchet MS"/>
                <a:cs typeface="Trebuchet MS"/>
                <a:sym typeface="Trebuchet MS"/>
              </a:rPr>
              <a:t>Contact Parent</a:t>
            </a:r>
            <a:endParaRPr sz="2489">
              <a:latin typeface="Trebuchet MS"/>
              <a:ea typeface="Trebuchet MS"/>
              <a:cs typeface="Trebuchet MS"/>
              <a:sym typeface="Trebuchet MS"/>
            </a:endParaRPr>
          </a:p>
        </p:txBody>
      </p:sp>
      <p:sp>
        <p:nvSpPr>
          <p:cNvPr id="317" name="Google Shape;317;p45"/>
          <p:cNvSpPr/>
          <p:nvPr/>
        </p:nvSpPr>
        <p:spPr>
          <a:xfrm>
            <a:off x="4365408" y="1759525"/>
            <a:ext cx="3534400" cy="1116000"/>
          </a:xfrm>
          <a:prstGeom prst="roundRect">
            <a:avLst>
              <a:gd name="adj" fmla="val 16667"/>
            </a:avLst>
          </a:prstGeom>
          <a:solidFill>
            <a:schemeClr val="lt2"/>
          </a:solidFill>
          <a:ln w="76200" cap="flat" cmpd="sng">
            <a:solidFill>
              <a:srgbClr val="AAA5D2"/>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489" dirty="0">
                <a:latin typeface="Trebuchet MS"/>
                <a:ea typeface="Trebuchet MS"/>
                <a:cs typeface="Trebuchet MS"/>
                <a:sym typeface="Trebuchet MS"/>
              </a:rPr>
              <a:t>Meet with Student</a:t>
            </a:r>
            <a:endParaRPr sz="2489" dirty="0">
              <a:latin typeface="Trebuchet MS"/>
              <a:ea typeface="Trebuchet MS"/>
              <a:cs typeface="Trebuchet MS"/>
              <a:sym typeface="Trebuchet MS"/>
            </a:endParaRPr>
          </a:p>
        </p:txBody>
      </p:sp>
      <p:sp>
        <p:nvSpPr>
          <p:cNvPr id="318" name="Google Shape;318;p45"/>
          <p:cNvSpPr/>
          <p:nvPr/>
        </p:nvSpPr>
        <p:spPr>
          <a:xfrm>
            <a:off x="8342175" y="3334541"/>
            <a:ext cx="3534400" cy="1116000"/>
          </a:xfrm>
          <a:prstGeom prst="roundRect">
            <a:avLst>
              <a:gd name="adj" fmla="val 16667"/>
            </a:avLst>
          </a:prstGeom>
          <a:solidFill>
            <a:schemeClr val="lt2"/>
          </a:solidFill>
          <a:ln w="76200" cap="flat" cmpd="sng">
            <a:solidFill>
              <a:srgbClr val="825474"/>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489">
                <a:latin typeface="Trebuchet MS"/>
                <a:ea typeface="Trebuchet MS"/>
                <a:cs typeface="Trebuchet MS"/>
                <a:sym typeface="Trebuchet MS"/>
              </a:rPr>
              <a:t>Input into Information System</a:t>
            </a:r>
            <a:endParaRPr sz="2489">
              <a:latin typeface="Trebuchet MS"/>
              <a:ea typeface="Trebuchet MS"/>
              <a:cs typeface="Trebuchet MS"/>
              <a:sym typeface="Trebuchet MS"/>
            </a:endParaRPr>
          </a:p>
        </p:txBody>
      </p:sp>
      <p:sp>
        <p:nvSpPr>
          <p:cNvPr id="319" name="Google Shape;319;p45"/>
          <p:cNvSpPr/>
          <p:nvPr/>
        </p:nvSpPr>
        <p:spPr>
          <a:xfrm>
            <a:off x="4365408" y="4909567"/>
            <a:ext cx="3534400" cy="1116000"/>
          </a:xfrm>
          <a:prstGeom prst="roundRect">
            <a:avLst>
              <a:gd name="adj" fmla="val 16667"/>
            </a:avLst>
          </a:prstGeom>
          <a:solidFill>
            <a:schemeClr val="lt2"/>
          </a:solidFill>
          <a:ln w="76200" cap="flat" cmpd="sng">
            <a:solidFill>
              <a:srgbClr val="EF7521"/>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489">
                <a:latin typeface="Trebuchet MS"/>
                <a:ea typeface="Trebuchet MS"/>
                <a:cs typeface="Trebuchet MS"/>
                <a:sym typeface="Trebuchet MS"/>
              </a:rPr>
              <a:t>Receive Medication at School</a:t>
            </a:r>
            <a:endParaRPr sz="2489">
              <a:latin typeface="Trebuchet MS"/>
              <a:ea typeface="Trebuchet MS"/>
              <a:cs typeface="Trebuchet MS"/>
              <a:sym typeface="Trebuchet MS"/>
            </a:endParaRPr>
          </a:p>
        </p:txBody>
      </p:sp>
      <p:sp>
        <p:nvSpPr>
          <p:cNvPr id="320" name="Google Shape;320;p45"/>
          <p:cNvSpPr/>
          <p:nvPr/>
        </p:nvSpPr>
        <p:spPr>
          <a:xfrm>
            <a:off x="8342175" y="4909567"/>
            <a:ext cx="3534400" cy="1116000"/>
          </a:xfrm>
          <a:prstGeom prst="roundRect">
            <a:avLst>
              <a:gd name="adj" fmla="val 16667"/>
            </a:avLst>
          </a:prstGeom>
          <a:solidFill>
            <a:schemeClr val="lt2"/>
          </a:solidFill>
          <a:ln w="76200" cap="flat" cmpd="sng">
            <a:solidFill>
              <a:srgbClr val="6EC4E8"/>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489">
                <a:latin typeface="Trebuchet MS"/>
                <a:ea typeface="Trebuchet MS"/>
                <a:cs typeface="Trebuchet MS"/>
                <a:sym typeface="Trebuchet MS"/>
              </a:rPr>
              <a:t>Inform Staff Who Need to Know</a:t>
            </a:r>
            <a:endParaRPr sz="2489">
              <a:latin typeface="Trebuchet MS"/>
              <a:ea typeface="Trebuchet MS"/>
              <a:cs typeface="Trebuchet MS"/>
              <a:sym typeface="Trebuchet MS"/>
            </a:endParaRPr>
          </a:p>
        </p:txBody>
      </p:sp>
      <p:sp>
        <p:nvSpPr>
          <p:cNvPr id="321" name="Google Shape;321;p45"/>
          <p:cNvSpPr/>
          <p:nvPr/>
        </p:nvSpPr>
        <p:spPr>
          <a:xfrm>
            <a:off x="8342175" y="1759525"/>
            <a:ext cx="3534400" cy="1116000"/>
          </a:xfrm>
          <a:prstGeom prst="roundRect">
            <a:avLst>
              <a:gd name="adj" fmla="val 16667"/>
            </a:avLst>
          </a:prstGeom>
          <a:solidFill>
            <a:schemeClr val="lt2"/>
          </a:solidFill>
          <a:ln w="76200" cap="flat" cmpd="sng">
            <a:solidFill>
              <a:srgbClr val="F8B333"/>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489">
                <a:latin typeface="Trebuchet MS"/>
                <a:ea typeface="Trebuchet MS"/>
                <a:cs typeface="Trebuchet MS"/>
                <a:sym typeface="Trebuchet MS"/>
              </a:rPr>
              <a:t>Receive CO Asthma HCP/Order</a:t>
            </a:r>
            <a:endParaRPr sz="2489">
              <a:latin typeface="Trebuchet MS"/>
              <a:ea typeface="Trebuchet MS"/>
              <a:cs typeface="Trebuchet MS"/>
              <a:sym typeface="Trebuchet MS"/>
            </a:endParaRPr>
          </a:p>
        </p:txBody>
      </p:sp>
      <p:sp>
        <p:nvSpPr>
          <p:cNvPr id="322" name="Google Shape;322;p45"/>
          <p:cNvSpPr/>
          <p:nvPr/>
        </p:nvSpPr>
        <p:spPr>
          <a:xfrm>
            <a:off x="4365408" y="3334541"/>
            <a:ext cx="3534400" cy="1116000"/>
          </a:xfrm>
          <a:prstGeom prst="roundRect">
            <a:avLst>
              <a:gd name="adj" fmla="val 16667"/>
            </a:avLst>
          </a:prstGeom>
          <a:solidFill>
            <a:schemeClr val="lt2"/>
          </a:solidFill>
          <a:ln w="76200" cap="flat" cmpd="sng">
            <a:solidFill>
              <a:srgbClr val="009539"/>
            </a:solidFill>
            <a:prstDash val="solid"/>
            <a:round/>
            <a:headEnd type="none" w="sm" len="sm"/>
            <a:tailEnd type="none" w="sm" len="sm"/>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r>
              <a:rPr lang="en" sz="2489">
                <a:latin typeface="Trebuchet MS"/>
                <a:ea typeface="Trebuchet MS"/>
                <a:cs typeface="Trebuchet MS"/>
                <a:sym typeface="Trebuchet MS"/>
              </a:rPr>
              <a:t>Student Needs Inhaler</a:t>
            </a:r>
            <a:endParaRPr sz="2489">
              <a:latin typeface="Trebuchet MS"/>
              <a:ea typeface="Trebuchet MS"/>
              <a:cs typeface="Trebuchet MS"/>
              <a:sym typeface="Trebuchet MS"/>
            </a:endParaRPr>
          </a:p>
        </p:txBody>
      </p:sp>
    </p:spTree>
    <p:extLst>
      <p:ext uri="{BB962C8B-B14F-4D97-AF65-F5344CB8AC3E}">
        <p14:creationId xmlns:p14="http://schemas.microsoft.com/office/powerpoint/2010/main" val="33029292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ABC42-F00D-4C11-99DE-28E79AF6C883}"/>
              </a:ext>
            </a:extLst>
          </p:cNvPr>
          <p:cNvSpPr>
            <a:spLocks noGrp="1"/>
          </p:cNvSpPr>
          <p:nvPr>
            <p:ph type="title"/>
          </p:nvPr>
        </p:nvSpPr>
        <p:spPr/>
        <p:txBody>
          <a:bodyPr>
            <a:normAutofit/>
          </a:bodyPr>
          <a:lstStyle/>
          <a:p>
            <a:r>
              <a:rPr lang="en-US" dirty="0"/>
              <a:t>Care Coordination Tools</a:t>
            </a:r>
          </a:p>
        </p:txBody>
      </p:sp>
      <p:sp>
        <p:nvSpPr>
          <p:cNvPr id="7" name="Content Placeholder 6">
            <a:extLst>
              <a:ext uri="{FF2B5EF4-FFF2-40B4-BE49-F238E27FC236}">
                <a16:creationId xmlns:a16="http://schemas.microsoft.com/office/drawing/2014/main" id="{1747184E-E46B-4F3B-89CE-94183A401997}"/>
              </a:ext>
            </a:extLst>
          </p:cNvPr>
          <p:cNvSpPr>
            <a:spLocks noGrp="1"/>
          </p:cNvSpPr>
          <p:nvPr>
            <p:ph sz="half" idx="1"/>
          </p:nvPr>
        </p:nvSpPr>
        <p:spPr/>
        <p:txBody>
          <a:bodyPr>
            <a:normAutofit/>
          </a:bodyPr>
          <a:lstStyle/>
          <a:p>
            <a:pPr marL="0" indent="0">
              <a:buNone/>
            </a:pPr>
            <a:r>
              <a:rPr lang="en-US" dirty="0"/>
              <a:t>Communication templates</a:t>
            </a:r>
          </a:p>
          <a:p>
            <a:r>
              <a:rPr lang="en-US" dirty="0"/>
              <a:t>Initial and follow-up letters to healthcare provider</a:t>
            </a:r>
          </a:p>
          <a:p>
            <a:pPr lvl="1"/>
            <a:r>
              <a:rPr lang="en-US" dirty="0"/>
              <a:t>Includes “provider next steps” to facilitate care:</a:t>
            </a:r>
          </a:p>
          <a:p>
            <a:pPr lvl="2">
              <a:buFont typeface="Wingdings" panose="05000000000000000000" pitchFamily="2" charset="2"/>
              <a:buChar char="q"/>
            </a:pPr>
            <a:r>
              <a:rPr lang="en-US" dirty="0"/>
              <a:t>Please send updated Colorado School Asthma Care Plan</a:t>
            </a:r>
          </a:p>
          <a:p>
            <a:pPr lvl="2">
              <a:buFont typeface="Wingdings" panose="05000000000000000000" pitchFamily="2" charset="2"/>
              <a:buChar char="q"/>
            </a:pPr>
            <a:r>
              <a:rPr lang="en-US" dirty="0"/>
              <a:t>Quick relief medication needed for school</a:t>
            </a:r>
          </a:p>
          <a:p>
            <a:pPr lvl="2">
              <a:buFont typeface="Wingdings" panose="05000000000000000000" pitchFamily="2" charset="2"/>
              <a:buChar char="q"/>
            </a:pPr>
            <a:r>
              <a:rPr lang="en-US" dirty="0"/>
              <a:t>Referral to agency for SDoH needs</a:t>
            </a:r>
          </a:p>
        </p:txBody>
      </p:sp>
      <p:pic>
        <p:nvPicPr>
          <p:cNvPr id="10" name="Content Placeholder 9">
            <a:extLst>
              <a:ext uri="{FF2B5EF4-FFF2-40B4-BE49-F238E27FC236}">
                <a16:creationId xmlns:a16="http://schemas.microsoft.com/office/drawing/2014/main" id="{5E92D6F0-1EDF-4E56-869C-0ACB5F2B35B5}"/>
              </a:ext>
            </a:extLst>
          </p:cNvPr>
          <p:cNvPicPr>
            <a:picLocks noGrp="1" noChangeAspect="1"/>
          </p:cNvPicPr>
          <p:nvPr>
            <p:ph sz="half" idx="2"/>
          </p:nvPr>
        </p:nvPicPr>
        <p:blipFill>
          <a:blip r:embed="rId2"/>
          <a:stretch>
            <a:fillRect/>
          </a:stretch>
        </p:blipFill>
        <p:spPr>
          <a:xfrm>
            <a:off x="6931075" y="1918605"/>
            <a:ext cx="3149223" cy="4433888"/>
          </a:xfrm>
          <a:prstGeom prst="rect">
            <a:avLst/>
          </a:prstGeom>
        </p:spPr>
      </p:pic>
    </p:spTree>
    <p:extLst>
      <p:ext uri="{BB962C8B-B14F-4D97-AF65-F5344CB8AC3E}">
        <p14:creationId xmlns:p14="http://schemas.microsoft.com/office/powerpoint/2010/main" val="2758918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7"/>
          <p:cNvSpPr txBox="1"/>
          <p:nvPr/>
        </p:nvSpPr>
        <p:spPr>
          <a:xfrm>
            <a:off x="2085600" y="1712033"/>
            <a:ext cx="8020800" cy="718170"/>
          </a:xfrm>
          <a:prstGeom prst="rect">
            <a:avLst/>
          </a:prstGeom>
          <a:noFill/>
          <a:ln>
            <a:noFill/>
          </a:ln>
        </p:spPr>
        <p:txBody>
          <a:bodyPr spcFirstLastPara="1" wrap="square" lIns="121900" tIns="121900" rIns="121900" bIns="121900" anchor="t" anchorCtr="0">
            <a:spAutoFit/>
          </a:bodyPr>
          <a:lstStyle/>
          <a:p>
            <a:pPr algn="ctr"/>
            <a:r>
              <a:rPr lang="en" sz="3067" b="1" u="sng" dirty="0">
                <a:solidFill>
                  <a:srgbClr val="EF7521"/>
                </a:solidFill>
                <a:latin typeface="Trebuchet MS"/>
                <a:ea typeface="Trebuchet MS"/>
                <a:cs typeface="Trebuchet MS"/>
                <a:sym typeface="Trebuchet MS"/>
              </a:rPr>
              <a:t>Scenario #1</a:t>
            </a:r>
            <a:endParaRPr sz="3067" b="1" u="sng" dirty="0">
              <a:solidFill>
                <a:srgbClr val="EF7521"/>
              </a:solidFill>
              <a:latin typeface="Trebuchet MS"/>
              <a:ea typeface="Trebuchet MS"/>
              <a:cs typeface="Trebuchet MS"/>
              <a:sym typeface="Trebuchet MS"/>
            </a:endParaRPr>
          </a:p>
        </p:txBody>
      </p:sp>
      <p:sp>
        <p:nvSpPr>
          <p:cNvPr id="343" name="Google Shape;343;p47"/>
          <p:cNvSpPr txBox="1"/>
          <p:nvPr/>
        </p:nvSpPr>
        <p:spPr>
          <a:xfrm>
            <a:off x="2324000" y="4213767"/>
            <a:ext cx="7544000" cy="718170"/>
          </a:xfrm>
          <a:prstGeom prst="rect">
            <a:avLst/>
          </a:prstGeom>
          <a:noFill/>
          <a:ln>
            <a:noFill/>
          </a:ln>
        </p:spPr>
        <p:txBody>
          <a:bodyPr spcFirstLastPara="1" wrap="square" lIns="121900" tIns="121900" rIns="121900" bIns="121900" anchor="t" anchorCtr="0">
            <a:spAutoFit/>
          </a:bodyPr>
          <a:lstStyle/>
          <a:p>
            <a:pPr algn="ctr"/>
            <a:r>
              <a:rPr lang="en" sz="3067" b="1" u="sng" dirty="0">
                <a:solidFill>
                  <a:srgbClr val="488BC9"/>
                </a:solidFill>
                <a:latin typeface="Trebuchet MS"/>
                <a:ea typeface="Trebuchet MS"/>
                <a:cs typeface="Trebuchet MS"/>
                <a:sym typeface="Trebuchet MS"/>
              </a:rPr>
              <a:t>Scenario #2</a:t>
            </a:r>
            <a:endParaRPr sz="3067" b="1" u="sng" dirty="0">
              <a:solidFill>
                <a:srgbClr val="488BC9"/>
              </a:solidFill>
              <a:latin typeface="Trebuchet MS"/>
              <a:ea typeface="Trebuchet MS"/>
              <a:cs typeface="Trebuchet MS"/>
              <a:sym typeface="Trebuchet MS"/>
            </a:endParaRPr>
          </a:p>
        </p:txBody>
      </p:sp>
      <p:sp>
        <p:nvSpPr>
          <p:cNvPr id="344" name="Google Shape;344;p47"/>
          <p:cNvSpPr txBox="1"/>
          <p:nvPr/>
        </p:nvSpPr>
        <p:spPr>
          <a:xfrm>
            <a:off x="0" y="2430433"/>
            <a:ext cx="12192000" cy="1415540"/>
          </a:xfrm>
          <a:prstGeom prst="rect">
            <a:avLst/>
          </a:prstGeom>
          <a:noFill/>
          <a:ln>
            <a:noFill/>
          </a:ln>
        </p:spPr>
        <p:txBody>
          <a:bodyPr spcFirstLastPara="1" wrap="square" lIns="121900" tIns="121900" rIns="121900" bIns="121900" anchor="t" anchorCtr="0">
            <a:spAutoFit/>
          </a:bodyPr>
          <a:lstStyle/>
          <a:p>
            <a:pPr algn="ctr"/>
            <a:r>
              <a:rPr lang="en" sz="2533" b="1" dirty="0">
                <a:solidFill>
                  <a:schemeClr val="dk1"/>
                </a:solidFill>
                <a:latin typeface="Trebuchet MS"/>
                <a:ea typeface="Trebuchet MS"/>
                <a:cs typeface="Trebuchet MS"/>
                <a:sym typeface="Trebuchet MS"/>
              </a:rPr>
              <a:t>You are assisting with back to school registration. On review of a student’s health history screening, you see that asthma is checked, but</a:t>
            </a:r>
            <a:r>
              <a:rPr lang="en" sz="2533" b="1" dirty="0">
                <a:solidFill>
                  <a:srgbClr val="EF7521"/>
                </a:solidFill>
                <a:latin typeface="Trebuchet MS"/>
                <a:ea typeface="Trebuchet MS"/>
                <a:cs typeface="Trebuchet MS"/>
                <a:sym typeface="Trebuchet MS"/>
              </a:rPr>
              <a:t> no further information is given.</a:t>
            </a:r>
            <a:r>
              <a:rPr lang="en" sz="2533" b="1" dirty="0">
                <a:solidFill>
                  <a:schemeClr val="dk1"/>
                </a:solidFill>
                <a:latin typeface="Trebuchet MS"/>
                <a:ea typeface="Trebuchet MS"/>
                <a:cs typeface="Trebuchet MS"/>
                <a:sym typeface="Trebuchet MS"/>
              </a:rPr>
              <a:t> What are the next Care Coordination steps you will take? </a:t>
            </a:r>
            <a:endParaRPr sz="2533" b="1" dirty="0">
              <a:solidFill>
                <a:schemeClr val="dk1"/>
              </a:solidFill>
              <a:latin typeface="Trebuchet MS"/>
              <a:ea typeface="Trebuchet MS"/>
              <a:cs typeface="Trebuchet MS"/>
              <a:sym typeface="Trebuchet MS"/>
            </a:endParaRPr>
          </a:p>
        </p:txBody>
      </p:sp>
      <p:sp>
        <p:nvSpPr>
          <p:cNvPr id="345" name="Google Shape;345;p47"/>
          <p:cNvSpPr txBox="1"/>
          <p:nvPr/>
        </p:nvSpPr>
        <p:spPr>
          <a:xfrm>
            <a:off x="0" y="4864234"/>
            <a:ext cx="12192000" cy="1805326"/>
          </a:xfrm>
          <a:prstGeom prst="rect">
            <a:avLst/>
          </a:prstGeom>
          <a:noFill/>
          <a:ln>
            <a:noFill/>
          </a:ln>
        </p:spPr>
        <p:txBody>
          <a:bodyPr spcFirstLastPara="1" wrap="square" lIns="121900" tIns="121900" rIns="121900" bIns="121900" anchor="t" anchorCtr="0">
            <a:spAutoFit/>
          </a:bodyPr>
          <a:lstStyle/>
          <a:p>
            <a:pPr algn="ctr"/>
            <a:r>
              <a:rPr lang="en" sz="2533" b="1" dirty="0">
                <a:solidFill>
                  <a:schemeClr val="dk1"/>
                </a:solidFill>
                <a:latin typeface="Trebuchet MS"/>
                <a:ea typeface="Trebuchet MS"/>
                <a:cs typeface="Trebuchet MS"/>
                <a:sym typeface="Trebuchet MS"/>
              </a:rPr>
              <a:t>During an asthma education visit with a student, you learn they have been </a:t>
            </a:r>
            <a:r>
              <a:rPr lang="en" sz="2533" b="1" dirty="0">
                <a:solidFill>
                  <a:schemeClr val="accent2"/>
                </a:solidFill>
                <a:latin typeface="Trebuchet MS"/>
                <a:ea typeface="Trebuchet MS"/>
                <a:cs typeface="Trebuchet MS"/>
                <a:sym typeface="Trebuchet MS"/>
              </a:rPr>
              <a:t>waking up due to asthma multiple times per week.  </a:t>
            </a:r>
            <a:r>
              <a:rPr lang="en" sz="2533" b="1" dirty="0">
                <a:solidFill>
                  <a:schemeClr val="dk1"/>
                </a:solidFill>
                <a:latin typeface="Trebuchet MS"/>
                <a:ea typeface="Trebuchet MS"/>
                <a:cs typeface="Trebuchet MS"/>
                <a:sym typeface="Trebuchet MS"/>
              </a:rPr>
              <a:t>They </a:t>
            </a:r>
            <a:r>
              <a:rPr lang="en" sz="2533" b="1" dirty="0">
                <a:solidFill>
                  <a:srgbClr val="EF7521"/>
                </a:solidFill>
                <a:latin typeface="Trebuchet MS"/>
                <a:ea typeface="Trebuchet MS"/>
                <a:cs typeface="Trebuchet MS"/>
                <a:sym typeface="Trebuchet MS"/>
              </a:rPr>
              <a:t>did not take quick relief medication </a:t>
            </a:r>
            <a:r>
              <a:rPr lang="en" sz="2533" b="1" dirty="0">
                <a:solidFill>
                  <a:schemeClr val="dk1"/>
                </a:solidFill>
                <a:latin typeface="Trebuchet MS"/>
                <a:ea typeface="Trebuchet MS"/>
                <a:cs typeface="Trebuchet MS"/>
                <a:sym typeface="Trebuchet MS"/>
              </a:rPr>
              <a:t>because they were “afraid to wake th</a:t>
            </a:r>
            <a:r>
              <a:rPr lang="en-US" sz="2533" b="1" dirty="0" err="1">
                <a:solidFill>
                  <a:schemeClr val="dk1"/>
                </a:solidFill>
                <a:latin typeface="Trebuchet MS"/>
                <a:ea typeface="Trebuchet MS"/>
                <a:cs typeface="Trebuchet MS"/>
                <a:sym typeface="Trebuchet MS"/>
              </a:rPr>
              <a:t>ei</a:t>
            </a:r>
            <a:r>
              <a:rPr lang="en" sz="2533" b="1" dirty="0">
                <a:solidFill>
                  <a:schemeClr val="dk1"/>
                </a:solidFill>
                <a:latin typeface="Trebuchet MS"/>
                <a:ea typeface="Trebuchet MS"/>
                <a:cs typeface="Trebuchet MS"/>
                <a:sym typeface="Trebuchet MS"/>
              </a:rPr>
              <a:t>r parents”. What are the next Care Coordination steps you will take? </a:t>
            </a:r>
            <a:endParaRPr sz="2533" b="1" dirty="0">
              <a:solidFill>
                <a:schemeClr val="dk1"/>
              </a:solidFill>
              <a:latin typeface="Trebuchet MS"/>
              <a:ea typeface="Trebuchet MS"/>
              <a:cs typeface="Trebuchet MS"/>
              <a:sym typeface="Trebuchet MS"/>
            </a:endParaRPr>
          </a:p>
        </p:txBody>
      </p:sp>
      <p:sp>
        <p:nvSpPr>
          <p:cNvPr id="346" name="Google Shape;346;p47"/>
          <p:cNvSpPr txBox="1"/>
          <p:nvPr/>
        </p:nvSpPr>
        <p:spPr>
          <a:xfrm>
            <a:off x="719200" y="769269"/>
            <a:ext cx="9148800" cy="984845"/>
          </a:xfrm>
          <a:prstGeom prst="rect">
            <a:avLst/>
          </a:prstGeom>
          <a:noFill/>
          <a:ln>
            <a:noFill/>
          </a:ln>
        </p:spPr>
        <p:txBody>
          <a:bodyPr spcFirstLastPara="1" wrap="square" lIns="121900" tIns="121900" rIns="121900" bIns="121900" anchor="t" anchorCtr="0">
            <a:spAutoFit/>
          </a:bodyPr>
          <a:lstStyle/>
          <a:p>
            <a:r>
              <a:rPr lang="en" sz="4800" dirty="0">
                <a:solidFill>
                  <a:schemeClr val="tx2"/>
                </a:solidFill>
                <a:latin typeface="+mj-lt"/>
                <a:ea typeface="+mj-ea"/>
                <a:cs typeface="+mj-cs"/>
                <a:sym typeface="Trebuchet MS"/>
              </a:rPr>
              <a:t>Coordination of Care Activity</a:t>
            </a:r>
            <a:endParaRPr sz="4800" dirty="0">
              <a:solidFill>
                <a:schemeClr val="tx2"/>
              </a:solidFill>
              <a:latin typeface="+mj-lt"/>
              <a:ea typeface="+mj-ea"/>
              <a:cs typeface="+mj-cs"/>
              <a:sym typeface="Trebuchet MS"/>
            </a:endParaRPr>
          </a:p>
        </p:txBody>
      </p:sp>
    </p:spTree>
    <p:extLst>
      <p:ext uri="{BB962C8B-B14F-4D97-AF65-F5344CB8AC3E}">
        <p14:creationId xmlns:p14="http://schemas.microsoft.com/office/powerpoint/2010/main" val="1397325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4"/>
                                        </p:tgtEl>
                                        <p:attrNameLst>
                                          <p:attrName>style.visibility</p:attrName>
                                        </p:attrNameLst>
                                      </p:cBhvr>
                                      <p:to>
                                        <p:strVal val="visible"/>
                                      </p:to>
                                    </p:set>
                                    <p:animEffect transition="in" filter="fade">
                                      <p:cBhvr>
                                        <p:cTn id="7" dur="500"/>
                                        <p:tgtEl>
                                          <p:spTgt spid="344"/>
                                        </p:tgtEl>
                                      </p:cBhvr>
                                    </p:animEffect>
                                  </p:childTnLst>
                                </p:cTn>
                              </p:par>
                              <p:par>
                                <p:cTn id="8" presetID="10" presetClass="entr" presetSubtype="0" fill="hold" nodeType="withEffect">
                                  <p:stCondLst>
                                    <p:cond delay="0"/>
                                  </p:stCondLst>
                                  <p:childTnLst>
                                    <p:set>
                                      <p:cBhvr>
                                        <p:cTn id="9" dur="1" fill="hold">
                                          <p:stCondLst>
                                            <p:cond delay="0"/>
                                          </p:stCondLst>
                                        </p:cTn>
                                        <p:tgtEl>
                                          <p:spTgt spid="342"/>
                                        </p:tgtEl>
                                        <p:attrNameLst>
                                          <p:attrName>style.visibility</p:attrName>
                                        </p:attrNameLst>
                                      </p:cBhvr>
                                      <p:to>
                                        <p:strVal val="visible"/>
                                      </p:to>
                                    </p:set>
                                    <p:animEffect transition="in" filter="fade">
                                      <p:cBhvr>
                                        <p:cTn id="10" dur="500"/>
                                        <p:tgtEl>
                                          <p:spTgt spid="34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45"/>
                                        </p:tgtEl>
                                        <p:attrNameLst>
                                          <p:attrName>style.visibility</p:attrName>
                                        </p:attrNameLst>
                                      </p:cBhvr>
                                      <p:to>
                                        <p:strVal val="visible"/>
                                      </p:to>
                                    </p:set>
                                    <p:animEffect transition="in" filter="fade">
                                      <p:cBhvr>
                                        <p:cTn id="15" dur="500"/>
                                        <p:tgtEl>
                                          <p:spTgt spid="345"/>
                                        </p:tgtEl>
                                      </p:cBhvr>
                                    </p:animEffect>
                                  </p:childTnLst>
                                </p:cTn>
                              </p:par>
                              <p:par>
                                <p:cTn id="16" presetID="10" presetClass="entr" presetSubtype="0" fill="hold" nodeType="withEffect">
                                  <p:stCondLst>
                                    <p:cond delay="0"/>
                                  </p:stCondLst>
                                  <p:childTnLst>
                                    <p:set>
                                      <p:cBhvr>
                                        <p:cTn id="17" dur="1" fill="hold">
                                          <p:stCondLst>
                                            <p:cond delay="0"/>
                                          </p:stCondLst>
                                        </p:cTn>
                                        <p:tgtEl>
                                          <p:spTgt spid="343"/>
                                        </p:tgtEl>
                                        <p:attrNameLst>
                                          <p:attrName>style.visibility</p:attrName>
                                        </p:attrNameLst>
                                      </p:cBhvr>
                                      <p:to>
                                        <p:strVal val="visible"/>
                                      </p:to>
                                    </p:set>
                                    <p:animEffect transition="in" filter="fade">
                                      <p:cBhvr>
                                        <p:cTn id="18" dur="500"/>
                                        <p:tgtEl>
                                          <p:spTgt spid="3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5A2AC-3DBC-19B2-73C3-C0F4F3B77D11}"/>
              </a:ext>
            </a:extLst>
          </p:cNvPr>
          <p:cNvSpPr>
            <a:spLocks noGrp="1"/>
          </p:cNvSpPr>
          <p:nvPr>
            <p:ph type="title"/>
          </p:nvPr>
        </p:nvSpPr>
        <p:spPr/>
        <p:txBody>
          <a:bodyPr/>
          <a:lstStyle/>
          <a:p>
            <a:r>
              <a:rPr lang="en-US" dirty="0"/>
              <a:t>Case Management</a:t>
            </a:r>
          </a:p>
        </p:txBody>
      </p:sp>
      <p:sp>
        <p:nvSpPr>
          <p:cNvPr id="3" name="Content Placeholder 2">
            <a:extLst>
              <a:ext uri="{FF2B5EF4-FFF2-40B4-BE49-F238E27FC236}">
                <a16:creationId xmlns:a16="http://schemas.microsoft.com/office/drawing/2014/main" id="{4624B5E4-4DCE-644C-F7BE-8CA599A39555}"/>
              </a:ext>
            </a:extLst>
          </p:cNvPr>
          <p:cNvSpPr>
            <a:spLocks noGrp="1"/>
          </p:cNvSpPr>
          <p:nvPr>
            <p:ph idx="1"/>
          </p:nvPr>
        </p:nvSpPr>
        <p:spPr/>
        <p:txBody>
          <a:bodyPr>
            <a:normAutofit fontScale="92500" lnSpcReduction="10000"/>
          </a:bodyPr>
          <a:lstStyle/>
          <a:p>
            <a:r>
              <a:rPr lang="en-US" dirty="0"/>
              <a:t>A collaborative process that includes:</a:t>
            </a:r>
          </a:p>
          <a:p>
            <a:pPr lvl="1"/>
            <a:r>
              <a:rPr lang="en-US" dirty="0"/>
              <a:t>Assessment</a:t>
            </a:r>
          </a:p>
          <a:p>
            <a:pPr lvl="1"/>
            <a:r>
              <a:rPr lang="en-US" dirty="0"/>
              <a:t>Planning</a:t>
            </a:r>
          </a:p>
          <a:p>
            <a:pPr lvl="1"/>
            <a:r>
              <a:rPr lang="en-US" dirty="0"/>
              <a:t>Promoting self-care</a:t>
            </a:r>
          </a:p>
          <a:p>
            <a:pPr lvl="1"/>
            <a:r>
              <a:rPr lang="en-US" dirty="0"/>
              <a:t>Evaluation</a:t>
            </a:r>
          </a:p>
          <a:p>
            <a:pPr lvl="1"/>
            <a:r>
              <a:rPr lang="en-US" dirty="0"/>
              <a:t>Advocacy</a:t>
            </a:r>
          </a:p>
          <a:p>
            <a:r>
              <a:rPr lang="en-US" dirty="0"/>
              <a:t> Achieved through communication and available resources</a:t>
            </a:r>
          </a:p>
          <a:p>
            <a:r>
              <a:rPr lang="en-US" dirty="0"/>
              <a:t>Promotes safety and quality of care </a:t>
            </a:r>
          </a:p>
          <a:p>
            <a:pPr marL="0" indent="0">
              <a:buNone/>
            </a:pPr>
            <a:endParaRPr lang="en-US" dirty="0"/>
          </a:p>
          <a:p>
            <a:pPr marL="0" indent="0">
              <a:buNone/>
            </a:pPr>
            <a:endParaRPr lang="en-US" dirty="0"/>
          </a:p>
          <a:p>
            <a:pPr lvl="8"/>
            <a:r>
              <a:rPr lang="en-US" dirty="0"/>
              <a:t>					Agency for Healthcare Research and Quality and NASN</a:t>
            </a:r>
          </a:p>
        </p:txBody>
      </p:sp>
    </p:spTree>
    <p:extLst>
      <p:ext uri="{BB962C8B-B14F-4D97-AF65-F5344CB8AC3E}">
        <p14:creationId xmlns:p14="http://schemas.microsoft.com/office/powerpoint/2010/main" val="1370658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7B435-0D71-4BF5-89C1-65AA1589105B}"/>
              </a:ext>
            </a:extLst>
          </p:cNvPr>
          <p:cNvSpPr>
            <a:spLocks noGrp="1"/>
          </p:cNvSpPr>
          <p:nvPr>
            <p:ph type="title"/>
          </p:nvPr>
        </p:nvSpPr>
        <p:spPr>
          <a:xfrm>
            <a:off x="1340183" y="503305"/>
            <a:ext cx="10126133" cy="1096895"/>
          </a:xfrm>
        </p:spPr>
        <p:txBody>
          <a:bodyPr anchor="ctr">
            <a:normAutofit/>
          </a:bodyPr>
          <a:lstStyle/>
          <a:p>
            <a:pPr>
              <a:lnSpc>
                <a:spcPct val="90000"/>
              </a:lnSpc>
            </a:pPr>
            <a:r>
              <a:rPr lang="en-US" dirty="0"/>
              <a:t>Examples of Case Management</a:t>
            </a:r>
          </a:p>
        </p:txBody>
      </p:sp>
      <p:sp>
        <p:nvSpPr>
          <p:cNvPr id="3" name="Content Placeholder 2">
            <a:extLst>
              <a:ext uri="{FF2B5EF4-FFF2-40B4-BE49-F238E27FC236}">
                <a16:creationId xmlns:a16="http://schemas.microsoft.com/office/drawing/2014/main" id="{1BC0C18E-349A-4346-A6AC-AAABE6CC241E}"/>
              </a:ext>
            </a:extLst>
          </p:cNvPr>
          <p:cNvSpPr>
            <a:spLocks noGrp="1"/>
          </p:cNvSpPr>
          <p:nvPr>
            <p:ph sz="half" idx="1"/>
          </p:nvPr>
        </p:nvSpPr>
        <p:spPr>
          <a:xfrm>
            <a:off x="600993" y="1889076"/>
            <a:ext cx="6036873" cy="4406900"/>
          </a:xfrm>
        </p:spPr>
        <p:txBody>
          <a:bodyPr>
            <a:normAutofit/>
          </a:bodyPr>
          <a:lstStyle/>
          <a:p>
            <a:pPr marL="457200" indent="-457200">
              <a:lnSpc>
                <a:spcPct val="90000"/>
              </a:lnSpc>
              <a:buFont typeface="Arial" panose="020B0604020202020204" pitchFamily="34" charset="0"/>
              <a:buChar char="•"/>
            </a:pPr>
            <a:r>
              <a:rPr lang="en-US" sz="2800" dirty="0"/>
              <a:t>Assess asthma risk using the Asthma Intake Form</a:t>
            </a:r>
          </a:p>
          <a:p>
            <a:pPr marL="457200" indent="-457200">
              <a:lnSpc>
                <a:spcPct val="90000"/>
              </a:lnSpc>
              <a:buFont typeface="Arial" panose="020B0604020202020204" pitchFamily="34" charset="0"/>
              <a:buChar char="•"/>
            </a:pPr>
            <a:r>
              <a:rPr lang="en-US" sz="2800" dirty="0"/>
              <a:t>Obtain/review asthma treatment plan/goals</a:t>
            </a:r>
          </a:p>
          <a:p>
            <a:pPr marL="457200" indent="-457200">
              <a:lnSpc>
                <a:spcPct val="90000"/>
              </a:lnSpc>
              <a:buFont typeface="Arial" panose="020B0604020202020204" pitchFamily="34" charset="0"/>
              <a:buChar char="•"/>
            </a:pPr>
            <a:r>
              <a:rPr lang="en-US" sz="2800" dirty="0"/>
              <a:t>Deliver asthma self-management education</a:t>
            </a:r>
          </a:p>
          <a:p>
            <a:pPr marL="457200" indent="-457200">
              <a:lnSpc>
                <a:spcPct val="90000"/>
              </a:lnSpc>
              <a:buFont typeface="Arial" panose="020B0604020202020204" pitchFamily="34" charset="0"/>
              <a:buChar char="•"/>
            </a:pPr>
            <a:r>
              <a:rPr lang="en-US" sz="2800" dirty="0"/>
              <a:t>Advocate on behalf of the child to have a dedicated quick relief inhaler for use at school</a:t>
            </a:r>
          </a:p>
          <a:p>
            <a:pPr marL="457200" indent="-457200">
              <a:lnSpc>
                <a:spcPct val="90000"/>
              </a:lnSpc>
              <a:buFont typeface="Arial" panose="020B0604020202020204" pitchFamily="34" charset="0"/>
              <a:buChar char="•"/>
            </a:pPr>
            <a:endParaRPr lang="en-US" sz="2800" dirty="0"/>
          </a:p>
          <a:p>
            <a:pPr marL="457200" indent="-457200">
              <a:lnSpc>
                <a:spcPct val="90000"/>
              </a:lnSpc>
              <a:buFont typeface="Arial" panose="020B0604020202020204" pitchFamily="34" charset="0"/>
              <a:buChar char="•"/>
            </a:pPr>
            <a:endParaRPr lang="en-US" sz="2800" dirty="0"/>
          </a:p>
          <a:p>
            <a:pPr>
              <a:lnSpc>
                <a:spcPct val="90000"/>
              </a:lnSpc>
            </a:pPr>
            <a:endParaRPr lang="en-US" dirty="0"/>
          </a:p>
          <a:p>
            <a:pPr>
              <a:lnSpc>
                <a:spcPct val="90000"/>
              </a:lnSpc>
            </a:pPr>
            <a:endParaRPr lang="en-US" dirty="0"/>
          </a:p>
          <a:p>
            <a:pPr>
              <a:lnSpc>
                <a:spcPct val="90000"/>
              </a:lnSpc>
            </a:pPr>
            <a:endParaRPr lang="en-US" dirty="0"/>
          </a:p>
          <a:p>
            <a:endParaRPr lang="en-US" dirty="0"/>
          </a:p>
        </p:txBody>
      </p:sp>
      <p:pic>
        <p:nvPicPr>
          <p:cNvPr id="5" name="Picture 4">
            <a:extLst>
              <a:ext uri="{FF2B5EF4-FFF2-40B4-BE49-F238E27FC236}">
                <a16:creationId xmlns:a16="http://schemas.microsoft.com/office/drawing/2014/main" id="{0D2B1ECC-778F-4835-BFFF-2AD00BEA3DCC}"/>
              </a:ext>
            </a:extLst>
          </p:cNvPr>
          <p:cNvPicPr>
            <a:picLocks noChangeAspect="1"/>
          </p:cNvPicPr>
          <p:nvPr/>
        </p:nvPicPr>
        <p:blipFill>
          <a:blip r:embed="rId3"/>
          <a:stretch>
            <a:fillRect/>
          </a:stretch>
        </p:blipFill>
        <p:spPr>
          <a:xfrm>
            <a:off x="6637866" y="1892389"/>
            <a:ext cx="4828450" cy="3822523"/>
          </a:xfrm>
          <a:prstGeom prst="rect">
            <a:avLst/>
          </a:prstGeom>
        </p:spPr>
      </p:pic>
    </p:spTree>
    <p:extLst>
      <p:ext uri="{BB962C8B-B14F-4D97-AF65-F5344CB8AC3E}">
        <p14:creationId xmlns:p14="http://schemas.microsoft.com/office/powerpoint/2010/main" val="38965597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p35"/>
          <p:cNvPicPr preferRelativeResize="0"/>
          <p:nvPr/>
        </p:nvPicPr>
        <p:blipFill>
          <a:blip r:embed="rId3">
            <a:alphaModFix/>
          </a:blip>
          <a:stretch>
            <a:fillRect/>
          </a:stretch>
        </p:blipFill>
        <p:spPr>
          <a:xfrm>
            <a:off x="3728800" y="86517"/>
            <a:ext cx="4857533" cy="6684967"/>
          </a:xfrm>
          <a:prstGeom prst="rect">
            <a:avLst/>
          </a:prstGeom>
          <a:noFill/>
          <a:ln w="38100" cap="flat" cmpd="sng">
            <a:solidFill>
              <a:srgbClr val="EF7521"/>
            </a:solidFill>
            <a:prstDash val="solid"/>
            <a:round/>
            <a:headEnd type="none" w="sm" len="sm"/>
            <a:tailEnd type="none" w="sm" len="sm"/>
          </a:ln>
        </p:spPr>
      </p:pic>
      <p:sp>
        <p:nvSpPr>
          <p:cNvPr id="251" name="Google Shape;251;p35"/>
          <p:cNvSpPr txBox="1"/>
          <p:nvPr/>
        </p:nvSpPr>
        <p:spPr>
          <a:xfrm>
            <a:off x="34000" y="86501"/>
            <a:ext cx="3694800" cy="1723508"/>
          </a:xfrm>
          <a:prstGeom prst="rect">
            <a:avLst/>
          </a:prstGeom>
          <a:noFill/>
          <a:ln>
            <a:noFill/>
          </a:ln>
        </p:spPr>
        <p:txBody>
          <a:bodyPr spcFirstLastPara="1" wrap="square" lIns="121900" tIns="121900" rIns="121900" bIns="121900" anchor="t" anchorCtr="0">
            <a:spAutoFit/>
          </a:bodyPr>
          <a:lstStyle/>
          <a:p>
            <a:r>
              <a:rPr lang="en" sz="4800">
                <a:solidFill>
                  <a:schemeClr val="lt1"/>
                </a:solidFill>
                <a:latin typeface="Trebuchet MS"/>
                <a:ea typeface="Trebuchet MS"/>
                <a:cs typeface="Trebuchet MS"/>
                <a:sym typeface="Trebuchet MS"/>
              </a:rPr>
              <a:t>Case Study: </a:t>
            </a:r>
            <a:endParaRPr sz="4800">
              <a:solidFill>
                <a:schemeClr val="lt1"/>
              </a:solidFill>
              <a:latin typeface="Trebuchet MS"/>
              <a:ea typeface="Trebuchet MS"/>
              <a:cs typeface="Trebuchet MS"/>
              <a:sym typeface="Trebuchet MS"/>
            </a:endParaRPr>
          </a:p>
          <a:p>
            <a:r>
              <a:rPr lang="en" sz="4800">
                <a:solidFill>
                  <a:schemeClr val="lt1"/>
                </a:solidFill>
                <a:latin typeface="Trebuchet MS"/>
                <a:ea typeface="Trebuchet MS"/>
                <a:cs typeface="Trebuchet MS"/>
                <a:sym typeface="Trebuchet MS"/>
              </a:rPr>
              <a:t>HCP/Order</a:t>
            </a:r>
            <a:endParaRPr sz="4800">
              <a:solidFill>
                <a:schemeClr val="lt1"/>
              </a:solidFill>
              <a:latin typeface="Trebuchet MS"/>
              <a:ea typeface="Trebuchet MS"/>
              <a:cs typeface="Trebuchet MS"/>
              <a:sym typeface="Trebuchet MS"/>
            </a:endParaRPr>
          </a:p>
        </p:txBody>
      </p:sp>
    </p:spTree>
    <p:extLst>
      <p:ext uri="{BB962C8B-B14F-4D97-AF65-F5344CB8AC3E}">
        <p14:creationId xmlns:p14="http://schemas.microsoft.com/office/powerpoint/2010/main" val="24621020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7" name="Google Shape;277;p39"/>
          <p:cNvSpPr txBox="1"/>
          <p:nvPr/>
        </p:nvSpPr>
        <p:spPr>
          <a:xfrm>
            <a:off x="609600" y="704088"/>
            <a:ext cx="10972800" cy="1143000"/>
          </a:xfrm>
          <a:prstGeom prst="rect">
            <a:avLst/>
          </a:prstGeom>
        </p:spPr>
        <p:txBody>
          <a:bodyPr spcFirstLastPara="1" vert="horz" lIns="0" tIns="121900" rIns="0" bIns="0" anchor="b" anchorCtr="0">
            <a:normAutofit/>
          </a:bodyPr>
          <a:lstStyle/>
          <a:p>
            <a:pPr>
              <a:spcBef>
                <a:spcPct val="0"/>
              </a:spcBef>
              <a:spcAft>
                <a:spcPts val="600"/>
              </a:spcAft>
            </a:pPr>
            <a:r>
              <a:rPr kumimoji="0" lang="en-US" sz="5000" b="0" kern="1200">
                <a:ln>
                  <a:noFill/>
                </a:ln>
                <a:solidFill>
                  <a:schemeClr val="tx2"/>
                </a:solidFill>
                <a:effectLst/>
                <a:latin typeface="+mj-lt"/>
                <a:ea typeface="+mj-ea"/>
                <a:cs typeface="+mj-cs"/>
              </a:rPr>
              <a:t>Why Use a Spacer with an Inhaler?</a:t>
            </a:r>
          </a:p>
        </p:txBody>
      </p:sp>
      <p:sp>
        <p:nvSpPr>
          <p:cNvPr id="282" name="Text Placeholder 3">
            <a:extLst>
              <a:ext uri="{FF2B5EF4-FFF2-40B4-BE49-F238E27FC236}">
                <a16:creationId xmlns:a16="http://schemas.microsoft.com/office/drawing/2014/main" id="{3BE41628-582C-DC54-6D82-9C40C678AE61}"/>
              </a:ext>
            </a:extLst>
          </p:cNvPr>
          <p:cNvSpPr>
            <a:spLocks noGrp="1"/>
          </p:cNvSpPr>
          <p:nvPr>
            <p:ph sz="half" idx="1"/>
          </p:nvPr>
        </p:nvSpPr>
        <p:spPr>
          <a:xfrm>
            <a:off x="609600" y="1920085"/>
            <a:ext cx="5384800" cy="4434840"/>
          </a:xfrm>
        </p:spPr>
        <p:txBody>
          <a:bodyPr vert="horz">
            <a:normAutofit/>
          </a:bodyPr>
          <a:lstStyle/>
          <a:p>
            <a:r>
              <a:rPr lang="en-US" dirty="0"/>
              <a:t>When promoting asthma self-management skills, it is helpful to use teaching aides like this poster that demonstrates the importance of using a spacer. </a:t>
            </a:r>
          </a:p>
          <a:p>
            <a:r>
              <a:rPr lang="en-US" dirty="0"/>
              <a:t>BACK uses resources like this teaching aide to use while working with young children and  others with low health literacy.</a:t>
            </a:r>
          </a:p>
        </p:txBody>
      </p:sp>
      <p:pic>
        <p:nvPicPr>
          <p:cNvPr id="276" name="Google Shape;276;p39"/>
          <p:cNvPicPr preferRelativeResize="0"/>
          <p:nvPr/>
        </p:nvPicPr>
        <p:blipFill rotWithShape="1">
          <a:blip r:embed="rId3"/>
          <a:srcRect l="15756" t="23175" r="16821" b="7123"/>
          <a:stretch/>
        </p:blipFill>
        <p:spPr>
          <a:xfrm>
            <a:off x="6197600" y="2397876"/>
            <a:ext cx="5384800" cy="3479258"/>
          </a:xfrm>
          <a:prstGeom prst="rect">
            <a:avLst/>
          </a:prstGeom>
          <a:noFill/>
          <a:ln>
            <a:noFill/>
          </a:ln>
        </p:spPr>
      </p:pic>
    </p:spTree>
    <p:extLst>
      <p:ext uri="{BB962C8B-B14F-4D97-AF65-F5344CB8AC3E}">
        <p14:creationId xmlns:p14="http://schemas.microsoft.com/office/powerpoint/2010/main" val="4111404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ADD1AA0-F874-A6B9-34AB-3CB67C19664C}"/>
              </a:ext>
            </a:extLst>
          </p:cNvPr>
          <p:cNvSpPr>
            <a:spLocks noGrp="1"/>
          </p:cNvSpPr>
          <p:nvPr>
            <p:ph type="title"/>
          </p:nvPr>
        </p:nvSpPr>
        <p:spPr/>
        <p:txBody>
          <a:bodyPr/>
          <a:lstStyle/>
          <a:p>
            <a:r>
              <a:rPr lang="en-US" dirty="0"/>
              <a:t>Skill Set for Case </a:t>
            </a:r>
            <a:r>
              <a:rPr lang="en-US" sz="4800" dirty="0"/>
              <a:t>Management</a:t>
            </a:r>
            <a:endParaRPr lang="en-US" dirty="0"/>
          </a:p>
        </p:txBody>
      </p:sp>
      <p:sp>
        <p:nvSpPr>
          <p:cNvPr id="6" name="Content Placeholder 5">
            <a:extLst>
              <a:ext uri="{FF2B5EF4-FFF2-40B4-BE49-F238E27FC236}">
                <a16:creationId xmlns:a16="http://schemas.microsoft.com/office/drawing/2014/main" id="{B314FC44-B916-BE5E-7EF7-26856D3E1C9A}"/>
              </a:ext>
            </a:extLst>
          </p:cNvPr>
          <p:cNvSpPr>
            <a:spLocks noGrp="1"/>
          </p:cNvSpPr>
          <p:nvPr>
            <p:ph idx="1"/>
          </p:nvPr>
        </p:nvSpPr>
        <p:spPr/>
        <p:txBody>
          <a:bodyPr>
            <a:normAutofit/>
          </a:bodyPr>
          <a:lstStyle/>
          <a:p>
            <a:r>
              <a:rPr lang="en-US" dirty="0"/>
              <a:t>Compassionate and able to relate to needs of child/family			</a:t>
            </a:r>
            <a:r>
              <a:rPr lang="en-US" sz="2800" u="sng" dirty="0">
                <a:solidFill>
                  <a:schemeClr val="hlink"/>
                </a:solidFill>
                <a:latin typeface="Trebuchet MS"/>
                <a:ea typeface="Trebuchet MS"/>
                <a:cs typeface="Trebuchet MS"/>
                <a:sym typeface="Trebuchet MS"/>
                <a:hlinkClick r:id="rId3"/>
              </a:rPr>
              <a:t>Asthma Straw Challenge Instructions</a:t>
            </a:r>
            <a:r>
              <a:rPr lang="en-US" sz="2800" dirty="0">
                <a:latin typeface="Trebuchet MS"/>
                <a:ea typeface="Trebuchet MS"/>
                <a:cs typeface="Trebuchet MS"/>
                <a:sym typeface="Trebuchet MS"/>
              </a:rPr>
              <a:t> (activity)</a:t>
            </a:r>
            <a:endParaRPr lang="en-US" dirty="0"/>
          </a:p>
          <a:p>
            <a:r>
              <a:rPr lang="en-US" dirty="0"/>
              <a:t>Motivational skills to encourage adherence to asthma treatment plan</a:t>
            </a:r>
          </a:p>
          <a:p>
            <a:r>
              <a:rPr lang="en-US" dirty="0"/>
              <a:t>Good communication skills with the child and family members, school nurse, healthcare provider and other professionals</a:t>
            </a:r>
          </a:p>
          <a:p>
            <a:r>
              <a:rPr lang="en-US" dirty="0"/>
              <a:t>Critical thinking and problem solving to determine best approach to addressing needs</a:t>
            </a:r>
          </a:p>
          <a:p>
            <a:r>
              <a:rPr lang="en-US" dirty="0"/>
              <a:t>Organization and time management</a:t>
            </a:r>
          </a:p>
          <a:p>
            <a:pPr marL="393192" lvl="1" indent="0">
              <a:buNone/>
            </a:pPr>
            <a:endParaRPr lang="en-US" dirty="0"/>
          </a:p>
        </p:txBody>
      </p:sp>
    </p:spTree>
    <p:extLst>
      <p:ext uri="{BB962C8B-B14F-4D97-AF65-F5344CB8AC3E}">
        <p14:creationId xmlns:p14="http://schemas.microsoft.com/office/powerpoint/2010/main" val="2193246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57ECC-B657-1FD3-086E-D925910F4672}"/>
              </a:ext>
            </a:extLst>
          </p:cNvPr>
          <p:cNvSpPr>
            <a:spLocks noGrp="1"/>
          </p:cNvSpPr>
          <p:nvPr>
            <p:ph type="title"/>
          </p:nvPr>
        </p:nvSpPr>
        <p:spPr/>
        <p:txBody>
          <a:bodyPr>
            <a:noAutofit/>
          </a:bodyPr>
          <a:lstStyle/>
          <a:p>
            <a:r>
              <a:rPr lang="en-US" sz="4000" dirty="0"/>
              <a:t>Asthma Navigators Wear Many Hats</a:t>
            </a:r>
          </a:p>
        </p:txBody>
      </p:sp>
      <p:graphicFrame>
        <p:nvGraphicFramePr>
          <p:cNvPr id="4" name="Content Placeholder 3">
            <a:extLst>
              <a:ext uri="{FF2B5EF4-FFF2-40B4-BE49-F238E27FC236}">
                <a16:creationId xmlns:a16="http://schemas.microsoft.com/office/drawing/2014/main" id="{AE8748C1-E809-519A-500E-D1A0AB716E2F}"/>
              </a:ext>
            </a:extLst>
          </p:cNvPr>
          <p:cNvGraphicFramePr>
            <a:graphicFrameLocks noGrp="1"/>
          </p:cNvGraphicFramePr>
          <p:nvPr>
            <p:ph sz="half" idx="1"/>
            <p:extLst>
              <p:ext uri="{D42A27DB-BD31-4B8C-83A1-F6EECF244321}">
                <p14:modId xmlns:p14="http://schemas.microsoft.com/office/powerpoint/2010/main" val="42838056"/>
              </p:ext>
            </p:extLst>
          </p:nvPr>
        </p:nvGraphicFramePr>
        <p:xfrm>
          <a:off x="609600" y="1920875"/>
          <a:ext cx="5384800" cy="4433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A8F7A698-F92B-FE40-076A-EE9EF43017CF}"/>
              </a:ext>
            </a:extLst>
          </p:cNvPr>
          <p:cNvSpPr>
            <a:spLocks noGrp="1"/>
          </p:cNvSpPr>
          <p:nvPr>
            <p:ph sz="half" idx="2"/>
          </p:nvPr>
        </p:nvSpPr>
        <p:spPr>
          <a:xfrm>
            <a:off x="6480188" y="2507138"/>
            <a:ext cx="5126890" cy="1843724"/>
          </a:xfrm>
          <a:solidFill>
            <a:srgbClr val="FFC000"/>
          </a:solidFill>
        </p:spPr>
        <p:txBody>
          <a:bodyPr>
            <a:normAutofit/>
          </a:bodyPr>
          <a:lstStyle/>
          <a:p>
            <a:pPr marL="0" indent="0" algn="ctr">
              <a:buNone/>
            </a:pPr>
            <a:r>
              <a:rPr lang="en-US" sz="2400" dirty="0"/>
              <a:t>Tips for successful case management and care coordination:</a:t>
            </a:r>
          </a:p>
          <a:p>
            <a:pPr lvl="1"/>
            <a:r>
              <a:rPr lang="en-US" sz="2000" dirty="0"/>
              <a:t>Establish trusting relationships</a:t>
            </a:r>
          </a:p>
          <a:p>
            <a:pPr lvl="1"/>
            <a:r>
              <a:rPr lang="en-US" sz="2000" dirty="0"/>
              <a:t>Role clarification</a:t>
            </a:r>
          </a:p>
        </p:txBody>
      </p:sp>
      <p:pic>
        <p:nvPicPr>
          <p:cNvPr id="9" name="Picture 8" descr="A group of yellow smiley faces with different colored hats&#10;&#10;Description automatically generated with low confidence">
            <a:extLst>
              <a:ext uri="{FF2B5EF4-FFF2-40B4-BE49-F238E27FC236}">
                <a16:creationId xmlns:a16="http://schemas.microsoft.com/office/drawing/2014/main" id="{D0CAA8AA-40FA-8C17-A0B7-BF35FD1EFEB2}"/>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915491" y="2875685"/>
            <a:ext cx="2773017" cy="2773017"/>
          </a:xfrm>
          <a:prstGeom prst="rect">
            <a:avLst/>
          </a:prstGeom>
        </p:spPr>
      </p:pic>
    </p:spTree>
    <p:extLst>
      <p:ext uri="{BB962C8B-B14F-4D97-AF65-F5344CB8AC3E}">
        <p14:creationId xmlns:p14="http://schemas.microsoft.com/office/powerpoint/2010/main" val="259069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3AD5A-00E6-134A-94C2-69D5AA7806D4}"/>
              </a:ext>
            </a:extLst>
          </p:cNvPr>
          <p:cNvSpPr>
            <a:spLocks noGrp="1"/>
          </p:cNvSpPr>
          <p:nvPr>
            <p:ph type="title"/>
          </p:nvPr>
        </p:nvSpPr>
        <p:spPr>
          <a:xfrm>
            <a:off x="609600" y="704088"/>
            <a:ext cx="10972800" cy="1143000"/>
          </a:xfrm>
        </p:spPr>
        <p:txBody>
          <a:bodyPr anchor="b">
            <a:normAutofit/>
          </a:bodyPr>
          <a:lstStyle/>
          <a:p>
            <a:r>
              <a:rPr lang="en-US" dirty="0"/>
              <a:t>Establishing Trust</a:t>
            </a:r>
          </a:p>
        </p:txBody>
      </p:sp>
      <p:pic>
        <p:nvPicPr>
          <p:cNvPr id="5" name="Content Placeholder 4" descr="Two hikers helping one another up a rock">
            <a:extLst>
              <a:ext uri="{FF2B5EF4-FFF2-40B4-BE49-F238E27FC236}">
                <a16:creationId xmlns:a16="http://schemas.microsoft.com/office/drawing/2014/main" id="{0D920163-0FB8-8749-900A-0CB6D976C730}"/>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r="18952" b="1"/>
          <a:stretch/>
        </p:blipFill>
        <p:spPr>
          <a:xfrm>
            <a:off x="609600" y="1920085"/>
            <a:ext cx="5384800" cy="4434840"/>
          </a:xfrm>
          <a:noFill/>
        </p:spPr>
      </p:pic>
      <p:sp>
        <p:nvSpPr>
          <p:cNvPr id="10" name="Content Placeholder 3">
            <a:extLst>
              <a:ext uri="{FF2B5EF4-FFF2-40B4-BE49-F238E27FC236}">
                <a16:creationId xmlns:a16="http://schemas.microsoft.com/office/drawing/2014/main" id="{AD552576-EDD6-EB61-BD7E-1F3D7560D7D5}"/>
              </a:ext>
            </a:extLst>
          </p:cNvPr>
          <p:cNvSpPr>
            <a:spLocks noGrp="1"/>
          </p:cNvSpPr>
          <p:nvPr>
            <p:ph sz="half" idx="2"/>
          </p:nvPr>
        </p:nvSpPr>
        <p:spPr>
          <a:xfrm>
            <a:off x="6197600" y="1920085"/>
            <a:ext cx="5384800" cy="4434840"/>
          </a:xfrm>
        </p:spPr>
        <p:txBody>
          <a:bodyPr/>
          <a:lstStyle/>
          <a:p>
            <a:pPr marL="0" indent="0">
              <a:buNone/>
            </a:pPr>
            <a:r>
              <a:rPr lang="en-US" dirty="0"/>
              <a:t>High trust behaviors include: </a:t>
            </a:r>
          </a:p>
          <a:p>
            <a:pPr lvl="1"/>
            <a:r>
              <a:rPr lang="en-US" dirty="0"/>
              <a:t>Honest/transparent</a:t>
            </a:r>
          </a:p>
          <a:p>
            <a:pPr lvl="1"/>
            <a:r>
              <a:rPr lang="en-US" dirty="0"/>
              <a:t>Demonstrate respect</a:t>
            </a:r>
          </a:p>
          <a:p>
            <a:pPr lvl="1"/>
            <a:r>
              <a:rPr lang="en-US" dirty="0"/>
              <a:t>Clarify expectations</a:t>
            </a:r>
          </a:p>
          <a:p>
            <a:pPr lvl="1"/>
            <a:r>
              <a:rPr lang="en-US" dirty="0"/>
              <a:t>Practice accountability</a:t>
            </a:r>
          </a:p>
          <a:p>
            <a:pPr lvl="1"/>
            <a:r>
              <a:rPr lang="en-US" dirty="0"/>
              <a:t>Listen first, do not assume</a:t>
            </a:r>
          </a:p>
          <a:p>
            <a:pPr lvl="1"/>
            <a:r>
              <a:rPr lang="en-US" dirty="0"/>
              <a:t>Keep commitments</a:t>
            </a:r>
          </a:p>
          <a:p>
            <a:pPr marL="393192" lvl="1" indent="0">
              <a:buNone/>
            </a:pPr>
            <a:endParaRPr lang="en-US" dirty="0"/>
          </a:p>
          <a:p>
            <a:endParaRPr lang="en-US" dirty="0"/>
          </a:p>
        </p:txBody>
      </p:sp>
    </p:spTree>
    <p:extLst>
      <p:ext uri="{BB962C8B-B14F-4D97-AF65-F5344CB8AC3E}">
        <p14:creationId xmlns:p14="http://schemas.microsoft.com/office/powerpoint/2010/main" val="1070312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500AF-0F9E-6D30-6BD7-ED0E95E9DF92}"/>
              </a:ext>
            </a:extLst>
          </p:cNvPr>
          <p:cNvSpPr>
            <a:spLocks noGrp="1"/>
          </p:cNvSpPr>
          <p:nvPr>
            <p:ph type="title"/>
          </p:nvPr>
        </p:nvSpPr>
        <p:spPr/>
        <p:txBody>
          <a:bodyPr/>
          <a:lstStyle/>
          <a:p>
            <a:r>
              <a:rPr lang="en-US" dirty="0"/>
              <a:t>Playbook</a:t>
            </a:r>
          </a:p>
        </p:txBody>
      </p:sp>
      <p:sp>
        <p:nvSpPr>
          <p:cNvPr id="3" name="Text Placeholder 2">
            <a:extLst>
              <a:ext uri="{FF2B5EF4-FFF2-40B4-BE49-F238E27FC236}">
                <a16:creationId xmlns:a16="http://schemas.microsoft.com/office/drawing/2014/main" id="{17984FEF-F4D1-6FAB-BEE4-1595025D8BC4}"/>
              </a:ext>
            </a:extLst>
          </p:cNvPr>
          <p:cNvSpPr>
            <a:spLocks noGrp="1"/>
          </p:cNvSpPr>
          <p:nvPr>
            <p:ph type="body" idx="1"/>
          </p:nvPr>
        </p:nvSpPr>
        <p:spPr>
          <a:xfrm>
            <a:off x="707136" y="2704663"/>
            <a:ext cx="10363200" cy="2924611"/>
          </a:xfrm>
        </p:spPr>
        <p:txBody>
          <a:bodyPr vert="horz" lIns="45720" tIns="45720" rIns="45720" bIns="45720" anchor="t">
            <a:normAutofit/>
          </a:bodyPr>
          <a:lstStyle/>
          <a:p>
            <a:r>
              <a:rPr lang="en-US" dirty="0"/>
              <a:t>1:45-2:15</a:t>
            </a:r>
          </a:p>
          <a:p>
            <a:endParaRPr lang="en-US" dirty="0"/>
          </a:p>
          <a:p>
            <a:r>
              <a:rPr lang="en-US" dirty="0"/>
              <a:t>Part of your homework before training was to become an expert on our website, coloradokidswithasthma.com. Let's walk through some sections and get to know it better. </a:t>
            </a:r>
          </a:p>
          <a:p>
            <a:endParaRPr lang="en-US" dirty="0"/>
          </a:p>
          <a:p>
            <a:pPr algn="ctr"/>
            <a:r>
              <a:rPr lang="en-US" b="1" dirty="0">
                <a:solidFill>
                  <a:schemeClr val="accent1"/>
                </a:solidFill>
              </a:rPr>
              <a:t>What questions do you have about the website?</a:t>
            </a:r>
          </a:p>
          <a:p>
            <a:endParaRPr lang="en-US" dirty="0">
              <a:solidFill>
                <a:srgbClr val="000000"/>
              </a:solidFill>
            </a:endParaRPr>
          </a:p>
        </p:txBody>
      </p:sp>
    </p:spTree>
    <p:extLst>
      <p:ext uri="{BB962C8B-B14F-4D97-AF65-F5344CB8AC3E}">
        <p14:creationId xmlns:p14="http://schemas.microsoft.com/office/powerpoint/2010/main" val="404334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861BC-B819-FAB9-B0B1-C9ABA8502D84}"/>
              </a:ext>
            </a:extLst>
          </p:cNvPr>
          <p:cNvSpPr>
            <a:spLocks noGrp="1"/>
          </p:cNvSpPr>
          <p:nvPr>
            <p:ph type="title"/>
          </p:nvPr>
        </p:nvSpPr>
        <p:spPr/>
        <p:txBody>
          <a:bodyPr/>
          <a:lstStyle/>
          <a:p>
            <a:r>
              <a:rPr lang="en-US" dirty="0"/>
              <a:t>Next Steps</a:t>
            </a:r>
          </a:p>
        </p:txBody>
      </p:sp>
      <p:sp>
        <p:nvSpPr>
          <p:cNvPr id="3" name="Text Placeholder 2">
            <a:extLst>
              <a:ext uri="{FF2B5EF4-FFF2-40B4-BE49-F238E27FC236}">
                <a16:creationId xmlns:a16="http://schemas.microsoft.com/office/drawing/2014/main" id="{058BD486-6C05-AC1C-4082-DEC55CAE77FE}"/>
              </a:ext>
            </a:extLst>
          </p:cNvPr>
          <p:cNvSpPr>
            <a:spLocks noGrp="1"/>
          </p:cNvSpPr>
          <p:nvPr>
            <p:ph type="body" idx="1"/>
          </p:nvPr>
        </p:nvSpPr>
        <p:spPr>
          <a:xfrm>
            <a:off x="707136" y="2704664"/>
            <a:ext cx="10363200" cy="2731402"/>
          </a:xfrm>
        </p:spPr>
        <p:txBody>
          <a:bodyPr vert="horz" lIns="45720" tIns="45720" rIns="45720" bIns="45720" anchor="t">
            <a:normAutofit/>
          </a:bodyPr>
          <a:lstStyle/>
          <a:p>
            <a:pPr marL="457200" indent="-457200">
              <a:buAutoNum type="arabicPeriod"/>
            </a:pPr>
            <a:r>
              <a:rPr lang="en-US" dirty="0"/>
              <a:t>Review your notes from training and submit any questions</a:t>
            </a:r>
          </a:p>
          <a:p>
            <a:pPr marL="457200" indent="-457200">
              <a:buAutoNum type="arabicPeriod"/>
            </a:pPr>
            <a:r>
              <a:rPr lang="en-US" dirty="0"/>
              <a:t>Training will continue weekly on Thursdays from 9-10</a:t>
            </a:r>
          </a:p>
          <a:p>
            <a:pPr marL="457200" indent="-457200">
              <a:buClr>
                <a:srgbClr val="626B1A"/>
              </a:buClr>
              <a:buAutoNum type="arabicPeriod"/>
            </a:pPr>
            <a:r>
              <a:rPr lang="en-US" dirty="0" err="1"/>
              <a:t>REDCap</a:t>
            </a:r>
            <a:r>
              <a:rPr lang="en-US" dirty="0"/>
              <a:t> training invites are in your calendar</a:t>
            </a:r>
          </a:p>
          <a:p>
            <a:pPr marL="1097280" lvl="1" indent="-457200">
              <a:buClr>
                <a:srgbClr val="2A4F1C"/>
              </a:buClr>
              <a:buAutoNum type="arabicPeriod"/>
            </a:pPr>
            <a:r>
              <a:rPr lang="en-US" dirty="0">
                <a:solidFill>
                  <a:srgbClr val="000000"/>
                </a:solidFill>
              </a:rPr>
              <a:t>We will have seven 2-hour sessions to get plenty of practice in before schools starts</a:t>
            </a:r>
          </a:p>
          <a:p>
            <a:pPr marL="457200" indent="-457200">
              <a:buClr>
                <a:srgbClr val="626B1A"/>
              </a:buClr>
              <a:buAutoNum type="arabicPeriod"/>
            </a:pPr>
            <a:r>
              <a:rPr lang="en-US" dirty="0"/>
              <a:t>You are welcome to spend time in REDCap exploring and playing as you please</a:t>
            </a:r>
          </a:p>
          <a:p>
            <a:pPr marL="457200" indent="-457200">
              <a:buAutoNum type="arabicPeriod"/>
            </a:pPr>
            <a:r>
              <a:rPr lang="en-US" dirty="0"/>
              <a:t>Time to distribute materials!</a:t>
            </a:r>
          </a:p>
          <a:p>
            <a:pPr marL="457200" indent="-457200">
              <a:buAutoNum type="arabicPeriod"/>
            </a:pPr>
            <a:endParaRPr lang="en-US" dirty="0"/>
          </a:p>
        </p:txBody>
      </p:sp>
    </p:spTree>
    <p:extLst>
      <p:ext uri="{BB962C8B-B14F-4D97-AF65-F5344CB8AC3E}">
        <p14:creationId xmlns:p14="http://schemas.microsoft.com/office/powerpoint/2010/main" val="617969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C6AFC-C14D-4C2D-A324-70B4B62447CE}"/>
              </a:ext>
            </a:extLst>
          </p:cNvPr>
          <p:cNvSpPr>
            <a:spLocks noGrp="1"/>
          </p:cNvSpPr>
          <p:nvPr>
            <p:ph type="title"/>
          </p:nvPr>
        </p:nvSpPr>
        <p:spPr/>
        <p:txBody>
          <a:bodyPr/>
          <a:lstStyle/>
          <a:p>
            <a:r>
              <a:rPr lang="en-US" dirty="0"/>
              <a:t>Post Assessment</a:t>
            </a:r>
          </a:p>
        </p:txBody>
      </p:sp>
      <p:sp>
        <p:nvSpPr>
          <p:cNvPr id="3" name="Text Placeholder 2">
            <a:extLst>
              <a:ext uri="{FF2B5EF4-FFF2-40B4-BE49-F238E27FC236}">
                <a16:creationId xmlns:a16="http://schemas.microsoft.com/office/drawing/2014/main" id="{8FE8586B-EE13-EEF6-C83E-3421193D0C6B}"/>
              </a:ext>
            </a:extLst>
          </p:cNvPr>
          <p:cNvSpPr>
            <a:spLocks noGrp="1"/>
          </p:cNvSpPr>
          <p:nvPr>
            <p:ph type="body" idx="1"/>
          </p:nvPr>
        </p:nvSpPr>
        <p:spPr/>
        <p:txBody>
          <a:bodyPr vert="horz" lIns="45720" tIns="45720" rIns="45720" bIns="45720" anchor="t">
            <a:normAutofit/>
          </a:bodyPr>
          <a:lstStyle/>
          <a:p>
            <a:endParaRPr lang="en-US" dirty="0"/>
          </a:p>
          <a:p>
            <a:pPr algn="ctr"/>
            <a:endParaRPr lang="en-US" b="1" dirty="0">
              <a:solidFill>
                <a:schemeClr val="accent1"/>
              </a:solidFill>
            </a:endParaRPr>
          </a:p>
        </p:txBody>
      </p:sp>
    </p:spTree>
    <p:extLst>
      <p:ext uri="{BB962C8B-B14F-4D97-AF65-F5344CB8AC3E}">
        <p14:creationId xmlns:p14="http://schemas.microsoft.com/office/powerpoint/2010/main" val="3375769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785786dc-e711-4a7b-b32c-9920836a834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61B0D9056337B4D8292ACB9AA5648C9" ma:contentTypeVersion="14" ma:contentTypeDescription="Create a new document." ma:contentTypeScope="" ma:versionID="86ee8104be12c624d62a5ac69e241bdf">
  <xsd:schema xmlns:xsd="http://www.w3.org/2001/XMLSchema" xmlns:xs="http://www.w3.org/2001/XMLSchema" xmlns:p="http://schemas.microsoft.com/office/2006/metadata/properties" xmlns:ns3="785786dc-e711-4a7b-b32c-9920836a8343" xmlns:ns4="9bf9d2b8-5e1b-40b4-babd-e224c842c625" targetNamespace="http://schemas.microsoft.com/office/2006/metadata/properties" ma:root="true" ma:fieldsID="fc1b08a9442bccdbd81645733a5cf4a8" ns3:_="" ns4:_="">
    <xsd:import namespace="785786dc-e711-4a7b-b32c-9920836a8343"/>
    <xsd:import namespace="9bf9d2b8-5e1b-40b4-babd-e224c842c625"/>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_activity"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5786dc-e711-4a7b-b32c-9920836a83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bf9d2b8-5e1b-40b4-babd-e224c842c62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DD7949-C340-480B-8FF2-1F0B01615258}">
  <ds:schemaRefs>
    <ds:schemaRef ds:uri="http://schemas.microsoft.com/sharepoint/v3/contenttype/forms"/>
  </ds:schemaRefs>
</ds:datastoreItem>
</file>

<file path=customXml/itemProps2.xml><?xml version="1.0" encoding="utf-8"?>
<ds:datastoreItem xmlns:ds="http://schemas.openxmlformats.org/officeDocument/2006/customXml" ds:itemID="{88BA5DA6-E7C9-45B9-A12F-AEF4B80A3603}">
  <ds:schemaRefs>
    <ds:schemaRef ds:uri="http://schemas.microsoft.com/office/2006/metadata/properties"/>
    <ds:schemaRef ds:uri="785786dc-e711-4a7b-b32c-9920836a8343"/>
    <ds:schemaRef ds:uri="http://purl.org/dc/terms/"/>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9bf9d2b8-5e1b-40b4-babd-e224c842c625"/>
    <ds:schemaRef ds:uri="http://www.w3.org/XML/1998/namespace"/>
    <ds:schemaRef ds:uri="http://purl.org/dc/elements/1.1/"/>
  </ds:schemaRefs>
</ds:datastoreItem>
</file>

<file path=customXml/itemProps3.xml><?xml version="1.0" encoding="utf-8"?>
<ds:datastoreItem xmlns:ds="http://schemas.openxmlformats.org/officeDocument/2006/customXml" ds:itemID="{DE6B5C51-C1EF-4179-B2C9-C1DF9C7941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5786dc-e711-4a7b-b32c-9920836a8343"/>
    <ds:schemaRef ds:uri="9bf9d2b8-5e1b-40b4-babd-e224c842c6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8912</TotalTime>
  <Words>5753</Words>
  <Application>Microsoft Office PowerPoint</Application>
  <PresentationFormat>Widescreen</PresentationFormat>
  <Paragraphs>660</Paragraphs>
  <Slides>99</Slides>
  <Notes>33</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99</vt:i4>
      </vt:variant>
    </vt:vector>
  </HeadingPairs>
  <TitlesOfParts>
    <vt:vector size="115" baseType="lpstr">
      <vt:lpstr>Al Bayan Plain</vt:lpstr>
      <vt:lpstr>Arial</vt:lpstr>
      <vt:lpstr>Arial</vt:lpstr>
      <vt:lpstr>Calibri</vt:lpstr>
      <vt:lpstr>Calibri Light</vt:lpstr>
      <vt:lpstr>Cambria</vt:lpstr>
      <vt:lpstr>Century Gothic</vt:lpstr>
      <vt:lpstr>Google Sans</vt:lpstr>
      <vt:lpstr>Palatino Linotype</vt:lpstr>
      <vt:lpstr>PT Sans</vt:lpstr>
      <vt:lpstr>Trebuchet MS</vt:lpstr>
      <vt:lpstr>Wingdings</vt:lpstr>
      <vt:lpstr>Wingdings 2</vt:lpstr>
      <vt:lpstr>Presentation on brainstorming</vt:lpstr>
      <vt:lpstr>Office Theme</vt:lpstr>
      <vt:lpstr>Office Theme</vt:lpstr>
      <vt:lpstr>Asthma Navigator Training</vt:lpstr>
      <vt:lpstr>Agenda</vt:lpstr>
      <vt:lpstr>Team Building</vt:lpstr>
      <vt:lpstr>Nostalgic Photo</vt:lpstr>
      <vt:lpstr>Working in School Settings</vt:lpstr>
      <vt:lpstr>The Foundation has been laid</vt:lpstr>
      <vt:lpstr>PowerPoint Presentation</vt:lpstr>
      <vt:lpstr>Identifying Students with Asthma: Asthma Intake Form</vt:lpstr>
      <vt:lpstr>School forms related to asthma: CO Dept Education</vt:lpstr>
      <vt:lpstr>PowerPoint Presentation</vt:lpstr>
      <vt:lpstr>Asthma Intake Form</vt:lpstr>
      <vt:lpstr>Asthma Intake Form</vt:lpstr>
      <vt:lpstr>Asthma Control</vt:lpstr>
      <vt:lpstr>Asthma Control</vt:lpstr>
      <vt:lpstr>Uncontrolled Asthma</vt:lpstr>
      <vt:lpstr>At-Risk for Unnecessary Asthma Burden</vt:lpstr>
      <vt:lpstr>Asthma Intake Form </vt:lpstr>
      <vt:lpstr>Prioritizing and Triaging</vt:lpstr>
      <vt:lpstr>Benefits of Completed Asthma Intake Forms</vt:lpstr>
      <vt:lpstr>Let’s Practice</vt:lpstr>
      <vt:lpstr>PowerPoint Presentation</vt:lpstr>
      <vt:lpstr>Asthma Intake Form Review</vt:lpstr>
      <vt:lpstr>PowerPoint Presentation</vt:lpstr>
      <vt:lpstr>Asthma Intake Form Review</vt:lpstr>
      <vt:lpstr>CO Asthma Care Plan and Medication Order</vt:lpstr>
      <vt:lpstr>CO Asthma Care Plan and Medication Order</vt:lpstr>
      <vt:lpstr>PowerPoint Presentation</vt:lpstr>
      <vt:lpstr>Preventing Exercise Induced Asthma</vt:lpstr>
      <vt:lpstr>Green Zone Goal - prevent EIA symptoms</vt:lpstr>
      <vt:lpstr>Yellow Zone Goal – Provide quick relief</vt:lpstr>
      <vt:lpstr>Responding to an Asthma Episode</vt:lpstr>
      <vt:lpstr>Yellow Zone - Making the most of each encounter with student</vt:lpstr>
      <vt:lpstr>Red Zone Goal – Immediate Medical Attention</vt:lpstr>
      <vt:lpstr>Get Emergency Help </vt:lpstr>
      <vt:lpstr>Red Zone – Medical Emergency</vt:lpstr>
      <vt:lpstr>Self-carry and Coordination of Care</vt:lpstr>
      <vt:lpstr>Checklist for implementing Colorado School Asthma Care Plan</vt:lpstr>
      <vt:lpstr>Building Relationships with School Communities</vt:lpstr>
      <vt:lpstr>Building and Maintaining Trust</vt:lpstr>
      <vt:lpstr>Security Checks, Ethics, Confidentiality, FERPA, HIPAA and self-study   </vt:lpstr>
      <vt:lpstr> HIPAA     vs    FERPA</vt:lpstr>
      <vt:lpstr> HIPAA    vs.    FERPA</vt:lpstr>
      <vt:lpstr>PowerPoint Presentation</vt:lpstr>
      <vt:lpstr>Optimizing Behavior Change</vt:lpstr>
      <vt:lpstr>Optimizing Behavior Change</vt:lpstr>
      <vt:lpstr>Objectives</vt:lpstr>
      <vt:lpstr>Asthma Self-Management Education</vt:lpstr>
      <vt:lpstr>Tailoring</vt:lpstr>
      <vt:lpstr>Transtheoretical Model: Stages of Change</vt:lpstr>
      <vt:lpstr>6 Stages of Change</vt:lpstr>
      <vt:lpstr>Motivational Interviewing</vt:lpstr>
      <vt:lpstr>Motivational Interviewing: Spirit</vt:lpstr>
      <vt:lpstr>Motivational Interviewing</vt:lpstr>
      <vt:lpstr>Motivational Interviewing: OARS</vt:lpstr>
      <vt:lpstr>Motivational Interviewing: Fundamental Processes</vt:lpstr>
      <vt:lpstr>Behavior Change Strategies</vt:lpstr>
      <vt:lpstr>Summary</vt:lpstr>
      <vt:lpstr>Break</vt:lpstr>
      <vt:lpstr>Inhaler Teaching Session</vt:lpstr>
      <vt:lpstr>What Does a Teaching Session Include?</vt:lpstr>
      <vt:lpstr>Teaching Session with Patients</vt:lpstr>
      <vt:lpstr>Inhaler Technique Assessment Tool</vt:lpstr>
      <vt:lpstr>Role Play: In Pairs</vt:lpstr>
      <vt:lpstr>Adverse Events and Reporting</vt:lpstr>
      <vt:lpstr>What are adverse events</vt:lpstr>
      <vt:lpstr>Mandatory Reporting</vt:lpstr>
      <vt:lpstr>Working in Healthcare Settings</vt:lpstr>
      <vt:lpstr>Circle of Support</vt:lpstr>
      <vt:lpstr>Asthma Navigators role in Bridging Communication Gaps</vt:lpstr>
      <vt:lpstr> HCP Communication Templates </vt:lpstr>
      <vt:lpstr> HCP Communication Templates </vt:lpstr>
      <vt:lpstr>Plan for Partnering</vt:lpstr>
      <vt:lpstr>Clear  Role Delineation</vt:lpstr>
      <vt:lpstr>Asthma  Action  Plans </vt:lpstr>
      <vt:lpstr>PowerPoint Presentation</vt:lpstr>
      <vt:lpstr>PowerPoint Presentation</vt:lpstr>
      <vt:lpstr>Strategies to Increase Asthma Care Plans and Quick Relief Inhalers at School</vt:lpstr>
      <vt:lpstr>Strategies to Increase Asthma Care Plans and Quick Relief Inhalers at School</vt:lpstr>
      <vt:lpstr>Strategies to Increase Asthma Care Plans and Quick Relief Inhalers at School</vt:lpstr>
      <vt:lpstr>Circle of Support/Goal - communication and engagement of the child’s asthma team</vt:lpstr>
      <vt:lpstr>Lunch</vt:lpstr>
      <vt:lpstr>Care Coordination and  Case Management</vt:lpstr>
      <vt:lpstr>Starting Activity</vt:lpstr>
      <vt:lpstr>What is Care Coordination?</vt:lpstr>
      <vt:lpstr>Care Coordination in the school setting</vt:lpstr>
      <vt:lpstr>Care Coordination</vt:lpstr>
      <vt:lpstr>PowerPoint Presentation</vt:lpstr>
      <vt:lpstr>Care Coordination Tools</vt:lpstr>
      <vt:lpstr>PowerPoint Presentation</vt:lpstr>
      <vt:lpstr>Case Management</vt:lpstr>
      <vt:lpstr>Examples of Case Management</vt:lpstr>
      <vt:lpstr>PowerPoint Presentation</vt:lpstr>
      <vt:lpstr>PowerPoint Presentation</vt:lpstr>
      <vt:lpstr>Skill Set for Case Management</vt:lpstr>
      <vt:lpstr>Asthma Navigators Wear Many Hats</vt:lpstr>
      <vt:lpstr>Establishing Trust</vt:lpstr>
      <vt:lpstr>Playbook</vt:lpstr>
      <vt:lpstr>Next Steps</vt:lpstr>
      <vt:lpstr>Post Assessment</vt:lpstr>
    </vt:vector>
  </TitlesOfParts>
  <Company>University of Colorado Denver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Asthma Navigator Training</dc:title>
  <dc:creator>Armstrong, Rachel</dc:creator>
  <cp:lastModifiedBy>Armstrong, Rachel</cp:lastModifiedBy>
  <cp:revision>65</cp:revision>
  <cp:lastPrinted>2023-06-13T14:01:54Z</cp:lastPrinted>
  <dcterms:created xsi:type="dcterms:W3CDTF">2023-03-21T16:18:51Z</dcterms:created>
  <dcterms:modified xsi:type="dcterms:W3CDTF">2023-07-14T19:52:30Z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0x010100461B0D9056337B4D8292ACB9AA5648C9</vt:lpwstr>
  </property>
</Properties>
</file>