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9"/>
  </p:notesMasterIdLst>
  <p:sldIdLst>
    <p:sldId id="6725" r:id="rId5"/>
    <p:sldId id="6727" r:id="rId6"/>
    <p:sldId id="285" r:id="rId7"/>
    <p:sldId id="6788" r:id="rId8"/>
    <p:sldId id="6720" r:id="rId9"/>
    <p:sldId id="6789" r:id="rId10"/>
    <p:sldId id="6792" r:id="rId11"/>
    <p:sldId id="6790" r:id="rId12"/>
    <p:sldId id="6796" r:id="rId13"/>
    <p:sldId id="6795" r:id="rId14"/>
    <p:sldId id="274" r:id="rId15"/>
    <p:sldId id="6786" r:id="rId16"/>
    <p:sldId id="6797" r:id="rId17"/>
    <p:sldId id="6798" r:id="rId18"/>
    <p:sldId id="6791" r:id="rId19"/>
    <p:sldId id="6770" r:id="rId20"/>
    <p:sldId id="6793" r:id="rId21"/>
    <p:sldId id="6722" r:id="rId22"/>
    <p:sldId id="6804" r:id="rId23"/>
    <p:sldId id="6799" r:id="rId24"/>
    <p:sldId id="6794" r:id="rId25"/>
    <p:sldId id="6787" r:id="rId26"/>
    <p:sldId id="6774" r:id="rId27"/>
    <p:sldId id="6721" r:id="rId28"/>
    <p:sldId id="286" r:id="rId29"/>
    <p:sldId id="623" r:id="rId30"/>
    <p:sldId id="661" r:id="rId31"/>
    <p:sldId id="663" r:id="rId32"/>
    <p:sldId id="680" r:id="rId33"/>
    <p:sldId id="664" r:id="rId34"/>
    <p:sldId id="602" r:id="rId35"/>
    <p:sldId id="618" r:id="rId36"/>
    <p:sldId id="668" r:id="rId37"/>
    <p:sldId id="666" r:id="rId38"/>
    <p:sldId id="670" r:id="rId39"/>
    <p:sldId id="603" r:id="rId40"/>
    <p:sldId id="645" r:id="rId41"/>
    <p:sldId id="697" r:id="rId42"/>
    <p:sldId id="647" r:id="rId43"/>
    <p:sldId id="604" r:id="rId44"/>
    <p:sldId id="646" r:id="rId45"/>
    <p:sldId id="605" r:id="rId46"/>
    <p:sldId id="634" r:id="rId47"/>
    <p:sldId id="600" r:id="rId48"/>
    <p:sldId id="640" r:id="rId49"/>
    <p:sldId id="601" r:id="rId50"/>
    <p:sldId id="692" r:id="rId51"/>
    <p:sldId id="695" r:id="rId52"/>
    <p:sldId id="696" r:id="rId53"/>
    <p:sldId id="6766" r:id="rId54"/>
    <p:sldId id="6781" r:id="rId55"/>
    <p:sldId id="287" r:id="rId56"/>
    <p:sldId id="298" r:id="rId57"/>
    <p:sldId id="6776" r:id="rId58"/>
    <p:sldId id="6800" r:id="rId59"/>
    <p:sldId id="6777" r:id="rId60"/>
    <p:sldId id="6801" r:id="rId61"/>
    <p:sldId id="6802" r:id="rId62"/>
    <p:sldId id="6778" r:id="rId63"/>
    <p:sldId id="6803" r:id="rId64"/>
    <p:sldId id="6769" r:id="rId65"/>
    <p:sldId id="290" r:id="rId66"/>
    <p:sldId id="301" r:id="rId67"/>
    <p:sldId id="6785" r:id="rId6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F4A029-A744-A2BD-48BB-4AE30429544E}" name="Cicutto, Lisa" initials="CL" userId="S::lisa.cicutto@cuanschutz.edu::797f27bc-e026-42d2-af0a-fbfd73062dca" providerId="AD"/>
  <p188:author id="{B4AFF1AC-5320-E99E-301D-224A7A1111DD}" name="Armstrong, Rachel" initials="AR" userId="S::rachel.k.armstrong@cuanschutz.edu::bc275cfd-9de0-4ee3-b307-0843881f3e92" providerId="AD"/>
  <p188:author id="{0591E4E5-4D10-2A9D-CCE2-E942D1C715A3}" name="Gleason, Melanie" initials="GM" userId="Gleason, Melani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79" autoAdjust="0"/>
    <p:restoredTop sz="86364"/>
  </p:normalViewPr>
  <p:slideViewPr>
    <p:cSldViewPr snapToGrid="0">
      <p:cViewPr varScale="1">
        <p:scale>
          <a:sx n="98" d="100"/>
          <a:sy n="98" d="100"/>
        </p:scale>
        <p:origin x="816"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0" d="100"/>
          <a:sy n="80" d="100"/>
        </p:scale>
        <p:origin x="2840" y="2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4D4FEF-7CEA-974F-9499-ADB054331F8B}"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581A188E-0B60-5048-9282-49A50A8C7870}">
      <dgm:prSet phldrT="[Text]"/>
      <dgm:spPr/>
      <dgm:t>
        <a:bodyPr/>
        <a:lstStyle/>
        <a:p>
          <a:r>
            <a:rPr lang="en-US" dirty="0"/>
            <a:t>Send Recruitment letters</a:t>
          </a:r>
        </a:p>
      </dgm:t>
    </dgm:pt>
    <dgm:pt modelId="{9C95A752-3CFB-284E-875F-EDFF444AF3D8}" type="parTrans" cxnId="{52EF8032-C198-C140-BA91-529AC0F199B4}">
      <dgm:prSet/>
      <dgm:spPr/>
      <dgm:t>
        <a:bodyPr/>
        <a:lstStyle/>
        <a:p>
          <a:endParaRPr lang="en-US"/>
        </a:p>
      </dgm:t>
    </dgm:pt>
    <dgm:pt modelId="{53748E41-C477-B84B-8C88-BB746F0FBCD9}" type="sibTrans" cxnId="{52EF8032-C198-C140-BA91-529AC0F199B4}">
      <dgm:prSet/>
      <dgm:spPr/>
      <dgm:t>
        <a:bodyPr/>
        <a:lstStyle/>
        <a:p>
          <a:endParaRPr lang="en-US"/>
        </a:p>
      </dgm:t>
    </dgm:pt>
    <dgm:pt modelId="{4B0A9964-43B0-194F-A44C-B1095133D4C0}">
      <dgm:prSet phldrT="[Text]"/>
      <dgm:spPr/>
      <dgm:t>
        <a:bodyPr/>
        <a:lstStyle/>
        <a:p>
          <a:r>
            <a:rPr lang="en-US" dirty="0"/>
            <a:t>Open to more info? </a:t>
          </a:r>
        </a:p>
        <a:p>
          <a:r>
            <a:rPr lang="en-US" dirty="0"/>
            <a:t> Yes – Okay to contact by AN</a:t>
          </a:r>
        </a:p>
      </dgm:t>
    </dgm:pt>
    <dgm:pt modelId="{243CE5A3-8CE7-AA48-A6E9-D73204BB836B}" type="parTrans" cxnId="{81F5D64C-CC90-2C49-8AEF-FC1D483CAB9B}">
      <dgm:prSet/>
      <dgm:spPr/>
      <dgm:t>
        <a:bodyPr/>
        <a:lstStyle/>
        <a:p>
          <a:endParaRPr lang="en-US"/>
        </a:p>
      </dgm:t>
    </dgm:pt>
    <dgm:pt modelId="{4E072BA8-77C6-3A47-BCA4-52D692E0908D}" type="sibTrans" cxnId="{81F5D64C-CC90-2C49-8AEF-FC1D483CAB9B}">
      <dgm:prSet/>
      <dgm:spPr/>
      <dgm:t>
        <a:bodyPr/>
        <a:lstStyle/>
        <a:p>
          <a:endParaRPr lang="en-US"/>
        </a:p>
      </dgm:t>
    </dgm:pt>
    <dgm:pt modelId="{63EBEEA5-6334-AE44-969C-1290D8BC8151}">
      <dgm:prSet phldrT="[Text]"/>
      <dgm:spPr/>
      <dgm:t>
        <a:bodyPr/>
        <a:lstStyle/>
        <a:p>
          <a:r>
            <a:rPr lang="en-US" dirty="0"/>
            <a:t>AN Contact by phone or email</a:t>
          </a:r>
        </a:p>
      </dgm:t>
    </dgm:pt>
    <dgm:pt modelId="{388D29F8-B71B-3F45-8DF4-12342B73EC30}" type="parTrans" cxnId="{234DAEEE-2EFA-C740-B765-D3D3EC78381F}">
      <dgm:prSet/>
      <dgm:spPr/>
      <dgm:t>
        <a:bodyPr/>
        <a:lstStyle/>
        <a:p>
          <a:endParaRPr lang="en-US"/>
        </a:p>
      </dgm:t>
    </dgm:pt>
    <dgm:pt modelId="{B55A626F-4C5A-C248-8E4D-28A4A571F13A}" type="sibTrans" cxnId="{234DAEEE-2EFA-C740-B765-D3D3EC78381F}">
      <dgm:prSet/>
      <dgm:spPr/>
      <dgm:t>
        <a:bodyPr/>
        <a:lstStyle/>
        <a:p>
          <a:endParaRPr lang="en-US"/>
        </a:p>
      </dgm:t>
    </dgm:pt>
    <dgm:pt modelId="{63F00DA8-79C6-984D-B3F8-7D75D87306BA}">
      <dgm:prSet phldrT="[Text]"/>
      <dgm:spPr/>
      <dgm:t>
        <a:bodyPr/>
        <a:lstStyle/>
        <a:p>
          <a:r>
            <a:rPr lang="en-US" dirty="0"/>
            <a:t>Schedule Visit 1 and send informational materials</a:t>
          </a:r>
        </a:p>
      </dgm:t>
    </dgm:pt>
    <dgm:pt modelId="{418AF333-2F7D-7742-A30B-C086122ED416}" type="parTrans" cxnId="{88DBCE6C-4742-A842-B661-DA9368D30E6D}">
      <dgm:prSet/>
      <dgm:spPr/>
      <dgm:t>
        <a:bodyPr/>
        <a:lstStyle/>
        <a:p>
          <a:endParaRPr lang="en-US"/>
        </a:p>
      </dgm:t>
    </dgm:pt>
    <dgm:pt modelId="{7BA1C3C4-5B99-3C43-B36E-22DEE66FED56}" type="sibTrans" cxnId="{88DBCE6C-4742-A842-B661-DA9368D30E6D}">
      <dgm:prSet/>
      <dgm:spPr/>
      <dgm:t>
        <a:bodyPr/>
        <a:lstStyle/>
        <a:p>
          <a:endParaRPr lang="en-US"/>
        </a:p>
      </dgm:t>
    </dgm:pt>
    <dgm:pt modelId="{FCD0F4E5-CF68-BF44-9FAC-CD89FEACEE65}" type="pres">
      <dgm:prSet presAssocID="{CE4D4FEF-7CEA-974F-9499-ADB054331F8B}" presName="hierChild1" presStyleCnt="0">
        <dgm:presLayoutVars>
          <dgm:orgChart val="1"/>
          <dgm:chPref val="1"/>
          <dgm:dir/>
          <dgm:animOne val="branch"/>
          <dgm:animLvl val="lvl"/>
          <dgm:resizeHandles/>
        </dgm:presLayoutVars>
      </dgm:prSet>
      <dgm:spPr/>
    </dgm:pt>
    <dgm:pt modelId="{43DAD3F0-B0FC-834E-9A68-12F665D8F3C4}" type="pres">
      <dgm:prSet presAssocID="{581A188E-0B60-5048-9282-49A50A8C7870}" presName="hierRoot1" presStyleCnt="0">
        <dgm:presLayoutVars>
          <dgm:hierBranch val="init"/>
        </dgm:presLayoutVars>
      </dgm:prSet>
      <dgm:spPr/>
    </dgm:pt>
    <dgm:pt modelId="{5F13006B-154E-4844-BE61-0E2D28B14271}" type="pres">
      <dgm:prSet presAssocID="{581A188E-0B60-5048-9282-49A50A8C7870}" presName="rootComposite1" presStyleCnt="0"/>
      <dgm:spPr/>
    </dgm:pt>
    <dgm:pt modelId="{DBBE7E70-1BE9-5649-892D-C84617414860}" type="pres">
      <dgm:prSet presAssocID="{581A188E-0B60-5048-9282-49A50A8C7870}" presName="rootText1" presStyleLbl="node0" presStyleIdx="0" presStyleCnt="2">
        <dgm:presLayoutVars>
          <dgm:chPref val="3"/>
        </dgm:presLayoutVars>
      </dgm:prSet>
      <dgm:spPr/>
    </dgm:pt>
    <dgm:pt modelId="{0A08027F-C259-F04C-8B8C-0C55E756E217}" type="pres">
      <dgm:prSet presAssocID="{581A188E-0B60-5048-9282-49A50A8C7870}" presName="rootConnector1" presStyleLbl="node1" presStyleIdx="0" presStyleCnt="0"/>
      <dgm:spPr/>
    </dgm:pt>
    <dgm:pt modelId="{50627955-6047-4B4E-9B35-B7A1DCBC0D1E}" type="pres">
      <dgm:prSet presAssocID="{581A188E-0B60-5048-9282-49A50A8C7870}" presName="hierChild2" presStyleCnt="0"/>
      <dgm:spPr/>
    </dgm:pt>
    <dgm:pt modelId="{28A7695C-18E6-FA42-BA9B-50F6952AA114}" type="pres">
      <dgm:prSet presAssocID="{581A188E-0B60-5048-9282-49A50A8C7870}" presName="hierChild3" presStyleCnt="0"/>
      <dgm:spPr/>
    </dgm:pt>
    <dgm:pt modelId="{33324BCA-1B4C-134C-9DD4-E54A08DBEDB7}" type="pres">
      <dgm:prSet presAssocID="{4B0A9964-43B0-194F-A44C-B1095133D4C0}" presName="hierRoot1" presStyleCnt="0">
        <dgm:presLayoutVars>
          <dgm:hierBranch val="init"/>
        </dgm:presLayoutVars>
      </dgm:prSet>
      <dgm:spPr/>
    </dgm:pt>
    <dgm:pt modelId="{4C4A66A9-06C8-C442-B288-3F3D4A5E8E09}" type="pres">
      <dgm:prSet presAssocID="{4B0A9964-43B0-194F-A44C-B1095133D4C0}" presName="rootComposite1" presStyleCnt="0"/>
      <dgm:spPr/>
    </dgm:pt>
    <dgm:pt modelId="{690F7FCD-5C5A-3044-A74D-A08AA8A6A255}" type="pres">
      <dgm:prSet presAssocID="{4B0A9964-43B0-194F-A44C-B1095133D4C0}" presName="rootText1" presStyleLbl="node0" presStyleIdx="1" presStyleCnt="2">
        <dgm:presLayoutVars>
          <dgm:chPref val="3"/>
        </dgm:presLayoutVars>
      </dgm:prSet>
      <dgm:spPr/>
    </dgm:pt>
    <dgm:pt modelId="{BDCE65A7-2E15-D444-ABFC-6B52D69B4BF6}" type="pres">
      <dgm:prSet presAssocID="{4B0A9964-43B0-194F-A44C-B1095133D4C0}" presName="rootConnector1" presStyleLbl="node1" presStyleIdx="0" presStyleCnt="0"/>
      <dgm:spPr/>
    </dgm:pt>
    <dgm:pt modelId="{AA03E26A-AB7C-9142-9044-7AA37DDD215B}" type="pres">
      <dgm:prSet presAssocID="{4B0A9964-43B0-194F-A44C-B1095133D4C0}" presName="hierChild2" presStyleCnt="0"/>
      <dgm:spPr/>
    </dgm:pt>
    <dgm:pt modelId="{C14892B4-DB2E-B74C-A913-5E44253DD384}" type="pres">
      <dgm:prSet presAssocID="{388D29F8-B71B-3F45-8DF4-12342B73EC30}" presName="Name37" presStyleLbl="parChTrans1D2" presStyleIdx="0" presStyleCnt="2"/>
      <dgm:spPr/>
    </dgm:pt>
    <dgm:pt modelId="{B3F09541-9F97-D045-B485-D190CF795264}" type="pres">
      <dgm:prSet presAssocID="{63EBEEA5-6334-AE44-969C-1290D8BC8151}" presName="hierRoot2" presStyleCnt="0">
        <dgm:presLayoutVars>
          <dgm:hierBranch val="init"/>
        </dgm:presLayoutVars>
      </dgm:prSet>
      <dgm:spPr/>
    </dgm:pt>
    <dgm:pt modelId="{F64FF0FE-3D47-1746-9A04-E345C01E29CA}" type="pres">
      <dgm:prSet presAssocID="{63EBEEA5-6334-AE44-969C-1290D8BC8151}" presName="rootComposite" presStyleCnt="0"/>
      <dgm:spPr/>
    </dgm:pt>
    <dgm:pt modelId="{7E382EC1-9E47-0149-9A7E-17C958A89D6C}" type="pres">
      <dgm:prSet presAssocID="{63EBEEA5-6334-AE44-969C-1290D8BC8151}" presName="rootText" presStyleLbl="node2" presStyleIdx="0" presStyleCnt="2">
        <dgm:presLayoutVars>
          <dgm:chPref val="3"/>
        </dgm:presLayoutVars>
      </dgm:prSet>
      <dgm:spPr/>
    </dgm:pt>
    <dgm:pt modelId="{83419B74-245F-8B4C-AB03-02252C5EA073}" type="pres">
      <dgm:prSet presAssocID="{63EBEEA5-6334-AE44-969C-1290D8BC8151}" presName="rootConnector" presStyleLbl="node2" presStyleIdx="0" presStyleCnt="2"/>
      <dgm:spPr/>
    </dgm:pt>
    <dgm:pt modelId="{63216797-D309-E84C-B3EF-FD8C909F4E87}" type="pres">
      <dgm:prSet presAssocID="{63EBEEA5-6334-AE44-969C-1290D8BC8151}" presName="hierChild4" presStyleCnt="0"/>
      <dgm:spPr/>
    </dgm:pt>
    <dgm:pt modelId="{C96B28CF-B0CC-4742-A212-0F9FF37265A7}" type="pres">
      <dgm:prSet presAssocID="{63EBEEA5-6334-AE44-969C-1290D8BC8151}" presName="hierChild5" presStyleCnt="0"/>
      <dgm:spPr/>
    </dgm:pt>
    <dgm:pt modelId="{268AB1FD-F93C-B94C-B2A9-EFA8DB1E1BBD}" type="pres">
      <dgm:prSet presAssocID="{418AF333-2F7D-7742-A30B-C086122ED416}" presName="Name37" presStyleLbl="parChTrans1D2" presStyleIdx="1" presStyleCnt="2"/>
      <dgm:spPr/>
    </dgm:pt>
    <dgm:pt modelId="{8EB390B5-F216-654B-AEBC-D57D16A62EE4}" type="pres">
      <dgm:prSet presAssocID="{63F00DA8-79C6-984D-B3F8-7D75D87306BA}" presName="hierRoot2" presStyleCnt="0">
        <dgm:presLayoutVars>
          <dgm:hierBranch val="init"/>
        </dgm:presLayoutVars>
      </dgm:prSet>
      <dgm:spPr/>
    </dgm:pt>
    <dgm:pt modelId="{6A8C5059-F4B6-AD4A-AB00-C719F18EC4DE}" type="pres">
      <dgm:prSet presAssocID="{63F00DA8-79C6-984D-B3F8-7D75D87306BA}" presName="rootComposite" presStyleCnt="0"/>
      <dgm:spPr/>
    </dgm:pt>
    <dgm:pt modelId="{4A235DD3-0487-DC48-9E50-0109624D713E}" type="pres">
      <dgm:prSet presAssocID="{63F00DA8-79C6-984D-B3F8-7D75D87306BA}" presName="rootText" presStyleLbl="node2" presStyleIdx="1" presStyleCnt="2">
        <dgm:presLayoutVars>
          <dgm:chPref val="3"/>
        </dgm:presLayoutVars>
      </dgm:prSet>
      <dgm:spPr/>
    </dgm:pt>
    <dgm:pt modelId="{C50E5D88-2AC3-374C-BFCF-BB5F2155330B}" type="pres">
      <dgm:prSet presAssocID="{63F00DA8-79C6-984D-B3F8-7D75D87306BA}" presName="rootConnector" presStyleLbl="node2" presStyleIdx="1" presStyleCnt="2"/>
      <dgm:spPr/>
    </dgm:pt>
    <dgm:pt modelId="{FF7581CB-A7D6-AE47-A82C-D96F6B8C0A54}" type="pres">
      <dgm:prSet presAssocID="{63F00DA8-79C6-984D-B3F8-7D75D87306BA}" presName="hierChild4" presStyleCnt="0"/>
      <dgm:spPr/>
    </dgm:pt>
    <dgm:pt modelId="{E753D6EE-4A6E-5940-B764-034D15DDD0D9}" type="pres">
      <dgm:prSet presAssocID="{63F00DA8-79C6-984D-B3F8-7D75D87306BA}" presName="hierChild5" presStyleCnt="0"/>
      <dgm:spPr/>
    </dgm:pt>
    <dgm:pt modelId="{9CE7237C-A06C-AF4F-8325-1B5EC5E527E7}" type="pres">
      <dgm:prSet presAssocID="{4B0A9964-43B0-194F-A44C-B1095133D4C0}" presName="hierChild3" presStyleCnt="0"/>
      <dgm:spPr/>
    </dgm:pt>
  </dgm:ptLst>
  <dgm:cxnLst>
    <dgm:cxn modelId="{59363D2A-64F9-0741-A8FF-C1DF8F48F6AB}" type="presOf" srcId="{4B0A9964-43B0-194F-A44C-B1095133D4C0}" destId="{BDCE65A7-2E15-D444-ABFC-6B52D69B4BF6}" srcOrd="1" destOrd="0" presId="urn:microsoft.com/office/officeart/2005/8/layout/orgChart1"/>
    <dgm:cxn modelId="{52EF8032-C198-C140-BA91-529AC0F199B4}" srcId="{CE4D4FEF-7CEA-974F-9499-ADB054331F8B}" destId="{581A188E-0B60-5048-9282-49A50A8C7870}" srcOrd="0" destOrd="0" parTransId="{9C95A752-3CFB-284E-875F-EDFF444AF3D8}" sibTransId="{53748E41-C477-B84B-8C88-BB746F0FBCD9}"/>
    <dgm:cxn modelId="{54535A5B-C024-224E-B98B-BB8B4EBFB941}" type="presOf" srcId="{418AF333-2F7D-7742-A30B-C086122ED416}" destId="{268AB1FD-F93C-B94C-B2A9-EFA8DB1E1BBD}" srcOrd="0" destOrd="0" presId="urn:microsoft.com/office/officeart/2005/8/layout/orgChart1"/>
    <dgm:cxn modelId="{88DBCE6C-4742-A842-B661-DA9368D30E6D}" srcId="{4B0A9964-43B0-194F-A44C-B1095133D4C0}" destId="{63F00DA8-79C6-984D-B3F8-7D75D87306BA}" srcOrd="1" destOrd="0" parTransId="{418AF333-2F7D-7742-A30B-C086122ED416}" sibTransId="{7BA1C3C4-5B99-3C43-B36E-22DEE66FED56}"/>
    <dgm:cxn modelId="{81F5D64C-CC90-2C49-8AEF-FC1D483CAB9B}" srcId="{CE4D4FEF-7CEA-974F-9499-ADB054331F8B}" destId="{4B0A9964-43B0-194F-A44C-B1095133D4C0}" srcOrd="1" destOrd="0" parTransId="{243CE5A3-8CE7-AA48-A6E9-D73204BB836B}" sibTransId="{4E072BA8-77C6-3A47-BCA4-52D692E0908D}"/>
    <dgm:cxn modelId="{52CD7E58-4B3A-2E47-9C86-19B19CFCF5F1}" type="presOf" srcId="{63EBEEA5-6334-AE44-969C-1290D8BC8151}" destId="{7E382EC1-9E47-0149-9A7E-17C958A89D6C}" srcOrd="0" destOrd="0" presId="urn:microsoft.com/office/officeart/2005/8/layout/orgChart1"/>
    <dgm:cxn modelId="{65D0C380-28A1-5345-A50D-2D4A1FDD4352}" type="presOf" srcId="{4B0A9964-43B0-194F-A44C-B1095133D4C0}" destId="{690F7FCD-5C5A-3044-A74D-A08AA8A6A255}" srcOrd="0" destOrd="0" presId="urn:microsoft.com/office/officeart/2005/8/layout/orgChart1"/>
    <dgm:cxn modelId="{8F29308B-43A3-2B48-B8D0-B69746E82E35}" type="presOf" srcId="{581A188E-0B60-5048-9282-49A50A8C7870}" destId="{DBBE7E70-1BE9-5649-892D-C84617414860}" srcOrd="0" destOrd="0" presId="urn:microsoft.com/office/officeart/2005/8/layout/orgChart1"/>
    <dgm:cxn modelId="{8928CE98-6CA9-D448-8814-95DFC5038320}" type="presOf" srcId="{388D29F8-B71B-3F45-8DF4-12342B73EC30}" destId="{C14892B4-DB2E-B74C-A913-5E44253DD384}" srcOrd="0" destOrd="0" presId="urn:microsoft.com/office/officeart/2005/8/layout/orgChart1"/>
    <dgm:cxn modelId="{779AC7BA-8203-8541-BECB-DA25AD4443E9}" type="presOf" srcId="{63EBEEA5-6334-AE44-969C-1290D8BC8151}" destId="{83419B74-245F-8B4C-AB03-02252C5EA073}" srcOrd="1" destOrd="0" presId="urn:microsoft.com/office/officeart/2005/8/layout/orgChart1"/>
    <dgm:cxn modelId="{ABA0A6BE-C15F-DD48-A07D-2710E4F5B545}" type="presOf" srcId="{63F00DA8-79C6-984D-B3F8-7D75D87306BA}" destId="{4A235DD3-0487-DC48-9E50-0109624D713E}" srcOrd="0" destOrd="0" presId="urn:microsoft.com/office/officeart/2005/8/layout/orgChart1"/>
    <dgm:cxn modelId="{A75D17E0-27BE-DD41-B988-15DDCDC93E0F}" type="presOf" srcId="{63F00DA8-79C6-984D-B3F8-7D75D87306BA}" destId="{C50E5D88-2AC3-374C-BFCF-BB5F2155330B}" srcOrd="1" destOrd="0" presId="urn:microsoft.com/office/officeart/2005/8/layout/orgChart1"/>
    <dgm:cxn modelId="{234DAEEE-2EFA-C740-B765-D3D3EC78381F}" srcId="{4B0A9964-43B0-194F-A44C-B1095133D4C0}" destId="{63EBEEA5-6334-AE44-969C-1290D8BC8151}" srcOrd="0" destOrd="0" parTransId="{388D29F8-B71B-3F45-8DF4-12342B73EC30}" sibTransId="{B55A626F-4C5A-C248-8E4D-28A4A571F13A}"/>
    <dgm:cxn modelId="{F842ECF1-F038-094D-B85B-7796B5F69FF3}" type="presOf" srcId="{CE4D4FEF-7CEA-974F-9499-ADB054331F8B}" destId="{FCD0F4E5-CF68-BF44-9FAC-CD89FEACEE65}" srcOrd="0" destOrd="0" presId="urn:microsoft.com/office/officeart/2005/8/layout/orgChart1"/>
    <dgm:cxn modelId="{E88751F9-BA3B-7E4A-A93A-68B36C808D5C}" type="presOf" srcId="{581A188E-0B60-5048-9282-49A50A8C7870}" destId="{0A08027F-C259-F04C-8B8C-0C55E756E217}" srcOrd="1" destOrd="0" presId="urn:microsoft.com/office/officeart/2005/8/layout/orgChart1"/>
    <dgm:cxn modelId="{C3899F84-30DC-CF4D-B3E0-E1C580CC6F83}" type="presParOf" srcId="{FCD0F4E5-CF68-BF44-9FAC-CD89FEACEE65}" destId="{43DAD3F0-B0FC-834E-9A68-12F665D8F3C4}" srcOrd="0" destOrd="0" presId="urn:microsoft.com/office/officeart/2005/8/layout/orgChart1"/>
    <dgm:cxn modelId="{BC60EE55-7766-9B4A-9105-91E9D90AEF29}" type="presParOf" srcId="{43DAD3F0-B0FC-834E-9A68-12F665D8F3C4}" destId="{5F13006B-154E-4844-BE61-0E2D28B14271}" srcOrd="0" destOrd="0" presId="urn:microsoft.com/office/officeart/2005/8/layout/orgChart1"/>
    <dgm:cxn modelId="{DB34C584-2C9E-CD42-9A53-4AB526526930}" type="presParOf" srcId="{5F13006B-154E-4844-BE61-0E2D28B14271}" destId="{DBBE7E70-1BE9-5649-892D-C84617414860}" srcOrd="0" destOrd="0" presId="urn:microsoft.com/office/officeart/2005/8/layout/orgChart1"/>
    <dgm:cxn modelId="{6BFEF3F7-1492-2D41-BE80-3B5EEE593EDE}" type="presParOf" srcId="{5F13006B-154E-4844-BE61-0E2D28B14271}" destId="{0A08027F-C259-F04C-8B8C-0C55E756E217}" srcOrd="1" destOrd="0" presId="urn:microsoft.com/office/officeart/2005/8/layout/orgChart1"/>
    <dgm:cxn modelId="{2B7A80DD-C0C5-0F42-8AF6-472863B8BB31}" type="presParOf" srcId="{43DAD3F0-B0FC-834E-9A68-12F665D8F3C4}" destId="{50627955-6047-4B4E-9B35-B7A1DCBC0D1E}" srcOrd="1" destOrd="0" presId="urn:microsoft.com/office/officeart/2005/8/layout/orgChart1"/>
    <dgm:cxn modelId="{2EA7A92B-E236-A54A-AB43-B122AC6F3CB5}" type="presParOf" srcId="{43DAD3F0-B0FC-834E-9A68-12F665D8F3C4}" destId="{28A7695C-18E6-FA42-BA9B-50F6952AA114}" srcOrd="2" destOrd="0" presId="urn:microsoft.com/office/officeart/2005/8/layout/orgChart1"/>
    <dgm:cxn modelId="{E2ABC34B-60F1-3044-8802-E2F44D5037D6}" type="presParOf" srcId="{FCD0F4E5-CF68-BF44-9FAC-CD89FEACEE65}" destId="{33324BCA-1B4C-134C-9DD4-E54A08DBEDB7}" srcOrd="1" destOrd="0" presId="urn:microsoft.com/office/officeart/2005/8/layout/orgChart1"/>
    <dgm:cxn modelId="{8493E750-E7C1-2D41-89A6-0909DAF8A054}" type="presParOf" srcId="{33324BCA-1B4C-134C-9DD4-E54A08DBEDB7}" destId="{4C4A66A9-06C8-C442-B288-3F3D4A5E8E09}" srcOrd="0" destOrd="0" presId="urn:microsoft.com/office/officeart/2005/8/layout/orgChart1"/>
    <dgm:cxn modelId="{640E1471-208B-8F4A-857F-D1179AD9C605}" type="presParOf" srcId="{4C4A66A9-06C8-C442-B288-3F3D4A5E8E09}" destId="{690F7FCD-5C5A-3044-A74D-A08AA8A6A255}" srcOrd="0" destOrd="0" presId="urn:microsoft.com/office/officeart/2005/8/layout/orgChart1"/>
    <dgm:cxn modelId="{9844CC12-9DDD-F447-A55E-91D667225046}" type="presParOf" srcId="{4C4A66A9-06C8-C442-B288-3F3D4A5E8E09}" destId="{BDCE65A7-2E15-D444-ABFC-6B52D69B4BF6}" srcOrd="1" destOrd="0" presId="urn:microsoft.com/office/officeart/2005/8/layout/orgChart1"/>
    <dgm:cxn modelId="{D4F1E442-E2EB-0B44-9A3E-2FD8CED15EE5}" type="presParOf" srcId="{33324BCA-1B4C-134C-9DD4-E54A08DBEDB7}" destId="{AA03E26A-AB7C-9142-9044-7AA37DDD215B}" srcOrd="1" destOrd="0" presId="urn:microsoft.com/office/officeart/2005/8/layout/orgChart1"/>
    <dgm:cxn modelId="{A6E479E4-47F5-FC46-A120-E2AE589FD1B5}" type="presParOf" srcId="{AA03E26A-AB7C-9142-9044-7AA37DDD215B}" destId="{C14892B4-DB2E-B74C-A913-5E44253DD384}" srcOrd="0" destOrd="0" presId="urn:microsoft.com/office/officeart/2005/8/layout/orgChart1"/>
    <dgm:cxn modelId="{B006FAA7-0285-5F41-9EE8-E75D3CD02BE9}" type="presParOf" srcId="{AA03E26A-AB7C-9142-9044-7AA37DDD215B}" destId="{B3F09541-9F97-D045-B485-D190CF795264}" srcOrd="1" destOrd="0" presId="urn:microsoft.com/office/officeart/2005/8/layout/orgChart1"/>
    <dgm:cxn modelId="{6F9B8E56-D68B-044A-867C-0FB44ADE86FB}" type="presParOf" srcId="{B3F09541-9F97-D045-B485-D190CF795264}" destId="{F64FF0FE-3D47-1746-9A04-E345C01E29CA}" srcOrd="0" destOrd="0" presId="urn:microsoft.com/office/officeart/2005/8/layout/orgChart1"/>
    <dgm:cxn modelId="{473BEC4C-97EE-6142-A2A6-619E91E3B2BC}" type="presParOf" srcId="{F64FF0FE-3D47-1746-9A04-E345C01E29CA}" destId="{7E382EC1-9E47-0149-9A7E-17C958A89D6C}" srcOrd="0" destOrd="0" presId="urn:microsoft.com/office/officeart/2005/8/layout/orgChart1"/>
    <dgm:cxn modelId="{A767422A-B575-1F4A-BA07-A31DA2CC780D}" type="presParOf" srcId="{F64FF0FE-3D47-1746-9A04-E345C01E29CA}" destId="{83419B74-245F-8B4C-AB03-02252C5EA073}" srcOrd="1" destOrd="0" presId="urn:microsoft.com/office/officeart/2005/8/layout/orgChart1"/>
    <dgm:cxn modelId="{E4AB6BC5-A92F-114C-810D-580CF110D3CA}" type="presParOf" srcId="{B3F09541-9F97-D045-B485-D190CF795264}" destId="{63216797-D309-E84C-B3EF-FD8C909F4E87}" srcOrd="1" destOrd="0" presId="urn:microsoft.com/office/officeart/2005/8/layout/orgChart1"/>
    <dgm:cxn modelId="{23BBB85C-1998-1E41-9D91-258DB72E546F}" type="presParOf" srcId="{B3F09541-9F97-D045-B485-D190CF795264}" destId="{C96B28CF-B0CC-4742-A212-0F9FF37265A7}" srcOrd="2" destOrd="0" presId="urn:microsoft.com/office/officeart/2005/8/layout/orgChart1"/>
    <dgm:cxn modelId="{758BE4DA-57AB-154D-9E43-72D4825667CA}" type="presParOf" srcId="{AA03E26A-AB7C-9142-9044-7AA37DDD215B}" destId="{268AB1FD-F93C-B94C-B2A9-EFA8DB1E1BBD}" srcOrd="2" destOrd="0" presId="urn:microsoft.com/office/officeart/2005/8/layout/orgChart1"/>
    <dgm:cxn modelId="{2B47FC14-6FFF-5045-A261-3DEF7E0B8C17}" type="presParOf" srcId="{AA03E26A-AB7C-9142-9044-7AA37DDD215B}" destId="{8EB390B5-F216-654B-AEBC-D57D16A62EE4}" srcOrd="3" destOrd="0" presId="urn:microsoft.com/office/officeart/2005/8/layout/orgChart1"/>
    <dgm:cxn modelId="{4C55B363-987D-D84B-8FD3-F41633AF7CD5}" type="presParOf" srcId="{8EB390B5-F216-654B-AEBC-D57D16A62EE4}" destId="{6A8C5059-F4B6-AD4A-AB00-C719F18EC4DE}" srcOrd="0" destOrd="0" presId="urn:microsoft.com/office/officeart/2005/8/layout/orgChart1"/>
    <dgm:cxn modelId="{A06FEED0-69EF-324C-80BE-CA7CFA3A2EF5}" type="presParOf" srcId="{6A8C5059-F4B6-AD4A-AB00-C719F18EC4DE}" destId="{4A235DD3-0487-DC48-9E50-0109624D713E}" srcOrd="0" destOrd="0" presId="urn:microsoft.com/office/officeart/2005/8/layout/orgChart1"/>
    <dgm:cxn modelId="{1271A8DE-695B-9B4F-915A-37085CF686A8}" type="presParOf" srcId="{6A8C5059-F4B6-AD4A-AB00-C719F18EC4DE}" destId="{C50E5D88-2AC3-374C-BFCF-BB5F2155330B}" srcOrd="1" destOrd="0" presId="urn:microsoft.com/office/officeart/2005/8/layout/orgChart1"/>
    <dgm:cxn modelId="{B1703289-2088-D741-9207-DD03960DD5B8}" type="presParOf" srcId="{8EB390B5-F216-654B-AEBC-D57D16A62EE4}" destId="{FF7581CB-A7D6-AE47-A82C-D96F6B8C0A54}" srcOrd="1" destOrd="0" presId="urn:microsoft.com/office/officeart/2005/8/layout/orgChart1"/>
    <dgm:cxn modelId="{87AAFE6D-C924-EB46-AE7A-A97B8BA4E307}" type="presParOf" srcId="{8EB390B5-F216-654B-AEBC-D57D16A62EE4}" destId="{E753D6EE-4A6E-5940-B764-034D15DDD0D9}" srcOrd="2" destOrd="0" presId="urn:microsoft.com/office/officeart/2005/8/layout/orgChart1"/>
    <dgm:cxn modelId="{65AC3A0E-088F-434C-8E96-F1471265FBE7}" type="presParOf" srcId="{33324BCA-1B4C-134C-9DD4-E54A08DBEDB7}" destId="{9CE7237C-A06C-AF4F-8325-1B5EC5E527E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4D4FEF-7CEA-974F-9499-ADB054331F8B}"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581A188E-0B60-5048-9282-49A50A8C7870}">
      <dgm:prSet phldrT="[Text]"/>
      <dgm:spPr/>
      <dgm:t>
        <a:bodyPr/>
        <a:lstStyle/>
        <a:p>
          <a:r>
            <a:rPr lang="en-US" dirty="0"/>
            <a:t>Send Recruitment Letter</a:t>
          </a:r>
        </a:p>
      </dgm:t>
    </dgm:pt>
    <dgm:pt modelId="{9C95A752-3CFB-284E-875F-EDFF444AF3D8}" type="parTrans" cxnId="{52EF8032-C198-C140-BA91-529AC0F199B4}">
      <dgm:prSet/>
      <dgm:spPr/>
      <dgm:t>
        <a:bodyPr/>
        <a:lstStyle/>
        <a:p>
          <a:endParaRPr lang="en-US"/>
        </a:p>
      </dgm:t>
    </dgm:pt>
    <dgm:pt modelId="{53748E41-C477-B84B-8C88-BB746F0FBCD9}" type="sibTrans" cxnId="{52EF8032-C198-C140-BA91-529AC0F199B4}">
      <dgm:prSet/>
      <dgm:spPr/>
      <dgm:t>
        <a:bodyPr/>
        <a:lstStyle/>
        <a:p>
          <a:endParaRPr lang="en-US"/>
        </a:p>
      </dgm:t>
    </dgm:pt>
    <dgm:pt modelId="{4B0A9964-43B0-194F-A44C-B1095133D4C0}">
      <dgm:prSet phldrT="[Text]"/>
      <dgm:spPr>
        <a:solidFill>
          <a:srgbClr val="FF0000">
            <a:alpha val="66910"/>
          </a:srgbClr>
        </a:solidFill>
      </dgm:spPr>
      <dgm:t>
        <a:bodyPr/>
        <a:lstStyle/>
        <a:p>
          <a:r>
            <a:rPr lang="en-US" dirty="0"/>
            <a:t>Interested?</a:t>
          </a:r>
        </a:p>
        <a:p>
          <a:r>
            <a:rPr lang="en-US" dirty="0"/>
            <a:t>No </a:t>
          </a:r>
        </a:p>
      </dgm:t>
    </dgm:pt>
    <dgm:pt modelId="{243CE5A3-8CE7-AA48-A6E9-D73204BB836B}" type="parTrans" cxnId="{81F5D64C-CC90-2C49-8AEF-FC1D483CAB9B}">
      <dgm:prSet/>
      <dgm:spPr/>
      <dgm:t>
        <a:bodyPr/>
        <a:lstStyle/>
        <a:p>
          <a:endParaRPr lang="en-US"/>
        </a:p>
      </dgm:t>
    </dgm:pt>
    <dgm:pt modelId="{4E072BA8-77C6-3A47-BCA4-52D692E0908D}" type="sibTrans" cxnId="{81F5D64C-CC90-2C49-8AEF-FC1D483CAB9B}">
      <dgm:prSet/>
      <dgm:spPr/>
      <dgm:t>
        <a:bodyPr/>
        <a:lstStyle/>
        <a:p>
          <a:endParaRPr lang="en-US"/>
        </a:p>
      </dgm:t>
    </dgm:pt>
    <dgm:pt modelId="{253E20FF-48A6-494C-8457-8DE287BD368B}">
      <dgm:prSet custT="1"/>
      <dgm:spPr>
        <a:solidFill>
          <a:srgbClr val="FF0000">
            <a:alpha val="66910"/>
          </a:srgbClr>
        </a:solidFill>
        <a:ln>
          <a:noFill/>
        </a:ln>
        <a:effectLst/>
        <a:scene3d>
          <a:camera prst="orthographicFront"/>
          <a:lightRig rig="flat" dir="t"/>
        </a:scene3d>
        <a:sp3d prstMaterial="dkEdge">
          <a:bevelT w="8200" h="38100"/>
        </a:sp3d>
      </dgm:spPr>
      <dgm:t>
        <a:bodyPr spcFirstLastPara="0" vert="horz" wrap="square" lIns="18415" tIns="18415" rIns="18415" bIns="18415" numCol="1" spcCol="1270" anchor="ctr" anchorCtr="0"/>
        <a:lstStyle/>
        <a:p>
          <a:pPr marL="0" lvl="0" indent="0" algn="ctr" defTabSz="1289050">
            <a:lnSpc>
              <a:spcPct val="90000"/>
            </a:lnSpc>
            <a:spcBef>
              <a:spcPct val="0"/>
            </a:spcBef>
            <a:spcAft>
              <a:spcPct val="35000"/>
            </a:spcAft>
            <a:buNone/>
          </a:pPr>
          <a:r>
            <a:rPr lang="en-US" sz="2900" kern="1200" dirty="0">
              <a:solidFill>
                <a:prstClr val="black"/>
              </a:solidFill>
              <a:latin typeface="Palatino Linotype" panose="02040502050505030304"/>
              <a:ea typeface="+mn-ea"/>
              <a:cs typeface="+mn-cs"/>
            </a:rPr>
            <a:t>Provide reason not interested</a:t>
          </a:r>
        </a:p>
      </dgm:t>
    </dgm:pt>
    <dgm:pt modelId="{71E98D76-E42D-8D44-A244-90BA9040F92E}" type="parTrans" cxnId="{D780E756-1D90-EE4F-B7C9-80A3D1A14895}">
      <dgm:prSet/>
      <dgm:spPr/>
      <dgm:t>
        <a:bodyPr/>
        <a:lstStyle/>
        <a:p>
          <a:endParaRPr lang="en-US"/>
        </a:p>
      </dgm:t>
    </dgm:pt>
    <dgm:pt modelId="{C33A8622-79AE-8448-83D0-75E915E9FDAE}" type="sibTrans" cxnId="{D780E756-1D90-EE4F-B7C9-80A3D1A14895}">
      <dgm:prSet/>
      <dgm:spPr/>
      <dgm:t>
        <a:bodyPr/>
        <a:lstStyle/>
        <a:p>
          <a:endParaRPr lang="en-US"/>
        </a:p>
      </dgm:t>
    </dgm:pt>
    <dgm:pt modelId="{A1F754FB-FFBF-5E46-AAA8-7D98FE08F677}">
      <dgm:prSet custT="1"/>
      <dgm:spPr>
        <a:solidFill>
          <a:srgbClr val="FF0000">
            <a:alpha val="66910"/>
          </a:srgbClr>
        </a:solidFill>
        <a:ln>
          <a:noFill/>
        </a:ln>
        <a:effectLst/>
        <a:scene3d>
          <a:camera prst="orthographicFront"/>
          <a:lightRig rig="flat" dir="t"/>
        </a:scene3d>
        <a:sp3d prstMaterial="dkEdge">
          <a:bevelT w="8200" h="38100"/>
        </a:sp3d>
      </dgm:spPr>
      <dgm:t>
        <a:bodyPr spcFirstLastPara="0" vert="horz" wrap="square" lIns="18415" tIns="18415" rIns="18415" bIns="18415" numCol="1" spcCol="1270" anchor="ctr" anchorCtr="0"/>
        <a:lstStyle/>
        <a:p>
          <a:pPr marL="0" lvl="0" indent="0" algn="ctr" defTabSz="1289050">
            <a:lnSpc>
              <a:spcPct val="90000"/>
            </a:lnSpc>
            <a:spcBef>
              <a:spcPct val="0"/>
            </a:spcBef>
            <a:spcAft>
              <a:spcPct val="35000"/>
            </a:spcAft>
            <a:buNone/>
          </a:pPr>
          <a:r>
            <a:rPr lang="en-US" sz="2900" kern="1200" dirty="0">
              <a:solidFill>
                <a:prstClr val="black"/>
              </a:solidFill>
              <a:latin typeface="Palatino Linotype" panose="02040502050505030304"/>
              <a:ea typeface="+mn-ea"/>
              <a:cs typeface="+mn-cs"/>
            </a:rPr>
            <a:t>Unable to contact Restart with AIF next year</a:t>
          </a:r>
        </a:p>
      </dgm:t>
    </dgm:pt>
    <dgm:pt modelId="{FD83C0D1-70AA-A144-9F25-188053DB49B1}" type="parTrans" cxnId="{99DC046C-6DB0-FB43-8804-5479E2D9FCF7}">
      <dgm:prSet/>
      <dgm:spPr/>
      <dgm:t>
        <a:bodyPr/>
        <a:lstStyle/>
        <a:p>
          <a:endParaRPr lang="en-US"/>
        </a:p>
      </dgm:t>
    </dgm:pt>
    <dgm:pt modelId="{56A9740B-65CA-A841-B685-A98DFD4E9FCD}" type="sibTrans" cxnId="{99DC046C-6DB0-FB43-8804-5479E2D9FCF7}">
      <dgm:prSet/>
      <dgm:spPr/>
      <dgm:t>
        <a:bodyPr/>
        <a:lstStyle/>
        <a:p>
          <a:endParaRPr lang="en-US"/>
        </a:p>
      </dgm:t>
    </dgm:pt>
    <dgm:pt modelId="{FCD0F4E5-CF68-BF44-9FAC-CD89FEACEE65}" type="pres">
      <dgm:prSet presAssocID="{CE4D4FEF-7CEA-974F-9499-ADB054331F8B}" presName="hierChild1" presStyleCnt="0">
        <dgm:presLayoutVars>
          <dgm:orgChart val="1"/>
          <dgm:chPref val="1"/>
          <dgm:dir/>
          <dgm:animOne val="branch"/>
          <dgm:animLvl val="lvl"/>
          <dgm:resizeHandles/>
        </dgm:presLayoutVars>
      </dgm:prSet>
      <dgm:spPr/>
    </dgm:pt>
    <dgm:pt modelId="{43DAD3F0-B0FC-834E-9A68-12F665D8F3C4}" type="pres">
      <dgm:prSet presAssocID="{581A188E-0B60-5048-9282-49A50A8C7870}" presName="hierRoot1" presStyleCnt="0">
        <dgm:presLayoutVars>
          <dgm:hierBranch val="init"/>
        </dgm:presLayoutVars>
      </dgm:prSet>
      <dgm:spPr/>
    </dgm:pt>
    <dgm:pt modelId="{5F13006B-154E-4844-BE61-0E2D28B14271}" type="pres">
      <dgm:prSet presAssocID="{581A188E-0B60-5048-9282-49A50A8C7870}" presName="rootComposite1" presStyleCnt="0"/>
      <dgm:spPr/>
    </dgm:pt>
    <dgm:pt modelId="{DBBE7E70-1BE9-5649-892D-C84617414860}" type="pres">
      <dgm:prSet presAssocID="{581A188E-0B60-5048-9282-49A50A8C7870}" presName="rootText1" presStyleLbl="node0" presStyleIdx="0" presStyleCnt="2">
        <dgm:presLayoutVars>
          <dgm:chPref val="3"/>
        </dgm:presLayoutVars>
      </dgm:prSet>
      <dgm:spPr/>
    </dgm:pt>
    <dgm:pt modelId="{0A08027F-C259-F04C-8B8C-0C55E756E217}" type="pres">
      <dgm:prSet presAssocID="{581A188E-0B60-5048-9282-49A50A8C7870}" presName="rootConnector1" presStyleLbl="node1" presStyleIdx="0" presStyleCnt="0"/>
      <dgm:spPr/>
    </dgm:pt>
    <dgm:pt modelId="{50627955-6047-4B4E-9B35-B7A1DCBC0D1E}" type="pres">
      <dgm:prSet presAssocID="{581A188E-0B60-5048-9282-49A50A8C7870}" presName="hierChild2" presStyleCnt="0"/>
      <dgm:spPr/>
    </dgm:pt>
    <dgm:pt modelId="{28A7695C-18E6-FA42-BA9B-50F6952AA114}" type="pres">
      <dgm:prSet presAssocID="{581A188E-0B60-5048-9282-49A50A8C7870}" presName="hierChild3" presStyleCnt="0"/>
      <dgm:spPr/>
    </dgm:pt>
    <dgm:pt modelId="{33324BCA-1B4C-134C-9DD4-E54A08DBEDB7}" type="pres">
      <dgm:prSet presAssocID="{4B0A9964-43B0-194F-A44C-B1095133D4C0}" presName="hierRoot1" presStyleCnt="0">
        <dgm:presLayoutVars>
          <dgm:hierBranch val="init"/>
        </dgm:presLayoutVars>
      </dgm:prSet>
      <dgm:spPr/>
    </dgm:pt>
    <dgm:pt modelId="{4C4A66A9-06C8-C442-B288-3F3D4A5E8E09}" type="pres">
      <dgm:prSet presAssocID="{4B0A9964-43B0-194F-A44C-B1095133D4C0}" presName="rootComposite1" presStyleCnt="0"/>
      <dgm:spPr/>
    </dgm:pt>
    <dgm:pt modelId="{690F7FCD-5C5A-3044-A74D-A08AA8A6A255}" type="pres">
      <dgm:prSet presAssocID="{4B0A9964-43B0-194F-A44C-B1095133D4C0}" presName="rootText1" presStyleLbl="node0" presStyleIdx="1" presStyleCnt="2" custLinFactNeighborY="-8471">
        <dgm:presLayoutVars>
          <dgm:chPref val="3"/>
        </dgm:presLayoutVars>
      </dgm:prSet>
      <dgm:spPr/>
    </dgm:pt>
    <dgm:pt modelId="{BDCE65A7-2E15-D444-ABFC-6B52D69B4BF6}" type="pres">
      <dgm:prSet presAssocID="{4B0A9964-43B0-194F-A44C-B1095133D4C0}" presName="rootConnector1" presStyleLbl="node1" presStyleIdx="0" presStyleCnt="0"/>
      <dgm:spPr/>
    </dgm:pt>
    <dgm:pt modelId="{AA03E26A-AB7C-9142-9044-7AA37DDD215B}" type="pres">
      <dgm:prSet presAssocID="{4B0A9964-43B0-194F-A44C-B1095133D4C0}" presName="hierChild2" presStyleCnt="0"/>
      <dgm:spPr/>
    </dgm:pt>
    <dgm:pt modelId="{01A7D39C-06E6-1D4B-A8D3-EE560261ACF7}" type="pres">
      <dgm:prSet presAssocID="{71E98D76-E42D-8D44-A244-90BA9040F92E}" presName="Name37" presStyleLbl="parChTrans1D2" presStyleIdx="0" presStyleCnt="2"/>
      <dgm:spPr/>
    </dgm:pt>
    <dgm:pt modelId="{F1C09023-6DBC-B74C-A648-B9EA59A8BF9F}" type="pres">
      <dgm:prSet presAssocID="{253E20FF-48A6-494C-8457-8DE287BD368B}" presName="hierRoot2" presStyleCnt="0">
        <dgm:presLayoutVars>
          <dgm:hierBranch val="init"/>
        </dgm:presLayoutVars>
      </dgm:prSet>
      <dgm:spPr/>
    </dgm:pt>
    <dgm:pt modelId="{3218965A-635C-4245-AF6E-AD5DC0D3BE58}" type="pres">
      <dgm:prSet presAssocID="{253E20FF-48A6-494C-8457-8DE287BD368B}" presName="rootComposite" presStyleCnt="0"/>
      <dgm:spPr/>
    </dgm:pt>
    <dgm:pt modelId="{6EEA7C0D-A1E8-3A4A-B380-602A38A0F9D7}" type="pres">
      <dgm:prSet presAssocID="{253E20FF-48A6-494C-8457-8DE287BD368B}" presName="rootText" presStyleLbl="node2" presStyleIdx="0" presStyleCnt="2">
        <dgm:presLayoutVars>
          <dgm:chPref val="3"/>
        </dgm:presLayoutVars>
      </dgm:prSet>
      <dgm:spPr>
        <a:xfrm>
          <a:off x="736" y="2531398"/>
          <a:ext cx="3207990" cy="1603995"/>
        </a:xfrm>
        <a:prstGeom prst="rect">
          <a:avLst/>
        </a:prstGeom>
      </dgm:spPr>
    </dgm:pt>
    <dgm:pt modelId="{C679CA67-B32C-264F-BC6D-D2847BD4C34C}" type="pres">
      <dgm:prSet presAssocID="{253E20FF-48A6-494C-8457-8DE287BD368B}" presName="rootConnector" presStyleLbl="node2" presStyleIdx="0" presStyleCnt="2"/>
      <dgm:spPr/>
    </dgm:pt>
    <dgm:pt modelId="{56E80880-AA83-454D-ABE7-4E8D911CA551}" type="pres">
      <dgm:prSet presAssocID="{253E20FF-48A6-494C-8457-8DE287BD368B}" presName="hierChild4" presStyleCnt="0"/>
      <dgm:spPr/>
    </dgm:pt>
    <dgm:pt modelId="{A997B774-2831-5442-BCB1-F4B8ED791134}" type="pres">
      <dgm:prSet presAssocID="{253E20FF-48A6-494C-8457-8DE287BD368B}" presName="hierChild5" presStyleCnt="0"/>
      <dgm:spPr/>
    </dgm:pt>
    <dgm:pt modelId="{35DBDC01-1FC9-714C-9EF6-30F901768FA9}" type="pres">
      <dgm:prSet presAssocID="{FD83C0D1-70AA-A144-9F25-188053DB49B1}" presName="Name37" presStyleLbl="parChTrans1D2" presStyleIdx="1" presStyleCnt="2"/>
      <dgm:spPr/>
    </dgm:pt>
    <dgm:pt modelId="{54A52E66-54B1-FD4A-9460-3FAEE5AA7195}" type="pres">
      <dgm:prSet presAssocID="{A1F754FB-FFBF-5E46-AAA8-7D98FE08F677}" presName="hierRoot2" presStyleCnt="0">
        <dgm:presLayoutVars>
          <dgm:hierBranch val="init"/>
        </dgm:presLayoutVars>
      </dgm:prSet>
      <dgm:spPr/>
    </dgm:pt>
    <dgm:pt modelId="{58981B7B-7B61-F746-A1B1-063221E27B35}" type="pres">
      <dgm:prSet presAssocID="{A1F754FB-FFBF-5E46-AAA8-7D98FE08F677}" presName="rootComposite" presStyleCnt="0"/>
      <dgm:spPr/>
    </dgm:pt>
    <dgm:pt modelId="{30062181-4738-FC4A-B760-E3BD517D4857}" type="pres">
      <dgm:prSet presAssocID="{A1F754FB-FFBF-5E46-AAA8-7D98FE08F677}" presName="rootText" presStyleLbl="node2" presStyleIdx="1" presStyleCnt="2">
        <dgm:presLayoutVars>
          <dgm:chPref val="3"/>
        </dgm:presLayoutVars>
      </dgm:prSet>
      <dgm:spPr>
        <a:xfrm>
          <a:off x="3882404" y="2531398"/>
          <a:ext cx="3207990" cy="1603995"/>
        </a:xfrm>
        <a:prstGeom prst="rect">
          <a:avLst/>
        </a:prstGeom>
      </dgm:spPr>
    </dgm:pt>
    <dgm:pt modelId="{B0F362B0-0315-7444-8A2F-6C21F76E2671}" type="pres">
      <dgm:prSet presAssocID="{A1F754FB-FFBF-5E46-AAA8-7D98FE08F677}" presName="rootConnector" presStyleLbl="node2" presStyleIdx="1" presStyleCnt="2"/>
      <dgm:spPr/>
    </dgm:pt>
    <dgm:pt modelId="{07119E6D-BCBC-544B-92F8-BBF0113EADE0}" type="pres">
      <dgm:prSet presAssocID="{A1F754FB-FFBF-5E46-AAA8-7D98FE08F677}" presName="hierChild4" presStyleCnt="0"/>
      <dgm:spPr/>
    </dgm:pt>
    <dgm:pt modelId="{E53AAD32-2836-3E47-AD28-9AC3CF37D61B}" type="pres">
      <dgm:prSet presAssocID="{A1F754FB-FFBF-5E46-AAA8-7D98FE08F677}" presName="hierChild5" presStyleCnt="0"/>
      <dgm:spPr/>
    </dgm:pt>
    <dgm:pt modelId="{9CE7237C-A06C-AF4F-8325-1B5EC5E527E7}" type="pres">
      <dgm:prSet presAssocID="{4B0A9964-43B0-194F-A44C-B1095133D4C0}" presName="hierChild3" presStyleCnt="0"/>
      <dgm:spPr/>
    </dgm:pt>
  </dgm:ptLst>
  <dgm:cxnLst>
    <dgm:cxn modelId="{796D5618-C41E-924D-9CBC-94AE61497306}" type="presOf" srcId="{71E98D76-E42D-8D44-A244-90BA9040F92E}" destId="{01A7D39C-06E6-1D4B-A8D3-EE560261ACF7}" srcOrd="0" destOrd="0" presId="urn:microsoft.com/office/officeart/2005/8/layout/orgChart1"/>
    <dgm:cxn modelId="{59363D2A-64F9-0741-A8FF-C1DF8F48F6AB}" type="presOf" srcId="{4B0A9964-43B0-194F-A44C-B1095133D4C0}" destId="{BDCE65A7-2E15-D444-ABFC-6B52D69B4BF6}" srcOrd="1" destOrd="0" presId="urn:microsoft.com/office/officeart/2005/8/layout/orgChart1"/>
    <dgm:cxn modelId="{52EF8032-C198-C140-BA91-529AC0F199B4}" srcId="{CE4D4FEF-7CEA-974F-9499-ADB054331F8B}" destId="{581A188E-0B60-5048-9282-49A50A8C7870}" srcOrd="0" destOrd="0" parTransId="{9C95A752-3CFB-284E-875F-EDFF444AF3D8}" sibTransId="{53748E41-C477-B84B-8C88-BB746F0FBCD9}"/>
    <dgm:cxn modelId="{3053D343-5D3F-BA46-BBC1-DBA21D85EB48}" type="presOf" srcId="{253E20FF-48A6-494C-8457-8DE287BD368B}" destId="{6EEA7C0D-A1E8-3A4A-B380-602A38A0F9D7}" srcOrd="0" destOrd="0" presId="urn:microsoft.com/office/officeart/2005/8/layout/orgChart1"/>
    <dgm:cxn modelId="{76C09E49-28B8-5647-BDEC-F3E734954E8A}" type="presOf" srcId="{FD83C0D1-70AA-A144-9F25-188053DB49B1}" destId="{35DBDC01-1FC9-714C-9EF6-30F901768FA9}" srcOrd="0" destOrd="0" presId="urn:microsoft.com/office/officeart/2005/8/layout/orgChart1"/>
    <dgm:cxn modelId="{99DC046C-6DB0-FB43-8804-5479E2D9FCF7}" srcId="{4B0A9964-43B0-194F-A44C-B1095133D4C0}" destId="{A1F754FB-FFBF-5E46-AAA8-7D98FE08F677}" srcOrd="1" destOrd="0" parTransId="{FD83C0D1-70AA-A144-9F25-188053DB49B1}" sibTransId="{56A9740B-65CA-A841-B685-A98DFD4E9FCD}"/>
    <dgm:cxn modelId="{81F5D64C-CC90-2C49-8AEF-FC1D483CAB9B}" srcId="{CE4D4FEF-7CEA-974F-9499-ADB054331F8B}" destId="{4B0A9964-43B0-194F-A44C-B1095133D4C0}" srcOrd="1" destOrd="0" parTransId="{243CE5A3-8CE7-AA48-A6E9-D73204BB836B}" sibTransId="{4E072BA8-77C6-3A47-BCA4-52D692E0908D}"/>
    <dgm:cxn modelId="{D780E756-1D90-EE4F-B7C9-80A3D1A14895}" srcId="{4B0A9964-43B0-194F-A44C-B1095133D4C0}" destId="{253E20FF-48A6-494C-8457-8DE287BD368B}" srcOrd="0" destOrd="0" parTransId="{71E98D76-E42D-8D44-A244-90BA9040F92E}" sibTransId="{C33A8622-79AE-8448-83D0-75E915E9FDAE}"/>
    <dgm:cxn modelId="{65D0C380-28A1-5345-A50D-2D4A1FDD4352}" type="presOf" srcId="{4B0A9964-43B0-194F-A44C-B1095133D4C0}" destId="{690F7FCD-5C5A-3044-A74D-A08AA8A6A255}" srcOrd="0" destOrd="0" presId="urn:microsoft.com/office/officeart/2005/8/layout/orgChart1"/>
    <dgm:cxn modelId="{8F29308B-43A3-2B48-B8D0-B69746E82E35}" type="presOf" srcId="{581A188E-0B60-5048-9282-49A50A8C7870}" destId="{DBBE7E70-1BE9-5649-892D-C84617414860}" srcOrd="0" destOrd="0" presId="urn:microsoft.com/office/officeart/2005/8/layout/orgChart1"/>
    <dgm:cxn modelId="{A390ED8F-47AF-2048-9CC7-6C6A0FA11A5F}" type="presOf" srcId="{A1F754FB-FFBF-5E46-AAA8-7D98FE08F677}" destId="{B0F362B0-0315-7444-8A2F-6C21F76E2671}" srcOrd="1" destOrd="0" presId="urn:microsoft.com/office/officeart/2005/8/layout/orgChart1"/>
    <dgm:cxn modelId="{DA6548B7-A90F-9B43-94DC-9AB9960A5A11}" type="presOf" srcId="{253E20FF-48A6-494C-8457-8DE287BD368B}" destId="{C679CA67-B32C-264F-BC6D-D2847BD4C34C}" srcOrd="1" destOrd="0" presId="urn:microsoft.com/office/officeart/2005/8/layout/orgChart1"/>
    <dgm:cxn modelId="{6D5EF0D3-AFCE-C743-9EC9-A6CC54A12767}" type="presOf" srcId="{A1F754FB-FFBF-5E46-AAA8-7D98FE08F677}" destId="{30062181-4738-FC4A-B760-E3BD517D4857}" srcOrd="0" destOrd="0" presId="urn:microsoft.com/office/officeart/2005/8/layout/orgChart1"/>
    <dgm:cxn modelId="{F842ECF1-F038-094D-B85B-7796B5F69FF3}" type="presOf" srcId="{CE4D4FEF-7CEA-974F-9499-ADB054331F8B}" destId="{FCD0F4E5-CF68-BF44-9FAC-CD89FEACEE65}" srcOrd="0" destOrd="0" presId="urn:microsoft.com/office/officeart/2005/8/layout/orgChart1"/>
    <dgm:cxn modelId="{E88751F9-BA3B-7E4A-A93A-68B36C808D5C}" type="presOf" srcId="{581A188E-0B60-5048-9282-49A50A8C7870}" destId="{0A08027F-C259-F04C-8B8C-0C55E756E217}" srcOrd="1" destOrd="0" presId="urn:microsoft.com/office/officeart/2005/8/layout/orgChart1"/>
    <dgm:cxn modelId="{C3899F84-30DC-CF4D-B3E0-E1C580CC6F83}" type="presParOf" srcId="{FCD0F4E5-CF68-BF44-9FAC-CD89FEACEE65}" destId="{43DAD3F0-B0FC-834E-9A68-12F665D8F3C4}" srcOrd="0" destOrd="0" presId="urn:microsoft.com/office/officeart/2005/8/layout/orgChart1"/>
    <dgm:cxn modelId="{BC60EE55-7766-9B4A-9105-91E9D90AEF29}" type="presParOf" srcId="{43DAD3F0-B0FC-834E-9A68-12F665D8F3C4}" destId="{5F13006B-154E-4844-BE61-0E2D28B14271}" srcOrd="0" destOrd="0" presId="urn:microsoft.com/office/officeart/2005/8/layout/orgChart1"/>
    <dgm:cxn modelId="{DB34C584-2C9E-CD42-9A53-4AB526526930}" type="presParOf" srcId="{5F13006B-154E-4844-BE61-0E2D28B14271}" destId="{DBBE7E70-1BE9-5649-892D-C84617414860}" srcOrd="0" destOrd="0" presId="urn:microsoft.com/office/officeart/2005/8/layout/orgChart1"/>
    <dgm:cxn modelId="{6BFEF3F7-1492-2D41-BE80-3B5EEE593EDE}" type="presParOf" srcId="{5F13006B-154E-4844-BE61-0E2D28B14271}" destId="{0A08027F-C259-F04C-8B8C-0C55E756E217}" srcOrd="1" destOrd="0" presId="urn:microsoft.com/office/officeart/2005/8/layout/orgChart1"/>
    <dgm:cxn modelId="{2B7A80DD-C0C5-0F42-8AF6-472863B8BB31}" type="presParOf" srcId="{43DAD3F0-B0FC-834E-9A68-12F665D8F3C4}" destId="{50627955-6047-4B4E-9B35-B7A1DCBC0D1E}" srcOrd="1" destOrd="0" presId="urn:microsoft.com/office/officeart/2005/8/layout/orgChart1"/>
    <dgm:cxn modelId="{2EA7A92B-E236-A54A-AB43-B122AC6F3CB5}" type="presParOf" srcId="{43DAD3F0-B0FC-834E-9A68-12F665D8F3C4}" destId="{28A7695C-18E6-FA42-BA9B-50F6952AA114}" srcOrd="2" destOrd="0" presId="urn:microsoft.com/office/officeart/2005/8/layout/orgChart1"/>
    <dgm:cxn modelId="{E2ABC34B-60F1-3044-8802-E2F44D5037D6}" type="presParOf" srcId="{FCD0F4E5-CF68-BF44-9FAC-CD89FEACEE65}" destId="{33324BCA-1B4C-134C-9DD4-E54A08DBEDB7}" srcOrd="1" destOrd="0" presId="urn:microsoft.com/office/officeart/2005/8/layout/orgChart1"/>
    <dgm:cxn modelId="{8493E750-E7C1-2D41-89A6-0909DAF8A054}" type="presParOf" srcId="{33324BCA-1B4C-134C-9DD4-E54A08DBEDB7}" destId="{4C4A66A9-06C8-C442-B288-3F3D4A5E8E09}" srcOrd="0" destOrd="0" presId="urn:microsoft.com/office/officeart/2005/8/layout/orgChart1"/>
    <dgm:cxn modelId="{640E1471-208B-8F4A-857F-D1179AD9C605}" type="presParOf" srcId="{4C4A66A9-06C8-C442-B288-3F3D4A5E8E09}" destId="{690F7FCD-5C5A-3044-A74D-A08AA8A6A255}" srcOrd="0" destOrd="0" presId="urn:microsoft.com/office/officeart/2005/8/layout/orgChart1"/>
    <dgm:cxn modelId="{9844CC12-9DDD-F447-A55E-91D667225046}" type="presParOf" srcId="{4C4A66A9-06C8-C442-B288-3F3D4A5E8E09}" destId="{BDCE65A7-2E15-D444-ABFC-6B52D69B4BF6}" srcOrd="1" destOrd="0" presId="urn:microsoft.com/office/officeart/2005/8/layout/orgChart1"/>
    <dgm:cxn modelId="{D4F1E442-E2EB-0B44-9A3E-2FD8CED15EE5}" type="presParOf" srcId="{33324BCA-1B4C-134C-9DD4-E54A08DBEDB7}" destId="{AA03E26A-AB7C-9142-9044-7AA37DDD215B}" srcOrd="1" destOrd="0" presId="urn:microsoft.com/office/officeart/2005/8/layout/orgChart1"/>
    <dgm:cxn modelId="{5A1C1CEC-0869-7C44-8B60-36AC617F0130}" type="presParOf" srcId="{AA03E26A-AB7C-9142-9044-7AA37DDD215B}" destId="{01A7D39C-06E6-1D4B-A8D3-EE560261ACF7}" srcOrd="0" destOrd="0" presId="urn:microsoft.com/office/officeart/2005/8/layout/orgChart1"/>
    <dgm:cxn modelId="{11EB367B-12BD-A44E-B31C-676832512672}" type="presParOf" srcId="{AA03E26A-AB7C-9142-9044-7AA37DDD215B}" destId="{F1C09023-6DBC-B74C-A648-B9EA59A8BF9F}" srcOrd="1" destOrd="0" presId="urn:microsoft.com/office/officeart/2005/8/layout/orgChart1"/>
    <dgm:cxn modelId="{3D62C275-65DD-1B41-9978-116A69BDBA1F}" type="presParOf" srcId="{F1C09023-6DBC-B74C-A648-B9EA59A8BF9F}" destId="{3218965A-635C-4245-AF6E-AD5DC0D3BE58}" srcOrd="0" destOrd="0" presId="urn:microsoft.com/office/officeart/2005/8/layout/orgChart1"/>
    <dgm:cxn modelId="{A7EC0343-BF97-6E49-A5B1-912D7ED8CFEF}" type="presParOf" srcId="{3218965A-635C-4245-AF6E-AD5DC0D3BE58}" destId="{6EEA7C0D-A1E8-3A4A-B380-602A38A0F9D7}" srcOrd="0" destOrd="0" presId="urn:microsoft.com/office/officeart/2005/8/layout/orgChart1"/>
    <dgm:cxn modelId="{8D1A8717-67A6-DB4C-8988-665F7ED40994}" type="presParOf" srcId="{3218965A-635C-4245-AF6E-AD5DC0D3BE58}" destId="{C679CA67-B32C-264F-BC6D-D2847BD4C34C}" srcOrd="1" destOrd="0" presId="urn:microsoft.com/office/officeart/2005/8/layout/orgChart1"/>
    <dgm:cxn modelId="{15298B29-F937-044B-97F8-C729AD4877E6}" type="presParOf" srcId="{F1C09023-6DBC-B74C-A648-B9EA59A8BF9F}" destId="{56E80880-AA83-454D-ABE7-4E8D911CA551}" srcOrd="1" destOrd="0" presId="urn:microsoft.com/office/officeart/2005/8/layout/orgChart1"/>
    <dgm:cxn modelId="{3C1B2520-384F-A14E-B059-89CA083C3200}" type="presParOf" srcId="{F1C09023-6DBC-B74C-A648-B9EA59A8BF9F}" destId="{A997B774-2831-5442-BCB1-F4B8ED791134}" srcOrd="2" destOrd="0" presId="urn:microsoft.com/office/officeart/2005/8/layout/orgChart1"/>
    <dgm:cxn modelId="{91DF1C2A-E242-824B-84BC-4301175DC59B}" type="presParOf" srcId="{AA03E26A-AB7C-9142-9044-7AA37DDD215B}" destId="{35DBDC01-1FC9-714C-9EF6-30F901768FA9}" srcOrd="2" destOrd="0" presId="urn:microsoft.com/office/officeart/2005/8/layout/orgChart1"/>
    <dgm:cxn modelId="{585C42D0-00FB-8A4E-9E0D-27E025B1C152}" type="presParOf" srcId="{AA03E26A-AB7C-9142-9044-7AA37DDD215B}" destId="{54A52E66-54B1-FD4A-9460-3FAEE5AA7195}" srcOrd="3" destOrd="0" presId="urn:microsoft.com/office/officeart/2005/8/layout/orgChart1"/>
    <dgm:cxn modelId="{E8E8CDE0-E8DA-4B4E-BA2D-75EE791587D0}" type="presParOf" srcId="{54A52E66-54B1-FD4A-9460-3FAEE5AA7195}" destId="{58981B7B-7B61-F746-A1B1-063221E27B35}" srcOrd="0" destOrd="0" presId="urn:microsoft.com/office/officeart/2005/8/layout/orgChart1"/>
    <dgm:cxn modelId="{CD8B75CB-3316-D942-B7D9-3AA940CCC669}" type="presParOf" srcId="{58981B7B-7B61-F746-A1B1-063221E27B35}" destId="{30062181-4738-FC4A-B760-E3BD517D4857}" srcOrd="0" destOrd="0" presId="urn:microsoft.com/office/officeart/2005/8/layout/orgChart1"/>
    <dgm:cxn modelId="{E1EE37A2-8CC9-FD45-B44E-A1606B221989}" type="presParOf" srcId="{58981B7B-7B61-F746-A1B1-063221E27B35}" destId="{B0F362B0-0315-7444-8A2F-6C21F76E2671}" srcOrd="1" destOrd="0" presId="urn:microsoft.com/office/officeart/2005/8/layout/orgChart1"/>
    <dgm:cxn modelId="{5534C938-31D0-D64D-AEF8-2AB2E7721852}" type="presParOf" srcId="{54A52E66-54B1-FD4A-9460-3FAEE5AA7195}" destId="{07119E6D-BCBC-544B-92F8-BBF0113EADE0}" srcOrd="1" destOrd="0" presId="urn:microsoft.com/office/officeart/2005/8/layout/orgChart1"/>
    <dgm:cxn modelId="{015EB23F-93E4-174E-A963-8171D7812A50}" type="presParOf" srcId="{54A52E66-54B1-FD4A-9460-3FAEE5AA7195}" destId="{E53AAD32-2836-3E47-AD28-9AC3CF37D61B}" srcOrd="2" destOrd="0" presId="urn:microsoft.com/office/officeart/2005/8/layout/orgChart1"/>
    <dgm:cxn modelId="{65AC3A0E-088F-434C-8E96-F1471265FBE7}" type="presParOf" srcId="{33324BCA-1B4C-134C-9DD4-E54A08DBEDB7}" destId="{9CE7237C-A06C-AF4F-8325-1B5EC5E527E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C7BB1E-8DE0-4357-A855-56D4418EFD3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9D7DFD7-D083-47DC-9B97-66C2FD17180F}">
      <dgm:prSet/>
      <dgm:spPr/>
      <dgm:t>
        <a:bodyPr/>
        <a:lstStyle/>
        <a:p>
          <a:r>
            <a:rPr lang="en-US" b="1" dirty="0"/>
            <a:t>Students should know how to:</a:t>
          </a:r>
          <a:endParaRPr lang="en-US" dirty="0"/>
        </a:p>
      </dgm:t>
    </dgm:pt>
    <dgm:pt modelId="{B24B654F-2292-4BD3-8FDF-EA7B5DBADE0E}" type="parTrans" cxnId="{20FF9F61-70F6-4631-A2EE-A2BF452BDC5E}">
      <dgm:prSet/>
      <dgm:spPr/>
      <dgm:t>
        <a:bodyPr/>
        <a:lstStyle/>
        <a:p>
          <a:endParaRPr lang="en-US"/>
        </a:p>
      </dgm:t>
    </dgm:pt>
    <dgm:pt modelId="{28EB8E35-E724-4E26-BFBD-82C57DDBE777}" type="sibTrans" cxnId="{20FF9F61-70F6-4631-A2EE-A2BF452BDC5E}">
      <dgm:prSet/>
      <dgm:spPr/>
      <dgm:t>
        <a:bodyPr/>
        <a:lstStyle/>
        <a:p>
          <a:endParaRPr lang="en-US"/>
        </a:p>
      </dgm:t>
    </dgm:pt>
    <dgm:pt modelId="{330C8453-151C-4151-82A3-5617B8EF8AC5}">
      <dgm:prSet/>
      <dgm:spPr/>
      <dgm:t>
        <a:bodyPr/>
        <a:lstStyle/>
        <a:p>
          <a:r>
            <a:rPr lang="en-US" dirty="0"/>
            <a:t>Use the device.</a:t>
          </a:r>
        </a:p>
      </dgm:t>
    </dgm:pt>
    <dgm:pt modelId="{632E9F31-F565-4FFA-92AF-A4A05D81BB04}" type="parTrans" cxnId="{B3AC5260-5E6E-4C7F-8700-6334084CE700}">
      <dgm:prSet/>
      <dgm:spPr/>
      <dgm:t>
        <a:bodyPr/>
        <a:lstStyle/>
        <a:p>
          <a:endParaRPr lang="en-US"/>
        </a:p>
      </dgm:t>
    </dgm:pt>
    <dgm:pt modelId="{1DA1D3F0-6125-470C-BBDE-4C269C86799A}" type="sibTrans" cxnId="{B3AC5260-5E6E-4C7F-8700-6334084CE700}">
      <dgm:prSet/>
      <dgm:spPr/>
      <dgm:t>
        <a:bodyPr/>
        <a:lstStyle/>
        <a:p>
          <a:endParaRPr lang="en-US"/>
        </a:p>
      </dgm:t>
    </dgm:pt>
    <dgm:pt modelId="{B9A2E64F-E07A-4BED-8031-065A93B62B35}">
      <dgm:prSet/>
      <dgm:spPr/>
      <dgm:t>
        <a:bodyPr/>
        <a:lstStyle/>
        <a:p>
          <a:r>
            <a:rPr lang="en-US" dirty="0"/>
            <a:t>Tell when the device is empty.</a:t>
          </a:r>
        </a:p>
      </dgm:t>
    </dgm:pt>
    <dgm:pt modelId="{B537EEAC-16D4-4341-A455-0F72BDB97307}" type="parTrans" cxnId="{9C987DB4-8C71-472B-ACF7-867CF0000935}">
      <dgm:prSet/>
      <dgm:spPr/>
      <dgm:t>
        <a:bodyPr/>
        <a:lstStyle/>
        <a:p>
          <a:endParaRPr lang="en-US"/>
        </a:p>
      </dgm:t>
    </dgm:pt>
    <dgm:pt modelId="{219DFC29-7F8E-4A9F-B47E-F3DC70E3B015}" type="sibTrans" cxnId="{9C987DB4-8C71-472B-ACF7-867CF0000935}">
      <dgm:prSet/>
      <dgm:spPr/>
      <dgm:t>
        <a:bodyPr/>
        <a:lstStyle/>
        <a:p>
          <a:endParaRPr lang="en-US"/>
        </a:p>
      </dgm:t>
    </dgm:pt>
    <dgm:pt modelId="{8C054313-DCD0-4EF9-B070-A5D4C9FF882B}">
      <dgm:prSet/>
      <dgm:spPr/>
      <dgm:t>
        <a:bodyPr/>
        <a:lstStyle/>
        <a:p>
          <a:r>
            <a:rPr lang="en-US" dirty="0"/>
            <a:t>Clean the device.</a:t>
          </a:r>
        </a:p>
      </dgm:t>
    </dgm:pt>
    <dgm:pt modelId="{1902CF50-98CE-407D-9032-F79CA396AE2F}" type="parTrans" cxnId="{84C50F31-2C89-4048-8FF9-F10F5960A7E7}">
      <dgm:prSet/>
      <dgm:spPr/>
      <dgm:t>
        <a:bodyPr/>
        <a:lstStyle/>
        <a:p>
          <a:endParaRPr lang="en-US"/>
        </a:p>
      </dgm:t>
    </dgm:pt>
    <dgm:pt modelId="{83E72AB3-D423-4F1F-9E62-9A77947B5CBA}" type="sibTrans" cxnId="{84C50F31-2C89-4048-8FF9-F10F5960A7E7}">
      <dgm:prSet/>
      <dgm:spPr/>
      <dgm:t>
        <a:bodyPr/>
        <a:lstStyle/>
        <a:p>
          <a:endParaRPr lang="en-US"/>
        </a:p>
      </dgm:t>
    </dgm:pt>
    <dgm:pt modelId="{5ECAE432-C4F3-4E02-B1A7-F672054BB260}">
      <dgm:prSet/>
      <dgm:spPr/>
      <dgm:t>
        <a:bodyPr/>
        <a:lstStyle/>
        <a:p>
          <a:r>
            <a:rPr lang="en-US" b="1" dirty="0"/>
            <a:t>Check inhaler technique at every visit.</a:t>
          </a:r>
          <a:endParaRPr lang="en-US" dirty="0"/>
        </a:p>
      </dgm:t>
    </dgm:pt>
    <dgm:pt modelId="{A6E31BA6-89C1-4BC0-9751-CC44E1CBC7BA}" type="parTrans" cxnId="{C44A1358-E110-48A4-A232-A11CB0CA35EE}">
      <dgm:prSet/>
      <dgm:spPr/>
      <dgm:t>
        <a:bodyPr/>
        <a:lstStyle/>
        <a:p>
          <a:endParaRPr lang="en-US"/>
        </a:p>
      </dgm:t>
    </dgm:pt>
    <dgm:pt modelId="{261F108C-F9C3-40E5-8227-0555AE43DF4D}" type="sibTrans" cxnId="{C44A1358-E110-48A4-A232-A11CB0CA35EE}">
      <dgm:prSet/>
      <dgm:spPr/>
      <dgm:t>
        <a:bodyPr/>
        <a:lstStyle/>
        <a:p>
          <a:endParaRPr lang="en-US"/>
        </a:p>
      </dgm:t>
    </dgm:pt>
    <dgm:pt modelId="{E8B74D34-CA90-4617-96A2-E1EB1780EAF6}" type="pres">
      <dgm:prSet presAssocID="{A7C7BB1E-8DE0-4357-A855-56D4418EFD32}" presName="linear" presStyleCnt="0">
        <dgm:presLayoutVars>
          <dgm:animLvl val="lvl"/>
          <dgm:resizeHandles val="exact"/>
        </dgm:presLayoutVars>
      </dgm:prSet>
      <dgm:spPr/>
    </dgm:pt>
    <dgm:pt modelId="{86BB40C9-E578-4BF7-802C-B484BFD14AC9}" type="pres">
      <dgm:prSet presAssocID="{89D7DFD7-D083-47DC-9B97-66C2FD17180F}" presName="parentText" presStyleLbl="node1" presStyleIdx="0" presStyleCnt="2">
        <dgm:presLayoutVars>
          <dgm:chMax val="0"/>
          <dgm:bulletEnabled val="1"/>
        </dgm:presLayoutVars>
      </dgm:prSet>
      <dgm:spPr/>
    </dgm:pt>
    <dgm:pt modelId="{A859D21B-7A5F-4205-96FF-9A3CB64D538F}" type="pres">
      <dgm:prSet presAssocID="{89D7DFD7-D083-47DC-9B97-66C2FD17180F}" presName="childText" presStyleLbl="revTx" presStyleIdx="0" presStyleCnt="1">
        <dgm:presLayoutVars>
          <dgm:bulletEnabled val="1"/>
        </dgm:presLayoutVars>
      </dgm:prSet>
      <dgm:spPr/>
    </dgm:pt>
    <dgm:pt modelId="{B022C6C9-9263-48EF-8926-180FD6D2DA71}" type="pres">
      <dgm:prSet presAssocID="{5ECAE432-C4F3-4E02-B1A7-F672054BB260}" presName="parentText" presStyleLbl="node1" presStyleIdx="1" presStyleCnt="2">
        <dgm:presLayoutVars>
          <dgm:chMax val="0"/>
          <dgm:bulletEnabled val="1"/>
        </dgm:presLayoutVars>
      </dgm:prSet>
      <dgm:spPr/>
    </dgm:pt>
  </dgm:ptLst>
  <dgm:cxnLst>
    <dgm:cxn modelId="{84C50F31-2C89-4048-8FF9-F10F5960A7E7}" srcId="{89D7DFD7-D083-47DC-9B97-66C2FD17180F}" destId="{8C054313-DCD0-4EF9-B070-A5D4C9FF882B}" srcOrd="2" destOrd="0" parTransId="{1902CF50-98CE-407D-9032-F79CA396AE2F}" sibTransId="{83E72AB3-D423-4F1F-9E62-9A77947B5CBA}"/>
    <dgm:cxn modelId="{B3AC5260-5E6E-4C7F-8700-6334084CE700}" srcId="{89D7DFD7-D083-47DC-9B97-66C2FD17180F}" destId="{330C8453-151C-4151-82A3-5617B8EF8AC5}" srcOrd="0" destOrd="0" parTransId="{632E9F31-F565-4FFA-92AF-A4A05D81BB04}" sibTransId="{1DA1D3F0-6125-470C-BBDE-4C269C86799A}"/>
    <dgm:cxn modelId="{20FF9F61-70F6-4631-A2EE-A2BF452BDC5E}" srcId="{A7C7BB1E-8DE0-4357-A855-56D4418EFD32}" destId="{89D7DFD7-D083-47DC-9B97-66C2FD17180F}" srcOrd="0" destOrd="0" parTransId="{B24B654F-2292-4BD3-8FDF-EA7B5DBADE0E}" sibTransId="{28EB8E35-E724-4E26-BFBD-82C57DDBE777}"/>
    <dgm:cxn modelId="{67496C4B-A9C9-452E-90F2-52080BDAEE99}" type="presOf" srcId="{5ECAE432-C4F3-4E02-B1A7-F672054BB260}" destId="{B022C6C9-9263-48EF-8926-180FD6D2DA71}" srcOrd="0" destOrd="0" presId="urn:microsoft.com/office/officeart/2005/8/layout/vList2"/>
    <dgm:cxn modelId="{F0EA1C70-3CD1-4004-99B3-0B34753A2175}" type="presOf" srcId="{89D7DFD7-D083-47DC-9B97-66C2FD17180F}" destId="{86BB40C9-E578-4BF7-802C-B484BFD14AC9}" srcOrd="0" destOrd="0" presId="urn:microsoft.com/office/officeart/2005/8/layout/vList2"/>
    <dgm:cxn modelId="{BAE8BD55-2EE0-4E69-98C6-891E033B51A3}" type="presOf" srcId="{330C8453-151C-4151-82A3-5617B8EF8AC5}" destId="{A859D21B-7A5F-4205-96FF-9A3CB64D538F}" srcOrd="0" destOrd="0" presId="urn:microsoft.com/office/officeart/2005/8/layout/vList2"/>
    <dgm:cxn modelId="{C44A1358-E110-48A4-A232-A11CB0CA35EE}" srcId="{A7C7BB1E-8DE0-4357-A855-56D4418EFD32}" destId="{5ECAE432-C4F3-4E02-B1A7-F672054BB260}" srcOrd="1" destOrd="0" parTransId="{A6E31BA6-89C1-4BC0-9751-CC44E1CBC7BA}" sibTransId="{261F108C-F9C3-40E5-8227-0555AE43DF4D}"/>
    <dgm:cxn modelId="{9C987DB4-8C71-472B-ACF7-867CF0000935}" srcId="{89D7DFD7-D083-47DC-9B97-66C2FD17180F}" destId="{B9A2E64F-E07A-4BED-8031-065A93B62B35}" srcOrd="1" destOrd="0" parTransId="{B537EEAC-16D4-4341-A455-0F72BDB97307}" sibTransId="{219DFC29-7F8E-4A9F-B47E-F3DC70E3B015}"/>
    <dgm:cxn modelId="{F3BCB9C4-A755-4A54-BA07-47BF824C21C5}" type="presOf" srcId="{B9A2E64F-E07A-4BED-8031-065A93B62B35}" destId="{A859D21B-7A5F-4205-96FF-9A3CB64D538F}" srcOrd="0" destOrd="1" presId="urn:microsoft.com/office/officeart/2005/8/layout/vList2"/>
    <dgm:cxn modelId="{5826F1C4-5A40-4B8A-8868-FB3FEE567709}" type="presOf" srcId="{8C054313-DCD0-4EF9-B070-A5D4C9FF882B}" destId="{A859D21B-7A5F-4205-96FF-9A3CB64D538F}" srcOrd="0" destOrd="2" presId="urn:microsoft.com/office/officeart/2005/8/layout/vList2"/>
    <dgm:cxn modelId="{C89EB8C8-E69B-4F59-A796-E48889B536D3}" type="presOf" srcId="{A7C7BB1E-8DE0-4357-A855-56D4418EFD32}" destId="{E8B74D34-CA90-4617-96A2-E1EB1780EAF6}" srcOrd="0" destOrd="0" presId="urn:microsoft.com/office/officeart/2005/8/layout/vList2"/>
    <dgm:cxn modelId="{FCE780CD-59BF-4102-814C-374489780670}" type="presParOf" srcId="{E8B74D34-CA90-4617-96A2-E1EB1780EAF6}" destId="{86BB40C9-E578-4BF7-802C-B484BFD14AC9}" srcOrd="0" destOrd="0" presId="urn:microsoft.com/office/officeart/2005/8/layout/vList2"/>
    <dgm:cxn modelId="{8DE649D2-AE1E-402A-B0C9-309ADA76AC33}" type="presParOf" srcId="{E8B74D34-CA90-4617-96A2-E1EB1780EAF6}" destId="{A859D21B-7A5F-4205-96FF-9A3CB64D538F}" srcOrd="1" destOrd="0" presId="urn:microsoft.com/office/officeart/2005/8/layout/vList2"/>
    <dgm:cxn modelId="{8B060294-0B95-4122-8A8D-25A0E4C6DB51}" type="presParOf" srcId="{E8B74D34-CA90-4617-96A2-E1EB1780EAF6}" destId="{B022C6C9-9263-48EF-8926-180FD6D2DA7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7013A7-B501-4E31-9E28-836B7A5E2161}"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DED6986-E989-43D1-AB04-920FC196CC77}">
      <dgm:prSet/>
      <dgm:spPr/>
      <dgm:t>
        <a:bodyPr/>
        <a:lstStyle/>
        <a:p>
          <a:r>
            <a:rPr lang="en-US" b="1" dirty="0"/>
            <a:t>Pros:</a:t>
          </a:r>
          <a:endParaRPr lang="en-US" dirty="0"/>
        </a:p>
      </dgm:t>
    </dgm:pt>
    <dgm:pt modelId="{925ACB2E-1A86-4D46-AFAF-9603ABFD54D4}" type="parTrans" cxnId="{BFB81563-1C71-473F-A3BE-F4492F87618C}">
      <dgm:prSet/>
      <dgm:spPr/>
      <dgm:t>
        <a:bodyPr/>
        <a:lstStyle/>
        <a:p>
          <a:endParaRPr lang="en-US"/>
        </a:p>
      </dgm:t>
    </dgm:pt>
    <dgm:pt modelId="{794C641E-CB17-4566-809E-7C48925F57FF}" type="sibTrans" cxnId="{BFB81563-1C71-473F-A3BE-F4492F87618C}">
      <dgm:prSet/>
      <dgm:spPr/>
      <dgm:t>
        <a:bodyPr/>
        <a:lstStyle/>
        <a:p>
          <a:endParaRPr lang="en-US"/>
        </a:p>
      </dgm:t>
    </dgm:pt>
    <dgm:pt modelId="{3C28E14A-03CF-45D1-9410-6575BB6E81A6}">
      <dgm:prSet/>
      <dgm:spPr/>
      <dgm:t>
        <a:bodyPr/>
        <a:lstStyle/>
        <a:p>
          <a:r>
            <a:rPr lang="en-US" dirty="0"/>
            <a:t>Pressurized propellant pushes the drug into the airways.</a:t>
          </a:r>
        </a:p>
      </dgm:t>
    </dgm:pt>
    <dgm:pt modelId="{70256382-1C7B-49AD-868C-750F085E4744}" type="parTrans" cxnId="{ACB6721F-8011-4837-BFE2-62C4E3070664}">
      <dgm:prSet/>
      <dgm:spPr/>
      <dgm:t>
        <a:bodyPr/>
        <a:lstStyle/>
        <a:p>
          <a:endParaRPr lang="en-US"/>
        </a:p>
      </dgm:t>
    </dgm:pt>
    <dgm:pt modelId="{C660858B-0B9F-4072-86CB-C7B7EE9F64B7}" type="sibTrans" cxnId="{ACB6721F-8011-4837-BFE2-62C4E3070664}">
      <dgm:prSet/>
      <dgm:spPr/>
      <dgm:t>
        <a:bodyPr/>
        <a:lstStyle/>
        <a:p>
          <a:endParaRPr lang="en-US"/>
        </a:p>
      </dgm:t>
    </dgm:pt>
    <dgm:pt modelId="{5EBDBBB4-CB1C-4671-9DD0-FD10128C41BB}">
      <dgm:prSet/>
      <dgm:spPr/>
      <dgm:t>
        <a:bodyPr/>
        <a:lstStyle/>
        <a:p>
          <a:r>
            <a:rPr lang="en-US" dirty="0"/>
            <a:t>Accidentally breathing out a little while using will not cause a problem in the delivery of the medicine.</a:t>
          </a:r>
        </a:p>
      </dgm:t>
    </dgm:pt>
    <dgm:pt modelId="{48396D45-C0CC-4D79-8FB1-8BE8CDA0D1AD}" type="parTrans" cxnId="{6666097A-E1D0-4211-935F-3880A3FBCA2E}">
      <dgm:prSet/>
      <dgm:spPr/>
      <dgm:t>
        <a:bodyPr/>
        <a:lstStyle/>
        <a:p>
          <a:endParaRPr lang="en-US"/>
        </a:p>
      </dgm:t>
    </dgm:pt>
    <dgm:pt modelId="{6781EF1F-D2B1-4316-B306-C9E732B2F2BE}" type="sibTrans" cxnId="{6666097A-E1D0-4211-935F-3880A3FBCA2E}">
      <dgm:prSet/>
      <dgm:spPr/>
      <dgm:t>
        <a:bodyPr/>
        <a:lstStyle/>
        <a:p>
          <a:endParaRPr lang="en-US"/>
        </a:p>
      </dgm:t>
    </dgm:pt>
    <dgm:pt modelId="{B71D6428-F9A3-4C90-BFE0-D3510D2D650E}">
      <dgm:prSet/>
      <dgm:spPr/>
      <dgm:t>
        <a:bodyPr/>
        <a:lstStyle/>
        <a:p>
          <a:r>
            <a:rPr lang="en-US" b="1" dirty="0"/>
            <a:t>Cons:</a:t>
          </a:r>
          <a:endParaRPr lang="en-US" dirty="0"/>
        </a:p>
      </dgm:t>
    </dgm:pt>
    <dgm:pt modelId="{F70E2015-3089-4135-B240-F4C7A269974F}" type="parTrans" cxnId="{E083693D-268C-4ED3-ADE9-0CFE95365AB8}">
      <dgm:prSet/>
      <dgm:spPr/>
      <dgm:t>
        <a:bodyPr/>
        <a:lstStyle/>
        <a:p>
          <a:endParaRPr lang="en-US"/>
        </a:p>
      </dgm:t>
    </dgm:pt>
    <dgm:pt modelId="{7B5B35BE-2579-411A-A99D-9AAF75B4C664}" type="sibTrans" cxnId="{E083693D-268C-4ED3-ADE9-0CFE95365AB8}">
      <dgm:prSet/>
      <dgm:spPr/>
      <dgm:t>
        <a:bodyPr/>
        <a:lstStyle/>
        <a:p>
          <a:endParaRPr lang="en-US"/>
        </a:p>
      </dgm:t>
    </dgm:pt>
    <dgm:pt modelId="{206E260C-8F27-4224-9CF8-04A093BF097F}">
      <dgm:prSet/>
      <dgm:spPr/>
      <dgm:t>
        <a:bodyPr/>
        <a:lstStyle/>
        <a:p>
          <a:r>
            <a:rPr lang="en-US" dirty="0"/>
            <a:t>Requires coordination- must coordinate breathing in with actuation/release of medication.</a:t>
          </a:r>
        </a:p>
      </dgm:t>
    </dgm:pt>
    <dgm:pt modelId="{C6076F3E-64C4-43BA-BC8A-91212C2BD863}" type="parTrans" cxnId="{51ADC8A9-A9FA-4450-88E2-5F8DADAECA98}">
      <dgm:prSet/>
      <dgm:spPr/>
      <dgm:t>
        <a:bodyPr/>
        <a:lstStyle/>
        <a:p>
          <a:endParaRPr lang="en-US"/>
        </a:p>
      </dgm:t>
    </dgm:pt>
    <dgm:pt modelId="{19E186D6-D23A-4012-91E9-5309C856F1C0}" type="sibTrans" cxnId="{51ADC8A9-A9FA-4450-88E2-5F8DADAECA98}">
      <dgm:prSet/>
      <dgm:spPr/>
      <dgm:t>
        <a:bodyPr/>
        <a:lstStyle/>
        <a:p>
          <a:endParaRPr lang="en-US"/>
        </a:p>
      </dgm:t>
    </dgm:pt>
    <dgm:pt modelId="{D50E8B8A-AFA3-4B06-B304-7B8FAA3746D3}">
      <dgm:prSet/>
      <dgm:spPr/>
      <dgm:t>
        <a:bodyPr/>
        <a:lstStyle/>
        <a:p>
          <a:r>
            <a:rPr lang="en-US" dirty="0"/>
            <a:t>Most difficult to use.</a:t>
          </a:r>
        </a:p>
      </dgm:t>
    </dgm:pt>
    <dgm:pt modelId="{54B117C9-32DD-4783-A156-673E6A8F493A}" type="parTrans" cxnId="{DFB3A6F9-BB02-45A1-8120-F949C6A4E4EA}">
      <dgm:prSet/>
      <dgm:spPr/>
      <dgm:t>
        <a:bodyPr/>
        <a:lstStyle/>
        <a:p>
          <a:endParaRPr lang="en-US"/>
        </a:p>
      </dgm:t>
    </dgm:pt>
    <dgm:pt modelId="{504B1371-4968-40ED-AD7C-FE4D6940D58D}" type="sibTrans" cxnId="{DFB3A6F9-BB02-45A1-8120-F949C6A4E4EA}">
      <dgm:prSet/>
      <dgm:spPr/>
      <dgm:t>
        <a:bodyPr/>
        <a:lstStyle/>
        <a:p>
          <a:endParaRPr lang="en-US"/>
        </a:p>
      </dgm:t>
    </dgm:pt>
    <dgm:pt modelId="{EC357D4B-E546-403A-9B95-D26F260B33AD}">
      <dgm:prSet/>
      <dgm:spPr/>
      <dgm:t>
        <a:bodyPr/>
        <a:lstStyle/>
        <a:p>
          <a:r>
            <a:rPr lang="en-US" dirty="0"/>
            <a:t>Patients can commit critical error and not receive any medicine.</a:t>
          </a:r>
        </a:p>
      </dgm:t>
    </dgm:pt>
    <dgm:pt modelId="{66A73CE8-D4B5-4E8E-8D53-31333A4CC02F}" type="parTrans" cxnId="{FD1B57B1-7E9C-433C-8ECC-64C727F35A47}">
      <dgm:prSet/>
      <dgm:spPr/>
      <dgm:t>
        <a:bodyPr/>
        <a:lstStyle/>
        <a:p>
          <a:endParaRPr lang="en-US"/>
        </a:p>
      </dgm:t>
    </dgm:pt>
    <dgm:pt modelId="{5A302262-4239-46D7-B6EF-D7A202FA79A2}" type="sibTrans" cxnId="{FD1B57B1-7E9C-433C-8ECC-64C727F35A47}">
      <dgm:prSet/>
      <dgm:spPr/>
      <dgm:t>
        <a:bodyPr/>
        <a:lstStyle/>
        <a:p>
          <a:endParaRPr lang="en-US"/>
        </a:p>
      </dgm:t>
    </dgm:pt>
    <dgm:pt modelId="{9352E6E5-31F0-4189-A86A-EFA375413A5D}" type="pres">
      <dgm:prSet presAssocID="{787013A7-B501-4E31-9E28-836B7A5E2161}" presName="linear" presStyleCnt="0">
        <dgm:presLayoutVars>
          <dgm:animLvl val="lvl"/>
          <dgm:resizeHandles val="exact"/>
        </dgm:presLayoutVars>
      </dgm:prSet>
      <dgm:spPr/>
    </dgm:pt>
    <dgm:pt modelId="{19E5BE63-37F9-4023-B1EE-4E089AF86BD1}" type="pres">
      <dgm:prSet presAssocID="{DDED6986-E989-43D1-AB04-920FC196CC77}" presName="parentText" presStyleLbl="node1" presStyleIdx="0" presStyleCnt="2">
        <dgm:presLayoutVars>
          <dgm:chMax val="0"/>
          <dgm:bulletEnabled val="1"/>
        </dgm:presLayoutVars>
      </dgm:prSet>
      <dgm:spPr/>
    </dgm:pt>
    <dgm:pt modelId="{5AAF2D82-1119-4B21-838E-3BB52760A160}" type="pres">
      <dgm:prSet presAssocID="{DDED6986-E989-43D1-AB04-920FC196CC77}" presName="childText" presStyleLbl="revTx" presStyleIdx="0" presStyleCnt="2">
        <dgm:presLayoutVars>
          <dgm:bulletEnabled val="1"/>
        </dgm:presLayoutVars>
      </dgm:prSet>
      <dgm:spPr/>
    </dgm:pt>
    <dgm:pt modelId="{EC11F320-07EA-4C19-B853-6A7B311330DA}" type="pres">
      <dgm:prSet presAssocID="{B71D6428-F9A3-4C90-BFE0-D3510D2D650E}" presName="parentText" presStyleLbl="node1" presStyleIdx="1" presStyleCnt="2">
        <dgm:presLayoutVars>
          <dgm:chMax val="0"/>
          <dgm:bulletEnabled val="1"/>
        </dgm:presLayoutVars>
      </dgm:prSet>
      <dgm:spPr/>
    </dgm:pt>
    <dgm:pt modelId="{8E7A632B-EC91-4E2F-B1C8-0C29204DF978}" type="pres">
      <dgm:prSet presAssocID="{B71D6428-F9A3-4C90-BFE0-D3510D2D650E}" presName="childText" presStyleLbl="revTx" presStyleIdx="1" presStyleCnt="2">
        <dgm:presLayoutVars>
          <dgm:bulletEnabled val="1"/>
        </dgm:presLayoutVars>
      </dgm:prSet>
      <dgm:spPr/>
    </dgm:pt>
  </dgm:ptLst>
  <dgm:cxnLst>
    <dgm:cxn modelId="{ACB6721F-8011-4837-BFE2-62C4E3070664}" srcId="{DDED6986-E989-43D1-AB04-920FC196CC77}" destId="{3C28E14A-03CF-45D1-9410-6575BB6E81A6}" srcOrd="0" destOrd="0" parTransId="{70256382-1C7B-49AD-868C-750F085E4744}" sibTransId="{C660858B-0B9F-4072-86CB-C7B7EE9F64B7}"/>
    <dgm:cxn modelId="{926FEE37-8ED0-4151-ACE8-7EACE990B944}" type="presOf" srcId="{DDED6986-E989-43D1-AB04-920FC196CC77}" destId="{19E5BE63-37F9-4023-B1EE-4E089AF86BD1}" srcOrd="0" destOrd="0" presId="urn:microsoft.com/office/officeart/2005/8/layout/vList2"/>
    <dgm:cxn modelId="{E083693D-268C-4ED3-ADE9-0CFE95365AB8}" srcId="{787013A7-B501-4E31-9E28-836B7A5E2161}" destId="{B71D6428-F9A3-4C90-BFE0-D3510D2D650E}" srcOrd="1" destOrd="0" parTransId="{F70E2015-3089-4135-B240-F4C7A269974F}" sibTransId="{7B5B35BE-2579-411A-A99D-9AAF75B4C664}"/>
    <dgm:cxn modelId="{2111705B-DF06-4B0D-AC5F-D6F2B8F89A0C}" type="presOf" srcId="{206E260C-8F27-4224-9CF8-04A093BF097F}" destId="{8E7A632B-EC91-4E2F-B1C8-0C29204DF978}" srcOrd="0" destOrd="0" presId="urn:microsoft.com/office/officeart/2005/8/layout/vList2"/>
    <dgm:cxn modelId="{BFB81563-1C71-473F-A3BE-F4492F87618C}" srcId="{787013A7-B501-4E31-9E28-836B7A5E2161}" destId="{DDED6986-E989-43D1-AB04-920FC196CC77}" srcOrd="0" destOrd="0" parTransId="{925ACB2E-1A86-4D46-AFAF-9603ABFD54D4}" sibTransId="{794C641E-CB17-4566-809E-7C48925F57FF}"/>
    <dgm:cxn modelId="{CDCA5568-56D1-4519-AACF-DD9386EED506}" type="presOf" srcId="{EC357D4B-E546-403A-9B95-D26F260B33AD}" destId="{8E7A632B-EC91-4E2F-B1C8-0C29204DF978}" srcOrd="0" destOrd="2" presId="urn:microsoft.com/office/officeart/2005/8/layout/vList2"/>
    <dgm:cxn modelId="{3542B376-5607-42C6-A7A9-3BC5D7FA54D0}" type="presOf" srcId="{D50E8B8A-AFA3-4B06-B304-7B8FAA3746D3}" destId="{8E7A632B-EC91-4E2F-B1C8-0C29204DF978}" srcOrd="0" destOrd="1" presId="urn:microsoft.com/office/officeart/2005/8/layout/vList2"/>
    <dgm:cxn modelId="{6666097A-E1D0-4211-935F-3880A3FBCA2E}" srcId="{DDED6986-E989-43D1-AB04-920FC196CC77}" destId="{5EBDBBB4-CB1C-4671-9DD0-FD10128C41BB}" srcOrd="1" destOrd="0" parTransId="{48396D45-C0CC-4D79-8FB1-8BE8CDA0D1AD}" sibTransId="{6781EF1F-D2B1-4316-B306-C9E732B2F2BE}"/>
    <dgm:cxn modelId="{9377D77C-0C26-4881-8F65-2A90A9A91B21}" type="presOf" srcId="{B71D6428-F9A3-4C90-BFE0-D3510D2D650E}" destId="{EC11F320-07EA-4C19-B853-6A7B311330DA}" srcOrd="0" destOrd="0" presId="urn:microsoft.com/office/officeart/2005/8/layout/vList2"/>
    <dgm:cxn modelId="{7B5CF1A7-1743-4C65-835E-AA6D46939456}" type="presOf" srcId="{3C28E14A-03CF-45D1-9410-6575BB6E81A6}" destId="{5AAF2D82-1119-4B21-838E-3BB52760A160}" srcOrd="0" destOrd="0" presId="urn:microsoft.com/office/officeart/2005/8/layout/vList2"/>
    <dgm:cxn modelId="{51ADC8A9-A9FA-4450-88E2-5F8DADAECA98}" srcId="{B71D6428-F9A3-4C90-BFE0-D3510D2D650E}" destId="{206E260C-8F27-4224-9CF8-04A093BF097F}" srcOrd="0" destOrd="0" parTransId="{C6076F3E-64C4-43BA-BC8A-91212C2BD863}" sibTransId="{19E186D6-D23A-4012-91E9-5309C856F1C0}"/>
    <dgm:cxn modelId="{FD1B57B1-7E9C-433C-8ECC-64C727F35A47}" srcId="{B71D6428-F9A3-4C90-BFE0-D3510D2D650E}" destId="{EC357D4B-E546-403A-9B95-D26F260B33AD}" srcOrd="2" destOrd="0" parTransId="{66A73CE8-D4B5-4E8E-8D53-31333A4CC02F}" sibTransId="{5A302262-4239-46D7-B6EF-D7A202FA79A2}"/>
    <dgm:cxn modelId="{C8FE42D4-C5AA-4200-9B2D-B7B980B8012D}" type="presOf" srcId="{5EBDBBB4-CB1C-4671-9DD0-FD10128C41BB}" destId="{5AAF2D82-1119-4B21-838E-3BB52760A160}" srcOrd="0" destOrd="1" presId="urn:microsoft.com/office/officeart/2005/8/layout/vList2"/>
    <dgm:cxn modelId="{154629EF-71A5-4E12-B945-61D64FDD31F8}" type="presOf" srcId="{787013A7-B501-4E31-9E28-836B7A5E2161}" destId="{9352E6E5-31F0-4189-A86A-EFA375413A5D}" srcOrd="0" destOrd="0" presId="urn:microsoft.com/office/officeart/2005/8/layout/vList2"/>
    <dgm:cxn modelId="{DFB3A6F9-BB02-45A1-8120-F949C6A4E4EA}" srcId="{B71D6428-F9A3-4C90-BFE0-D3510D2D650E}" destId="{D50E8B8A-AFA3-4B06-B304-7B8FAA3746D3}" srcOrd="1" destOrd="0" parTransId="{54B117C9-32DD-4783-A156-673E6A8F493A}" sibTransId="{504B1371-4968-40ED-AD7C-FE4D6940D58D}"/>
    <dgm:cxn modelId="{50DA86F6-DBB6-4324-9D5D-1DCFD0A75D5D}" type="presParOf" srcId="{9352E6E5-31F0-4189-A86A-EFA375413A5D}" destId="{19E5BE63-37F9-4023-B1EE-4E089AF86BD1}" srcOrd="0" destOrd="0" presId="urn:microsoft.com/office/officeart/2005/8/layout/vList2"/>
    <dgm:cxn modelId="{9A3AA52D-BC37-404D-A852-018CDD3F6950}" type="presParOf" srcId="{9352E6E5-31F0-4189-A86A-EFA375413A5D}" destId="{5AAF2D82-1119-4B21-838E-3BB52760A160}" srcOrd="1" destOrd="0" presId="urn:microsoft.com/office/officeart/2005/8/layout/vList2"/>
    <dgm:cxn modelId="{CA6BCD04-001F-4F0A-A2B9-9C1D6636D290}" type="presParOf" srcId="{9352E6E5-31F0-4189-A86A-EFA375413A5D}" destId="{EC11F320-07EA-4C19-B853-6A7B311330DA}" srcOrd="2" destOrd="0" presId="urn:microsoft.com/office/officeart/2005/8/layout/vList2"/>
    <dgm:cxn modelId="{641358D1-AFBE-4A48-9F33-F0221562FCF4}" type="presParOf" srcId="{9352E6E5-31F0-4189-A86A-EFA375413A5D}" destId="{8E7A632B-EC91-4E2F-B1C8-0C29204DF97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AB1FD-F93C-B94C-B2A9-EFA8DB1E1BBD}">
      <dsp:nvSpPr>
        <dsp:cNvPr id="0" name=""/>
        <dsp:cNvSpPr/>
      </dsp:nvSpPr>
      <dsp:spPr>
        <a:xfrm>
          <a:off x="6582424" y="1814121"/>
          <a:ext cx="2192048" cy="760876"/>
        </a:xfrm>
        <a:custGeom>
          <a:avLst/>
          <a:gdLst/>
          <a:ahLst/>
          <a:cxnLst/>
          <a:rect l="0" t="0" r="0" b="0"/>
          <a:pathLst>
            <a:path>
              <a:moveTo>
                <a:pt x="0" y="0"/>
              </a:moveTo>
              <a:lnTo>
                <a:pt x="0" y="380438"/>
              </a:lnTo>
              <a:lnTo>
                <a:pt x="2192048" y="380438"/>
              </a:lnTo>
              <a:lnTo>
                <a:pt x="2192048" y="76087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4892B4-DB2E-B74C-A913-5E44253DD384}">
      <dsp:nvSpPr>
        <dsp:cNvPr id="0" name=""/>
        <dsp:cNvSpPr/>
      </dsp:nvSpPr>
      <dsp:spPr>
        <a:xfrm>
          <a:off x="4390375" y="1814121"/>
          <a:ext cx="2192048" cy="760876"/>
        </a:xfrm>
        <a:custGeom>
          <a:avLst/>
          <a:gdLst/>
          <a:ahLst/>
          <a:cxnLst/>
          <a:rect l="0" t="0" r="0" b="0"/>
          <a:pathLst>
            <a:path>
              <a:moveTo>
                <a:pt x="2192048" y="0"/>
              </a:moveTo>
              <a:lnTo>
                <a:pt x="2192048" y="380438"/>
              </a:lnTo>
              <a:lnTo>
                <a:pt x="0" y="380438"/>
              </a:lnTo>
              <a:lnTo>
                <a:pt x="0" y="76087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BE7E70-1BE9-5649-892D-C84617414860}">
      <dsp:nvSpPr>
        <dsp:cNvPr id="0" name=""/>
        <dsp:cNvSpPr/>
      </dsp:nvSpPr>
      <dsp:spPr>
        <a:xfrm>
          <a:off x="386716" y="2511"/>
          <a:ext cx="3623220" cy="181161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Send Recruitment letters</a:t>
          </a:r>
        </a:p>
      </dsp:txBody>
      <dsp:txXfrm>
        <a:off x="386716" y="2511"/>
        <a:ext cx="3623220" cy="1811610"/>
      </dsp:txXfrm>
    </dsp:sp>
    <dsp:sp modelId="{690F7FCD-5C5A-3044-A74D-A08AA8A6A255}">
      <dsp:nvSpPr>
        <dsp:cNvPr id="0" name=""/>
        <dsp:cNvSpPr/>
      </dsp:nvSpPr>
      <dsp:spPr>
        <a:xfrm>
          <a:off x="4770813" y="2511"/>
          <a:ext cx="3623220" cy="181161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Open to more info? </a:t>
          </a:r>
        </a:p>
        <a:p>
          <a:pPr marL="0" lvl="0" indent="0" algn="ctr" defTabSz="1377950">
            <a:lnSpc>
              <a:spcPct val="90000"/>
            </a:lnSpc>
            <a:spcBef>
              <a:spcPct val="0"/>
            </a:spcBef>
            <a:spcAft>
              <a:spcPct val="35000"/>
            </a:spcAft>
            <a:buNone/>
          </a:pPr>
          <a:r>
            <a:rPr lang="en-US" sz="3100" kern="1200" dirty="0"/>
            <a:t> Yes – Okay to contact by AN</a:t>
          </a:r>
        </a:p>
      </dsp:txBody>
      <dsp:txXfrm>
        <a:off x="4770813" y="2511"/>
        <a:ext cx="3623220" cy="1811610"/>
      </dsp:txXfrm>
    </dsp:sp>
    <dsp:sp modelId="{7E382EC1-9E47-0149-9A7E-17C958A89D6C}">
      <dsp:nvSpPr>
        <dsp:cNvPr id="0" name=""/>
        <dsp:cNvSpPr/>
      </dsp:nvSpPr>
      <dsp:spPr>
        <a:xfrm>
          <a:off x="2578765" y="2574998"/>
          <a:ext cx="3623220" cy="181161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AN Contact by phone or email</a:t>
          </a:r>
        </a:p>
      </dsp:txBody>
      <dsp:txXfrm>
        <a:off x="2578765" y="2574998"/>
        <a:ext cx="3623220" cy="1811610"/>
      </dsp:txXfrm>
    </dsp:sp>
    <dsp:sp modelId="{4A235DD3-0487-DC48-9E50-0109624D713E}">
      <dsp:nvSpPr>
        <dsp:cNvPr id="0" name=""/>
        <dsp:cNvSpPr/>
      </dsp:nvSpPr>
      <dsp:spPr>
        <a:xfrm>
          <a:off x="6962862" y="2574998"/>
          <a:ext cx="3623220" cy="181161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n-US" sz="3100" kern="1200" dirty="0"/>
            <a:t>Schedule Visit 1 and send informational materials</a:t>
          </a:r>
        </a:p>
      </dsp:txBody>
      <dsp:txXfrm>
        <a:off x="6962862" y="2574998"/>
        <a:ext cx="3623220" cy="1811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BDC01-1FC9-714C-9EF6-30F901768FA9}">
      <dsp:nvSpPr>
        <dsp:cNvPr id="0" name=""/>
        <dsp:cNvSpPr/>
      </dsp:nvSpPr>
      <dsp:spPr>
        <a:xfrm>
          <a:off x="6582424" y="1811610"/>
          <a:ext cx="2192048" cy="763387"/>
        </a:xfrm>
        <a:custGeom>
          <a:avLst/>
          <a:gdLst/>
          <a:ahLst/>
          <a:cxnLst/>
          <a:rect l="0" t="0" r="0" b="0"/>
          <a:pathLst>
            <a:path>
              <a:moveTo>
                <a:pt x="0" y="0"/>
              </a:moveTo>
              <a:lnTo>
                <a:pt x="0" y="382949"/>
              </a:lnTo>
              <a:lnTo>
                <a:pt x="2192048" y="382949"/>
              </a:lnTo>
              <a:lnTo>
                <a:pt x="2192048" y="7633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A7D39C-06E6-1D4B-A8D3-EE560261ACF7}">
      <dsp:nvSpPr>
        <dsp:cNvPr id="0" name=""/>
        <dsp:cNvSpPr/>
      </dsp:nvSpPr>
      <dsp:spPr>
        <a:xfrm>
          <a:off x="4390375" y="1811610"/>
          <a:ext cx="2192048" cy="763387"/>
        </a:xfrm>
        <a:custGeom>
          <a:avLst/>
          <a:gdLst/>
          <a:ahLst/>
          <a:cxnLst/>
          <a:rect l="0" t="0" r="0" b="0"/>
          <a:pathLst>
            <a:path>
              <a:moveTo>
                <a:pt x="2192048" y="0"/>
              </a:moveTo>
              <a:lnTo>
                <a:pt x="2192048" y="382949"/>
              </a:lnTo>
              <a:lnTo>
                <a:pt x="0" y="382949"/>
              </a:lnTo>
              <a:lnTo>
                <a:pt x="0" y="7633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BE7E70-1BE9-5649-892D-C84617414860}">
      <dsp:nvSpPr>
        <dsp:cNvPr id="0" name=""/>
        <dsp:cNvSpPr/>
      </dsp:nvSpPr>
      <dsp:spPr>
        <a:xfrm>
          <a:off x="386716" y="2511"/>
          <a:ext cx="3623220" cy="1811610"/>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Send Recruitment Letter</a:t>
          </a:r>
        </a:p>
      </dsp:txBody>
      <dsp:txXfrm>
        <a:off x="386716" y="2511"/>
        <a:ext cx="3623220" cy="1811610"/>
      </dsp:txXfrm>
    </dsp:sp>
    <dsp:sp modelId="{690F7FCD-5C5A-3044-A74D-A08AA8A6A255}">
      <dsp:nvSpPr>
        <dsp:cNvPr id="0" name=""/>
        <dsp:cNvSpPr/>
      </dsp:nvSpPr>
      <dsp:spPr>
        <a:xfrm>
          <a:off x="4770813" y="0"/>
          <a:ext cx="3623220" cy="1811610"/>
        </a:xfrm>
        <a:prstGeom prst="rect">
          <a:avLst/>
        </a:prstGeom>
        <a:solidFill>
          <a:srgbClr val="FF0000">
            <a:alpha val="6691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Interested?</a:t>
          </a:r>
        </a:p>
        <a:p>
          <a:pPr marL="0" lvl="0" indent="0" algn="ctr" defTabSz="1689100">
            <a:lnSpc>
              <a:spcPct val="90000"/>
            </a:lnSpc>
            <a:spcBef>
              <a:spcPct val="0"/>
            </a:spcBef>
            <a:spcAft>
              <a:spcPct val="35000"/>
            </a:spcAft>
            <a:buNone/>
          </a:pPr>
          <a:r>
            <a:rPr lang="en-US" sz="3800" kern="1200" dirty="0"/>
            <a:t>No </a:t>
          </a:r>
        </a:p>
      </dsp:txBody>
      <dsp:txXfrm>
        <a:off x="4770813" y="0"/>
        <a:ext cx="3623220" cy="1811610"/>
      </dsp:txXfrm>
    </dsp:sp>
    <dsp:sp modelId="{6EEA7C0D-A1E8-3A4A-B380-602A38A0F9D7}">
      <dsp:nvSpPr>
        <dsp:cNvPr id="0" name=""/>
        <dsp:cNvSpPr/>
      </dsp:nvSpPr>
      <dsp:spPr>
        <a:xfrm>
          <a:off x="2578765" y="2574998"/>
          <a:ext cx="3623220" cy="1811610"/>
        </a:xfrm>
        <a:prstGeom prst="rect">
          <a:avLst/>
        </a:prstGeom>
        <a:solidFill>
          <a:srgbClr val="FF0000">
            <a:alpha val="6691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prstClr val="black"/>
              </a:solidFill>
              <a:latin typeface="Palatino Linotype" panose="02040502050505030304"/>
              <a:ea typeface="+mn-ea"/>
              <a:cs typeface="+mn-cs"/>
            </a:rPr>
            <a:t>Provide reason not interested</a:t>
          </a:r>
        </a:p>
      </dsp:txBody>
      <dsp:txXfrm>
        <a:off x="2578765" y="2574998"/>
        <a:ext cx="3623220" cy="1811610"/>
      </dsp:txXfrm>
    </dsp:sp>
    <dsp:sp modelId="{30062181-4738-FC4A-B760-E3BD517D4857}">
      <dsp:nvSpPr>
        <dsp:cNvPr id="0" name=""/>
        <dsp:cNvSpPr/>
      </dsp:nvSpPr>
      <dsp:spPr>
        <a:xfrm>
          <a:off x="6962862" y="2574998"/>
          <a:ext cx="3623220" cy="1811610"/>
        </a:xfrm>
        <a:prstGeom prst="rect">
          <a:avLst/>
        </a:prstGeom>
        <a:solidFill>
          <a:srgbClr val="FF0000">
            <a:alpha val="66910"/>
          </a:srgb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prstClr val="black"/>
              </a:solidFill>
              <a:latin typeface="Palatino Linotype" panose="02040502050505030304"/>
              <a:ea typeface="+mn-ea"/>
              <a:cs typeface="+mn-cs"/>
            </a:rPr>
            <a:t>Unable to contact Restart with AIF next year</a:t>
          </a:r>
        </a:p>
      </dsp:txBody>
      <dsp:txXfrm>
        <a:off x="6962862" y="2574998"/>
        <a:ext cx="3623220" cy="18116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B40C9-E578-4BF7-802C-B484BFD14AC9}">
      <dsp:nvSpPr>
        <dsp:cNvPr id="0" name=""/>
        <dsp:cNvSpPr/>
      </dsp:nvSpPr>
      <dsp:spPr>
        <a:xfrm>
          <a:off x="0" y="720526"/>
          <a:ext cx="4697730" cy="13419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kern="1200" dirty="0"/>
            <a:t>Students should know how to:</a:t>
          </a:r>
          <a:endParaRPr lang="en-US" sz="3100" kern="1200" dirty="0"/>
        </a:p>
      </dsp:txBody>
      <dsp:txXfrm>
        <a:off x="65511" y="786037"/>
        <a:ext cx="4566708" cy="1210967"/>
      </dsp:txXfrm>
    </dsp:sp>
    <dsp:sp modelId="{A859D21B-7A5F-4205-96FF-9A3CB64D538F}">
      <dsp:nvSpPr>
        <dsp:cNvPr id="0" name=""/>
        <dsp:cNvSpPr/>
      </dsp:nvSpPr>
      <dsp:spPr>
        <a:xfrm>
          <a:off x="0" y="2062516"/>
          <a:ext cx="4697730" cy="1379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153"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Use the device.</a:t>
          </a:r>
        </a:p>
        <a:p>
          <a:pPr marL="228600" lvl="1" indent="-228600" algn="l" defTabSz="1066800">
            <a:lnSpc>
              <a:spcPct val="90000"/>
            </a:lnSpc>
            <a:spcBef>
              <a:spcPct val="0"/>
            </a:spcBef>
            <a:spcAft>
              <a:spcPct val="20000"/>
            </a:spcAft>
            <a:buChar char="•"/>
          </a:pPr>
          <a:r>
            <a:rPr lang="en-US" sz="2400" kern="1200" dirty="0"/>
            <a:t>Tell when the device is empty.</a:t>
          </a:r>
        </a:p>
        <a:p>
          <a:pPr marL="228600" lvl="1" indent="-228600" algn="l" defTabSz="1066800">
            <a:lnSpc>
              <a:spcPct val="90000"/>
            </a:lnSpc>
            <a:spcBef>
              <a:spcPct val="0"/>
            </a:spcBef>
            <a:spcAft>
              <a:spcPct val="20000"/>
            </a:spcAft>
            <a:buChar char="•"/>
          </a:pPr>
          <a:r>
            <a:rPr lang="en-US" sz="2400" kern="1200" dirty="0"/>
            <a:t>Clean the device.</a:t>
          </a:r>
        </a:p>
      </dsp:txBody>
      <dsp:txXfrm>
        <a:off x="0" y="2062516"/>
        <a:ext cx="4697730" cy="1379654"/>
      </dsp:txXfrm>
    </dsp:sp>
    <dsp:sp modelId="{B022C6C9-9263-48EF-8926-180FD6D2DA71}">
      <dsp:nvSpPr>
        <dsp:cNvPr id="0" name=""/>
        <dsp:cNvSpPr/>
      </dsp:nvSpPr>
      <dsp:spPr>
        <a:xfrm>
          <a:off x="0" y="3442171"/>
          <a:ext cx="4697730" cy="1341989"/>
        </a:xfrm>
        <a:prstGeom prst="roundRect">
          <a:avLst/>
        </a:prstGeom>
        <a:solidFill>
          <a:schemeClr val="accent2">
            <a:hueOff val="-882696"/>
            <a:satOff val="4218"/>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kern="1200" dirty="0"/>
            <a:t>Check inhaler technique at every visit.</a:t>
          </a:r>
          <a:endParaRPr lang="en-US" sz="3100" kern="1200" dirty="0"/>
        </a:p>
      </dsp:txBody>
      <dsp:txXfrm>
        <a:off x="65511" y="3507682"/>
        <a:ext cx="4566708" cy="12109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E5BE63-37F9-4023-B1EE-4E089AF86BD1}">
      <dsp:nvSpPr>
        <dsp:cNvPr id="0" name=""/>
        <dsp:cNvSpPr/>
      </dsp:nvSpPr>
      <dsp:spPr>
        <a:xfrm>
          <a:off x="0" y="207"/>
          <a:ext cx="7886700" cy="6949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Pros:</a:t>
          </a:r>
          <a:endParaRPr lang="en-US" sz="2700" kern="1200" dirty="0"/>
        </a:p>
      </dsp:txBody>
      <dsp:txXfrm>
        <a:off x="33926" y="34133"/>
        <a:ext cx="7818848" cy="627128"/>
      </dsp:txXfrm>
    </dsp:sp>
    <dsp:sp modelId="{5AAF2D82-1119-4B21-838E-3BB52760A160}">
      <dsp:nvSpPr>
        <dsp:cNvPr id="0" name=""/>
        <dsp:cNvSpPr/>
      </dsp:nvSpPr>
      <dsp:spPr>
        <a:xfrm>
          <a:off x="0" y="695187"/>
          <a:ext cx="7886700" cy="1117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Pressurized propellant pushes the drug into the airways.</a:t>
          </a:r>
        </a:p>
        <a:p>
          <a:pPr marL="228600" lvl="1" indent="-228600" algn="l" defTabSz="933450">
            <a:lnSpc>
              <a:spcPct val="90000"/>
            </a:lnSpc>
            <a:spcBef>
              <a:spcPct val="0"/>
            </a:spcBef>
            <a:spcAft>
              <a:spcPct val="20000"/>
            </a:spcAft>
            <a:buChar char="•"/>
          </a:pPr>
          <a:r>
            <a:rPr lang="en-US" sz="2100" kern="1200" dirty="0"/>
            <a:t>Accidentally breathing out a little while using will not cause a problem in the delivery of the medicine.</a:t>
          </a:r>
        </a:p>
      </dsp:txBody>
      <dsp:txXfrm>
        <a:off x="0" y="695187"/>
        <a:ext cx="7886700" cy="1117799"/>
      </dsp:txXfrm>
    </dsp:sp>
    <dsp:sp modelId="{EC11F320-07EA-4C19-B853-6A7B311330DA}">
      <dsp:nvSpPr>
        <dsp:cNvPr id="0" name=""/>
        <dsp:cNvSpPr/>
      </dsp:nvSpPr>
      <dsp:spPr>
        <a:xfrm>
          <a:off x="0" y="1812987"/>
          <a:ext cx="7886700" cy="694980"/>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dirty="0"/>
            <a:t>Cons:</a:t>
          </a:r>
          <a:endParaRPr lang="en-US" sz="2700" kern="1200" dirty="0"/>
        </a:p>
      </dsp:txBody>
      <dsp:txXfrm>
        <a:off x="33926" y="1846913"/>
        <a:ext cx="7818848" cy="627128"/>
      </dsp:txXfrm>
    </dsp:sp>
    <dsp:sp modelId="{8E7A632B-EC91-4E2F-B1C8-0C29204DF978}">
      <dsp:nvSpPr>
        <dsp:cNvPr id="0" name=""/>
        <dsp:cNvSpPr/>
      </dsp:nvSpPr>
      <dsp:spPr>
        <a:xfrm>
          <a:off x="0" y="2507967"/>
          <a:ext cx="7886700" cy="1844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Requires coordination- must coordinate breathing in with actuation/release of medication.</a:t>
          </a:r>
        </a:p>
        <a:p>
          <a:pPr marL="228600" lvl="1" indent="-228600" algn="l" defTabSz="933450">
            <a:lnSpc>
              <a:spcPct val="90000"/>
            </a:lnSpc>
            <a:spcBef>
              <a:spcPct val="0"/>
            </a:spcBef>
            <a:spcAft>
              <a:spcPct val="20000"/>
            </a:spcAft>
            <a:buChar char="•"/>
          </a:pPr>
          <a:r>
            <a:rPr lang="en-US" sz="2100" kern="1200" dirty="0"/>
            <a:t>Most difficult to use.</a:t>
          </a:r>
        </a:p>
        <a:p>
          <a:pPr marL="228600" lvl="1" indent="-228600" algn="l" defTabSz="933450">
            <a:lnSpc>
              <a:spcPct val="90000"/>
            </a:lnSpc>
            <a:spcBef>
              <a:spcPct val="0"/>
            </a:spcBef>
            <a:spcAft>
              <a:spcPct val="20000"/>
            </a:spcAft>
            <a:buChar char="•"/>
          </a:pPr>
          <a:r>
            <a:rPr lang="en-US" sz="2100" kern="1200" dirty="0"/>
            <a:t>Patients can commit critical error and not receive any medicine.</a:t>
          </a:r>
        </a:p>
      </dsp:txBody>
      <dsp:txXfrm>
        <a:off x="0" y="2507967"/>
        <a:ext cx="7886700" cy="184436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FA1E8FB-B4C1-4D91-93D7-B471704E0287}" type="datetimeFigureOut">
              <a:rPr lang="en-US" smtClean="0"/>
              <a:t>7/14/2023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24AC1391-B085-483F-A4B8-3E33ADADF7FF}" type="slidenum">
              <a:rPr lang="en-US" smtClean="0"/>
              <a:t>‹#›</a:t>
            </a:fld>
            <a:endParaRPr lang="en-US"/>
          </a:p>
        </p:txBody>
      </p:sp>
    </p:spTree>
    <p:extLst>
      <p:ext uri="{BB962C8B-B14F-4D97-AF65-F5344CB8AC3E}">
        <p14:creationId xmlns:p14="http://schemas.microsoft.com/office/powerpoint/2010/main" val="79489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AC1391-B085-483F-A4B8-3E33ADADF7FF}" type="slidenum">
              <a:rPr lang="en-US" smtClean="0"/>
              <a:t>1</a:t>
            </a:fld>
            <a:endParaRPr lang="en-US"/>
          </a:p>
        </p:txBody>
      </p:sp>
    </p:spTree>
    <p:extLst>
      <p:ext uri="{BB962C8B-B14F-4D97-AF65-F5344CB8AC3E}">
        <p14:creationId xmlns:p14="http://schemas.microsoft.com/office/powerpoint/2010/main" val="404876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5</a:t>
            </a:fld>
            <a:endParaRPr lang="en-US"/>
          </a:p>
        </p:txBody>
      </p:sp>
    </p:spTree>
    <p:extLst>
      <p:ext uri="{BB962C8B-B14F-4D97-AF65-F5344CB8AC3E}">
        <p14:creationId xmlns:p14="http://schemas.microsoft.com/office/powerpoint/2010/main" val="343900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8</a:t>
            </a:fld>
            <a:endParaRPr lang="en-US"/>
          </a:p>
        </p:txBody>
      </p:sp>
    </p:spTree>
    <p:extLst>
      <p:ext uri="{BB962C8B-B14F-4D97-AF65-F5344CB8AC3E}">
        <p14:creationId xmlns:p14="http://schemas.microsoft.com/office/powerpoint/2010/main" val="639630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12</a:t>
            </a:fld>
            <a:endParaRPr lang="en-US"/>
          </a:p>
        </p:txBody>
      </p:sp>
    </p:spTree>
    <p:extLst>
      <p:ext uri="{BB962C8B-B14F-4D97-AF65-F5344CB8AC3E}">
        <p14:creationId xmlns:p14="http://schemas.microsoft.com/office/powerpoint/2010/main" val="1743768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13</a:t>
            </a:fld>
            <a:endParaRPr lang="en-US"/>
          </a:p>
        </p:txBody>
      </p:sp>
    </p:spTree>
    <p:extLst>
      <p:ext uri="{BB962C8B-B14F-4D97-AF65-F5344CB8AC3E}">
        <p14:creationId xmlns:p14="http://schemas.microsoft.com/office/powerpoint/2010/main" val="290926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14</a:t>
            </a:fld>
            <a:endParaRPr lang="en-US"/>
          </a:p>
        </p:txBody>
      </p:sp>
    </p:spTree>
    <p:extLst>
      <p:ext uri="{BB962C8B-B14F-4D97-AF65-F5344CB8AC3E}">
        <p14:creationId xmlns:p14="http://schemas.microsoft.com/office/powerpoint/2010/main" val="3790365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17</a:t>
            </a:fld>
            <a:endParaRPr lang="en-US"/>
          </a:p>
        </p:txBody>
      </p:sp>
    </p:spTree>
    <p:extLst>
      <p:ext uri="{BB962C8B-B14F-4D97-AF65-F5344CB8AC3E}">
        <p14:creationId xmlns:p14="http://schemas.microsoft.com/office/powerpoint/2010/main" val="2582512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18</a:t>
            </a:fld>
            <a:endParaRPr lang="en-US"/>
          </a:p>
        </p:txBody>
      </p:sp>
    </p:spTree>
    <p:extLst>
      <p:ext uri="{BB962C8B-B14F-4D97-AF65-F5344CB8AC3E}">
        <p14:creationId xmlns:p14="http://schemas.microsoft.com/office/powerpoint/2010/main" val="1737369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Asthma education materials should be given in person if the visit was in person</a:t>
            </a:r>
          </a:p>
          <a:p>
            <a:r>
              <a:rPr lang="en-US" dirty="0"/>
              <a:t>Post-baseline will be sent by  study team</a:t>
            </a:r>
          </a:p>
          <a:p>
            <a:r>
              <a:rPr lang="en-US" dirty="0"/>
              <a:t>Need to discuss the gift card process</a:t>
            </a:r>
          </a:p>
        </p:txBody>
      </p:sp>
      <p:sp>
        <p:nvSpPr>
          <p:cNvPr id="4" name="Slide Number Placeholder 3"/>
          <p:cNvSpPr>
            <a:spLocks noGrp="1"/>
          </p:cNvSpPr>
          <p:nvPr>
            <p:ph type="sldNum" sz="quarter" idx="5"/>
          </p:nvPr>
        </p:nvSpPr>
        <p:spPr/>
        <p:txBody>
          <a:bodyPr/>
          <a:lstStyle/>
          <a:p>
            <a:fld id="{24AC1391-B085-483F-A4B8-3E33ADADF7FF}" type="slidenum">
              <a:rPr lang="en-US" smtClean="0"/>
              <a:t>21</a:t>
            </a:fld>
            <a:endParaRPr lang="en-US"/>
          </a:p>
        </p:txBody>
      </p:sp>
    </p:spTree>
    <p:extLst>
      <p:ext uri="{BB962C8B-B14F-4D97-AF65-F5344CB8AC3E}">
        <p14:creationId xmlns:p14="http://schemas.microsoft.com/office/powerpoint/2010/main" val="2649529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Melanie – do you have materials about role plays – should be in the playbook</a:t>
            </a:r>
          </a:p>
          <a:p>
            <a:endParaRPr lang="en-US" dirty="0"/>
          </a:p>
          <a:p>
            <a:r>
              <a:rPr lang="en-US" dirty="0"/>
              <a:t>Lesson plan for visit 1, 2 and 3</a:t>
            </a:r>
          </a:p>
          <a:p>
            <a:endParaRPr lang="en-US" dirty="0"/>
          </a:p>
          <a:p>
            <a:endParaRPr lang="en-US" dirty="0"/>
          </a:p>
        </p:txBody>
      </p:sp>
      <p:sp>
        <p:nvSpPr>
          <p:cNvPr id="4" name="Slide Number Placeholder 3"/>
          <p:cNvSpPr>
            <a:spLocks noGrp="1"/>
          </p:cNvSpPr>
          <p:nvPr>
            <p:ph type="sldNum" sz="quarter" idx="5"/>
          </p:nvPr>
        </p:nvSpPr>
        <p:spPr/>
        <p:txBody>
          <a:bodyPr/>
          <a:lstStyle/>
          <a:p>
            <a:fld id="{24AC1391-B085-483F-A4B8-3E33ADADF7FF}" type="slidenum">
              <a:rPr lang="en-US" smtClean="0"/>
              <a:t>22</a:t>
            </a:fld>
            <a:endParaRPr lang="en-US"/>
          </a:p>
        </p:txBody>
      </p:sp>
    </p:spTree>
    <p:extLst>
      <p:ext uri="{BB962C8B-B14F-4D97-AF65-F5344CB8AC3E}">
        <p14:creationId xmlns:p14="http://schemas.microsoft.com/office/powerpoint/2010/main" val="791146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Waitlist as a follow up training topic</a:t>
            </a:r>
          </a:p>
        </p:txBody>
      </p:sp>
      <p:sp>
        <p:nvSpPr>
          <p:cNvPr id="4" name="Slide Number Placeholder 3"/>
          <p:cNvSpPr>
            <a:spLocks noGrp="1"/>
          </p:cNvSpPr>
          <p:nvPr>
            <p:ph type="sldNum" sz="quarter" idx="5"/>
          </p:nvPr>
        </p:nvSpPr>
        <p:spPr/>
        <p:txBody>
          <a:bodyPr/>
          <a:lstStyle/>
          <a:p>
            <a:fld id="{24AC1391-B085-483F-A4B8-3E33ADADF7FF}" type="slidenum">
              <a:rPr lang="en-US" smtClean="0"/>
              <a:t>23</a:t>
            </a:fld>
            <a:endParaRPr lang="en-US"/>
          </a:p>
        </p:txBody>
      </p:sp>
    </p:spTree>
    <p:extLst>
      <p:ext uri="{BB962C8B-B14F-4D97-AF65-F5344CB8AC3E}">
        <p14:creationId xmlns:p14="http://schemas.microsoft.com/office/powerpoint/2010/main" val="2846391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demonstration on the phone</a:t>
            </a:r>
          </a:p>
          <a:p>
            <a:r>
              <a:rPr lang="en-US" dirty="0"/>
              <a:t>Asthma comp nav pretends to be the family</a:t>
            </a:r>
          </a:p>
          <a:p>
            <a:endParaRPr lang="en-US" dirty="0"/>
          </a:p>
          <a:p>
            <a:r>
              <a:rPr lang="en-US" dirty="0"/>
              <a:t>See one, do one, teach one</a:t>
            </a:r>
          </a:p>
          <a:p>
            <a:r>
              <a:rPr lang="en-US" dirty="0"/>
              <a:t>2 comp navigators</a:t>
            </a:r>
          </a:p>
          <a:p>
            <a:endParaRPr lang="en-US" dirty="0"/>
          </a:p>
          <a:p>
            <a:r>
              <a:rPr lang="en-US" dirty="0"/>
              <a:t>Go over baseline questionnaire (parts of it)</a:t>
            </a:r>
          </a:p>
        </p:txBody>
      </p:sp>
      <p:sp>
        <p:nvSpPr>
          <p:cNvPr id="4" name="Slide Number Placeholder 3"/>
          <p:cNvSpPr>
            <a:spLocks noGrp="1"/>
          </p:cNvSpPr>
          <p:nvPr>
            <p:ph type="sldNum" sz="quarter" idx="5"/>
          </p:nvPr>
        </p:nvSpPr>
        <p:spPr/>
        <p:txBody>
          <a:bodyPr/>
          <a:lstStyle/>
          <a:p>
            <a:fld id="{893B0CF2-7F87-4E02-A248-870047730F99}" type="slidenum">
              <a:rPr lang="en-US" smtClean="0"/>
              <a:t>24</a:t>
            </a:fld>
            <a:endParaRPr lang="en-US"/>
          </a:p>
        </p:txBody>
      </p:sp>
    </p:spTree>
    <p:extLst>
      <p:ext uri="{BB962C8B-B14F-4D97-AF65-F5344CB8AC3E}">
        <p14:creationId xmlns:p14="http://schemas.microsoft.com/office/powerpoint/2010/main" val="3495073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3237">
              <a:defRPr/>
            </a:pPr>
            <a:fld id="{893B0CF2-7F87-4E02-A248-870047730F99}" type="slidenum">
              <a:rPr lang="en-US">
                <a:solidFill>
                  <a:prstClr val="black"/>
                </a:solidFill>
                <a:latin typeface="Calibri" panose="020F0502020204030204"/>
              </a:rPr>
              <a:pPr defTabSz="93323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4095835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33237">
              <a:defRPr/>
            </a:pPr>
            <a:fld id="{4F4ADE7D-E514-3243-88F9-9C4AB50A3CE8}" type="slidenum">
              <a:rPr lang="en-US">
                <a:solidFill>
                  <a:prstClr val="black"/>
                </a:solidFill>
                <a:latin typeface="Calibri" panose="020F0502020204030204"/>
              </a:rPr>
              <a:pPr defTabSz="933237">
                <a:defRPr/>
              </a:pPr>
              <a:t>31</a:t>
            </a:fld>
            <a:endParaRPr lang="en-US" dirty="0">
              <a:solidFill>
                <a:prstClr val="black"/>
              </a:solidFill>
              <a:latin typeface="Calibri" panose="020F0502020204030204"/>
            </a:endParaRP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dirty="0"/>
              <a:t>Changed steroid to corticosteroid</a:t>
            </a:r>
            <a:r>
              <a:rPr lang="en-US" baseline="0" dirty="0"/>
              <a:t>  ELL 9-5-11</a:t>
            </a:r>
            <a:endParaRPr lang="en-US" dirty="0"/>
          </a:p>
          <a:p>
            <a:r>
              <a:rPr lang="en-US" dirty="0"/>
              <a:t>Children &lt;4-5 years need to use a holding chamber w/ a mask</a:t>
            </a:r>
          </a:p>
          <a:p>
            <a:r>
              <a:rPr lang="en-US" dirty="0"/>
              <a:t>Holding chambers can increase the uptake of a drug by up to 30%</a:t>
            </a:r>
          </a:p>
          <a:p>
            <a:endParaRPr lang="en-US" dirty="0"/>
          </a:p>
          <a:p>
            <a:r>
              <a:rPr lang="en-US" dirty="0"/>
              <a:t>$40-$53 for aerochamber</a:t>
            </a:r>
          </a:p>
        </p:txBody>
      </p:sp>
    </p:spTree>
    <p:extLst>
      <p:ext uri="{BB962C8B-B14F-4D97-AF65-F5344CB8AC3E}">
        <p14:creationId xmlns:p14="http://schemas.microsoft.com/office/powerpoint/2010/main" val="49952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Capitalized</a:t>
            </a:r>
            <a:r>
              <a:rPr lang="en-US" baseline="0" dirty="0"/>
              <a:t> appropriate ELL 9-5-11</a:t>
            </a:r>
            <a:endParaRPr lang="en-US" dirty="0"/>
          </a:p>
        </p:txBody>
      </p:sp>
      <p:sp>
        <p:nvSpPr>
          <p:cNvPr id="4" name="Slide Number Placeholder 3"/>
          <p:cNvSpPr>
            <a:spLocks noGrp="1"/>
          </p:cNvSpPr>
          <p:nvPr>
            <p:ph type="sldNum" sz="quarter" idx="10"/>
          </p:nvPr>
        </p:nvSpPr>
        <p:spPr/>
        <p:txBody>
          <a:bodyPr/>
          <a:lstStyle/>
          <a:p>
            <a:pPr defTabSz="933237">
              <a:defRPr/>
            </a:pPr>
            <a:fld id="{69D55021-F9F4-CC4B-B81E-D207809CBF3E}" type="slidenum">
              <a:rPr lang="en-US">
                <a:solidFill>
                  <a:prstClr val="black"/>
                </a:solidFill>
                <a:latin typeface="Calibri" panose="020F0502020204030204"/>
              </a:rPr>
              <a:pPr defTabSz="933237">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5975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dt" sz="quarter" idx="1"/>
          </p:nvPr>
        </p:nvSpPr>
        <p:spPr>
          <a:noFill/>
        </p:spPr>
        <p:txBody>
          <a:bodyPr/>
          <a:lstStyle/>
          <a:p>
            <a:r>
              <a:rPr lang="en-US" dirty="0">
                <a:latin typeface="Times New Roman" charset="0"/>
                <a:ea typeface="ＭＳ Ｐゴシック" charset="-128"/>
                <a:cs typeface="ＭＳ Ｐゴシック" charset="-128"/>
              </a:rPr>
              <a:t>8/30/00</a:t>
            </a:r>
          </a:p>
        </p:txBody>
      </p:sp>
      <p:sp>
        <p:nvSpPr>
          <p:cNvPr id="74755" name="Rectangle 7"/>
          <p:cNvSpPr>
            <a:spLocks noGrp="1" noChangeArrowheads="1"/>
          </p:cNvSpPr>
          <p:nvPr>
            <p:ph type="sldNum" sz="quarter" idx="5"/>
          </p:nvPr>
        </p:nvSpPr>
        <p:spPr>
          <a:noFill/>
        </p:spPr>
        <p:txBody>
          <a:bodyPr/>
          <a:lstStyle/>
          <a:p>
            <a:fld id="{318AE1A0-FE7B-1147-8EE6-79D3B0C3E192}" type="slidenum">
              <a:rPr lang="en-US"/>
              <a:pPr/>
              <a:t>36</a:t>
            </a:fld>
            <a:endParaRPr lang="en-US" dirty="0"/>
          </a:p>
        </p:txBody>
      </p:sp>
      <p:sp>
        <p:nvSpPr>
          <p:cNvPr id="74756" name="Rectangle 2"/>
          <p:cNvSpPr>
            <a:spLocks noGrp="1" noRot="1" noChangeAspect="1" noChangeArrowheads="1" noTextEdit="1"/>
          </p:cNvSpPr>
          <p:nvPr>
            <p:ph type="sldImg"/>
          </p:nvPr>
        </p:nvSpPr>
        <p:spPr>
          <a:ln/>
        </p:spPr>
      </p:sp>
      <p:sp>
        <p:nvSpPr>
          <p:cNvPr id="74757" name="Rectangle 3"/>
          <p:cNvSpPr>
            <a:spLocks noGrp="1" noChangeArrowheads="1"/>
          </p:cNvSpPr>
          <p:nvPr>
            <p:ph type="body" idx="1"/>
          </p:nvPr>
        </p:nvSpPr>
        <p:spPr>
          <a:noFill/>
          <a:ln/>
        </p:spPr>
        <p:txBody>
          <a:bodyPr/>
          <a:lstStyle/>
          <a:p>
            <a:r>
              <a:rPr lang="en-US" u="sng" dirty="0">
                <a:latin typeface="Tahoma" charset="0"/>
              </a:rPr>
              <a:t>Corrected spelling of</a:t>
            </a:r>
            <a:r>
              <a:rPr lang="en-US" u="sng" baseline="0" dirty="0">
                <a:latin typeface="Tahoma" charset="0"/>
              </a:rPr>
              <a:t> mouthpiece ELL 9-5-11</a:t>
            </a:r>
          </a:p>
          <a:p>
            <a:endParaRPr lang="en-US" u="sng" baseline="0" dirty="0">
              <a:latin typeface="Tahoma" charset="0"/>
            </a:endParaRPr>
          </a:p>
          <a:p>
            <a:endParaRPr lang="en-US" u="sng" dirty="0">
              <a:latin typeface="Tahoma" charset="0"/>
            </a:endParaRPr>
          </a:p>
          <a:p>
            <a:r>
              <a:rPr lang="en-US" u="sng" dirty="0">
                <a:latin typeface="Tahoma" charset="0"/>
              </a:rPr>
              <a:t>Read the slide.  (Slide matches the handout.)  Demonstrate these steps on how to use the inhaler and allow time for practice.</a:t>
            </a:r>
          </a:p>
        </p:txBody>
      </p:sp>
    </p:spTree>
    <p:extLst>
      <p:ext uri="{BB962C8B-B14F-4D97-AF65-F5344CB8AC3E}">
        <p14:creationId xmlns:p14="http://schemas.microsoft.com/office/powerpoint/2010/main" val="959164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Comma</a:t>
            </a:r>
            <a:r>
              <a:rPr lang="en-US" baseline="0" dirty="0"/>
              <a:t> after mouth on bullet 2  ELL 9-5-11</a:t>
            </a:r>
            <a:endParaRPr lang="en-US" dirty="0"/>
          </a:p>
        </p:txBody>
      </p:sp>
      <p:sp>
        <p:nvSpPr>
          <p:cNvPr id="4" name="Slide Number Placeholder 3"/>
          <p:cNvSpPr>
            <a:spLocks noGrp="1"/>
          </p:cNvSpPr>
          <p:nvPr>
            <p:ph type="sldNum" sz="quarter" idx="10"/>
          </p:nvPr>
        </p:nvSpPr>
        <p:spPr/>
        <p:txBody>
          <a:bodyPr/>
          <a:lstStyle/>
          <a:p>
            <a:fld id="{69D55021-F9F4-CC4B-B81E-D207809CBF3E}" type="slidenum">
              <a:rPr lang="en-US" smtClean="0"/>
              <a:pPr/>
              <a:t>44</a:t>
            </a:fld>
            <a:endParaRPr lang="en-US" dirty="0"/>
          </a:p>
        </p:txBody>
      </p:sp>
    </p:spTree>
    <p:extLst>
      <p:ext uri="{BB962C8B-B14F-4D97-AF65-F5344CB8AC3E}">
        <p14:creationId xmlns:p14="http://schemas.microsoft.com/office/powerpoint/2010/main" val="1292102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Melanie to bring kits</a:t>
            </a:r>
          </a:p>
        </p:txBody>
      </p:sp>
      <p:sp>
        <p:nvSpPr>
          <p:cNvPr id="4" name="Slide Number Placeholder 3"/>
          <p:cNvSpPr>
            <a:spLocks noGrp="1"/>
          </p:cNvSpPr>
          <p:nvPr>
            <p:ph type="sldNum" sz="quarter" idx="5"/>
          </p:nvPr>
        </p:nvSpPr>
        <p:spPr/>
        <p:txBody>
          <a:bodyPr/>
          <a:lstStyle/>
          <a:p>
            <a:fld id="{24AC1391-B085-483F-A4B8-3E33ADADF7FF}" type="slidenum">
              <a:rPr lang="en-US" smtClean="0"/>
              <a:t>50</a:t>
            </a:fld>
            <a:endParaRPr lang="en-US"/>
          </a:p>
        </p:txBody>
      </p:sp>
    </p:spTree>
    <p:extLst>
      <p:ext uri="{BB962C8B-B14F-4D97-AF65-F5344CB8AC3E}">
        <p14:creationId xmlns:p14="http://schemas.microsoft.com/office/powerpoint/2010/main" val="2871072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 </a:t>
            </a:r>
            <a:r>
              <a:rPr lang="en-US" dirty="0" err="1"/>
              <a:t>navs</a:t>
            </a:r>
            <a:r>
              <a:rPr lang="en-US" dirty="0"/>
              <a:t> will demonstrate more complicated </a:t>
            </a:r>
          </a:p>
        </p:txBody>
      </p:sp>
      <p:sp>
        <p:nvSpPr>
          <p:cNvPr id="4" name="Slide Number Placeholder 3"/>
          <p:cNvSpPr>
            <a:spLocks noGrp="1"/>
          </p:cNvSpPr>
          <p:nvPr>
            <p:ph type="sldNum" sz="quarter" idx="5"/>
          </p:nvPr>
        </p:nvSpPr>
        <p:spPr/>
        <p:txBody>
          <a:bodyPr/>
          <a:lstStyle/>
          <a:p>
            <a:fld id="{24AC1391-B085-483F-A4B8-3E33ADADF7FF}" type="slidenum">
              <a:rPr lang="en-US" smtClean="0"/>
              <a:t>61</a:t>
            </a:fld>
            <a:endParaRPr lang="en-US"/>
          </a:p>
        </p:txBody>
      </p:sp>
    </p:spTree>
    <p:extLst>
      <p:ext uri="{BB962C8B-B14F-4D97-AF65-F5344CB8AC3E}">
        <p14:creationId xmlns:p14="http://schemas.microsoft.com/office/powerpoint/2010/main" val="3683187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Misha to present</a:t>
            </a:r>
          </a:p>
        </p:txBody>
      </p:sp>
      <p:sp>
        <p:nvSpPr>
          <p:cNvPr id="4" name="Slide Number Placeholder 3"/>
          <p:cNvSpPr>
            <a:spLocks noGrp="1"/>
          </p:cNvSpPr>
          <p:nvPr>
            <p:ph type="sldNum" sz="quarter" idx="5"/>
          </p:nvPr>
        </p:nvSpPr>
        <p:spPr/>
        <p:txBody>
          <a:bodyPr/>
          <a:lstStyle/>
          <a:p>
            <a:fld id="{24AC1391-B085-483F-A4B8-3E33ADADF7FF}" type="slidenum">
              <a:rPr lang="en-US" smtClean="0"/>
              <a:t>63</a:t>
            </a:fld>
            <a:endParaRPr lang="en-US"/>
          </a:p>
        </p:txBody>
      </p:sp>
    </p:spTree>
    <p:extLst>
      <p:ext uri="{BB962C8B-B14F-4D97-AF65-F5344CB8AC3E}">
        <p14:creationId xmlns:p14="http://schemas.microsoft.com/office/powerpoint/2010/main" val="2008362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258D782-9E98-8BD5-1888-1D08152E78A2}"/>
              </a:ext>
            </a:extLst>
          </p:cNvPr>
          <p:cNvGrpSpPr/>
          <p:nvPr userDrawn="1"/>
        </p:nvGrpSpPr>
        <p:grpSpPr>
          <a:xfrm>
            <a:off x="99369" y="1"/>
            <a:ext cx="4102529" cy="1489341"/>
            <a:chOff x="99369" y="1"/>
            <a:chExt cx="4102529" cy="1489341"/>
          </a:xfrm>
        </p:grpSpPr>
        <p:pic>
          <p:nvPicPr>
            <p:cNvPr id="8" name="Picture 7" descr="A picture containing text, transport, aircraft, balloon&#10;&#10;Description automatically generated">
              <a:extLst>
                <a:ext uri="{FF2B5EF4-FFF2-40B4-BE49-F238E27FC236}">
                  <a16:creationId xmlns:a16="http://schemas.microsoft.com/office/drawing/2014/main" id="{CA44AEA5-4623-396C-83E2-4E78D523F1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9" y="1"/>
              <a:ext cx="806793" cy="744732"/>
            </a:xfrm>
            <a:prstGeom prst="rect">
              <a:avLst/>
            </a:prstGeom>
          </p:spPr>
        </p:pic>
        <p:sp>
          <p:nvSpPr>
            <p:cNvPr id="14" name="Rectangle 13">
              <a:extLst>
                <a:ext uri="{FF2B5EF4-FFF2-40B4-BE49-F238E27FC236}">
                  <a16:creationId xmlns:a16="http://schemas.microsoft.com/office/drawing/2014/main" id="{14F70762-71AD-474C-8A20-359FE37E07A7}"/>
                </a:ext>
              </a:extLst>
            </p:cNvPr>
            <p:cNvSpPr/>
            <p:nvPr userDrawn="1"/>
          </p:nvSpPr>
          <p:spPr>
            <a:xfrm rot="21069565">
              <a:off x="260838" y="295752"/>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641939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7" name="Group 6">
            <a:extLst>
              <a:ext uri="{FF2B5EF4-FFF2-40B4-BE49-F238E27FC236}">
                <a16:creationId xmlns:a16="http://schemas.microsoft.com/office/drawing/2014/main" id="{5044C683-A2AF-FE57-C01D-99CE76FA7293}"/>
              </a:ext>
            </a:extLst>
          </p:cNvPr>
          <p:cNvGrpSpPr/>
          <p:nvPr userDrawn="1"/>
        </p:nvGrpSpPr>
        <p:grpSpPr>
          <a:xfrm>
            <a:off x="0" y="0"/>
            <a:ext cx="4126591" cy="1461202"/>
            <a:chOff x="-219968" y="53027"/>
            <a:chExt cx="4126591" cy="1461202"/>
          </a:xfrm>
        </p:grpSpPr>
        <p:pic>
          <p:nvPicPr>
            <p:cNvPr id="8" name="Picture 7" descr="A picture containing text, transport, aircraft, balloon&#10;&#10;Description automatically generated">
              <a:extLst>
                <a:ext uri="{FF2B5EF4-FFF2-40B4-BE49-F238E27FC236}">
                  <a16:creationId xmlns:a16="http://schemas.microsoft.com/office/drawing/2014/main" id="{2942C523-06BE-C65E-EB70-68FA44E0A9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9" name="Rectangle 8">
              <a:extLst>
                <a:ext uri="{FF2B5EF4-FFF2-40B4-BE49-F238E27FC236}">
                  <a16:creationId xmlns:a16="http://schemas.microsoft.com/office/drawing/2014/main" id="{CAA85C94-3365-26BB-94CF-2473E147D7F3}"/>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45499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82495CDD-A751-E869-5E84-9E5B7B855506}"/>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3538094E-D560-42E9-25A4-059F734282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7F17CA80-D2B4-8899-C311-9E6B7C99C40C}"/>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15928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4" name="Group 13">
            <a:extLst>
              <a:ext uri="{FF2B5EF4-FFF2-40B4-BE49-F238E27FC236}">
                <a16:creationId xmlns:a16="http://schemas.microsoft.com/office/drawing/2014/main" id="{C76EA4D4-F27D-1AF0-C82C-4B0FED2ED421}"/>
              </a:ext>
            </a:extLst>
          </p:cNvPr>
          <p:cNvGrpSpPr/>
          <p:nvPr userDrawn="1"/>
        </p:nvGrpSpPr>
        <p:grpSpPr>
          <a:xfrm>
            <a:off x="0" y="0"/>
            <a:ext cx="4126591" cy="1461202"/>
            <a:chOff x="-219968" y="53027"/>
            <a:chExt cx="4126591" cy="1461202"/>
          </a:xfrm>
        </p:grpSpPr>
        <p:pic>
          <p:nvPicPr>
            <p:cNvPr id="15" name="Picture 14" descr="A picture containing text, transport, aircraft, balloon&#10;&#10;Description automatically generated">
              <a:extLst>
                <a:ext uri="{FF2B5EF4-FFF2-40B4-BE49-F238E27FC236}">
                  <a16:creationId xmlns:a16="http://schemas.microsoft.com/office/drawing/2014/main" id="{2E7FA387-2B2F-7713-202F-C7AA51F0A0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6" name="Rectangle 15">
              <a:extLst>
                <a:ext uri="{FF2B5EF4-FFF2-40B4-BE49-F238E27FC236}">
                  <a16:creationId xmlns:a16="http://schemas.microsoft.com/office/drawing/2014/main" id="{A2CD79AE-ADFD-5DA6-6A2B-C708C423DB3F}"/>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290644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7/14/2023</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43BE3DCC-3D76-014D-13F3-61DEF06DA962}"/>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8E75E8B3-6B67-6BE3-CB38-6FC6F44BE3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AFDF7D11-1B84-87EE-2230-ECAB81989284}"/>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69902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7/14/2023</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grpSp>
        <p:nvGrpSpPr>
          <p:cNvPr id="9" name="Group 8">
            <a:extLst>
              <a:ext uri="{FF2B5EF4-FFF2-40B4-BE49-F238E27FC236}">
                <a16:creationId xmlns:a16="http://schemas.microsoft.com/office/drawing/2014/main" id="{2942EDB2-1E4F-4409-45F4-B849C93D43D1}"/>
              </a:ext>
            </a:extLst>
          </p:cNvPr>
          <p:cNvGrpSpPr/>
          <p:nvPr userDrawn="1"/>
        </p:nvGrpSpPr>
        <p:grpSpPr>
          <a:xfrm>
            <a:off x="0" y="0"/>
            <a:ext cx="4126591" cy="1461202"/>
            <a:chOff x="-219968" y="53027"/>
            <a:chExt cx="4126591" cy="1461202"/>
          </a:xfrm>
        </p:grpSpPr>
        <p:pic>
          <p:nvPicPr>
            <p:cNvPr id="10" name="Picture 9" descr="A picture containing text, transport, aircraft, balloon&#10;&#10;Description automatically generated">
              <a:extLst>
                <a:ext uri="{FF2B5EF4-FFF2-40B4-BE49-F238E27FC236}">
                  <a16:creationId xmlns:a16="http://schemas.microsoft.com/office/drawing/2014/main" id="{4C96D5C8-C6DA-7EE9-0FDA-915B68CFD8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1" name="Rectangle 10">
              <a:extLst>
                <a:ext uri="{FF2B5EF4-FFF2-40B4-BE49-F238E27FC236}">
                  <a16:creationId xmlns:a16="http://schemas.microsoft.com/office/drawing/2014/main" id="{A198BC59-D16C-FD01-C2A9-98E0F50B305B}"/>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11905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7/14/2023</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grpSp>
        <p:nvGrpSpPr>
          <p:cNvPr id="8" name="Group 7">
            <a:extLst>
              <a:ext uri="{FF2B5EF4-FFF2-40B4-BE49-F238E27FC236}">
                <a16:creationId xmlns:a16="http://schemas.microsoft.com/office/drawing/2014/main" id="{789DFD85-7892-484A-E057-ACD782553E61}"/>
              </a:ext>
            </a:extLst>
          </p:cNvPr>
          <p:cNvGrpSpPr/>
          <p:nvPr userDrawn="1"/>
        </p:nvGrpSpPr>
        <p:grpSpPr>
          <a:xfrm>
            <a:off x="0" y="0"/>
            <a:ext cx="4126591" cy="1461202"/>
            <a:chOff x="-219968" y="53027"/>
            <a:chExt cx="4126591" cy="1461202"/>
          </a:xfrm>
        </p:grpSpPr>
        <p:pic>
          <p:nvPicPr>
            <p:cNvPr id="9" name="Picture 8" descr="A picture containing text, transport, aircraft, balloon&#10;&#10;Description automatically generated">
              <a:extLst>
                <a:ext uri="{FF2B5EF4-FFF2-40B4-BE49-F238E27FC236}">
                  <a16:creationId xmlns:a16="http://schemas.microsoft.com/office/drawing/2014/main" id="{DE6AF0E7-4F22-976C-2EC6-B5D4C90E81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0" name="Rectangle 9">
              <a:extLst>
                <a:ext uri="{FF2B5EF4-FFF2-40B4-BE49-F238E27FC236}">
                  <a16:creationId xmlns:a16="http://schemas.microsoft.com/office/drawing/2014/main" id="{E20EC0A1-3D18-1FEB-4B10-22281E63C4C0}"/>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254042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1" name="Group 10">
            <a:extLst>
              <a:ext uri="{FF2B5EF4-FFF2-40B4-BE49-F238E27FC236}">
                <a16:creationId xmlns:a16="http://schemas.microsoft.com/office/drawing/2014/main" id="{73D8821E-ED0C-82A2-BE58-A945B5799BE8}"/>
              </a:ext>
            </a:extLst>
          </p:cNvPr>
          <p:cNvGrpSpPr/>
          <p:nvPr userDrawn="1"/>
        </p:nvGrpSpPr>
        <p:grpSpPr>
          <a:xfrm>
            <a:off x="0" y="0"/>
            <a:ext cx="4126591" cy="1461202"/>
            <a:chOff x="-219968" y="53027"/>
            <a:chExt cx="4126591" cy="1461202"/>
          </a:xfrm>
        </p:grpSpPr>
        <p:pic>
          <p:nvPicPr>
            <p:cNvPr id="12" name="Picture 11" descr="A picture containing text, transport, aircraft, balloon&#10;&#10;Description automatically generated">
              <a:extLst>
                <a:ext uri="{FF2B5EF4-FFF2-40B4-BE49-F238E27FC236}">
                  <a16:creationId xmlns:a16="http://schemas.microsoft.com/office/drawing/2014/main" id="{6659364F-B38E-A811-B4E7-A64CE46323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3" name="Rectangle 12">
              <a:extLst>
                <a:ext uri="{FF2B5EF4-FFF2-40B4-BE49-F238E27FC236}">
                  <a16:creationId xmlns:a16="http://schemas.microsoft.com/office/drawing/2014/main" id="{4826B43A-E551-EF83-4A4F-3CE1412EC02D}"/>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412523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userDrawn="1"/>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15" name="Rectangle 14">
            <a:extLst>
              <a:ext uri="{FF2B5EF4-FFF2-40B4-BE49-F238E27FC236}">
                <a16:creationId xmlns:a16="http://schemas.microsoft.com/office/drawing/2014/main" id="{4EC5CE34-3C71-9266-18A4-32B7601B3E58}"/>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333730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3" name="Rectangle 2">
            <a:extLst>
              <a:ext uri="{FF2B5EF4-FFF2-40B4-BE49-F238E27FC236}">
                <a16:creationId xmlns:a16="http://schemas.microsoft.com/office/drawing/2014/main" id="{9F5E2E83-5FAD-C614-E967-13EFE49B90F5}"/>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150069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E499CAA2-19C6-2A29-5364-2A4A0008BAFC}"/>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A157969D-742B-3C76-2F6B-409933C570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2FCB0E5F-EC8E-AFB2-C027-3E0EB522F5E7}"/>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28610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3BDB0E55-EA96-ACEF-148C-2F552B06292C}"/>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6FFA270A-C846-36FA-F0D2-63AD4DE3EF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260B0801-D2C5-B4AD-4B1C-6080DD02D241}"/>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84509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7/14/2023</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439425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ltB-ZOjlkgY&amp;feature=youtu.be" TargetMode="External"/><Relationship Id="rId2" Type="http://schemas.openxmlformats.org/officeDocument/2006/relationships/slideLayout" Target="../slideLayouts/slideLayout2.xml"/><Relationship Id="rId1" Type="http://schemas.openxmlformats.org/officeDocument/2006/relationships/video" Target="https://www.youtube.com/embed/ltB-ZOjlkgY?feature=oembed" TargetMode="Externa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g6Q366RIlE8?feature=oembed" TargetMode="External"/><Relationship Id="rId5" Type="http://schemas.openxmlformats.org/officeDocument/2006/relationships/hyperlink" Target="https://youtu.be/g6Q366RIlE8" TargetMode="External"/><Relationship Id="rId4" Type="http://schemas.openxmlformats.org/officeDocument/2006/relationships/hyperlink" Target="https://www.youtube.com/watch?v=ltB-ZOjlkgY&amp;feature=youtu.be"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9ipqxF-4p5g?feature=oembed" TargetMode="External"/><Relationship Id="rId5" Type="http://schemas.openxmlformats.org/officeDocument/2006/relationships/hyperlink" Target="https://youtu.be/9ipqxF-4p5g" TargetMode="External"/><Relationship Id="rId4" Type="http://schemas.openxmlformats.org/officeDocument/2006/relationships/hyperlink" Target="https://www.youtube.com/watch?v=ltB-ZOjlkgY&amp;feature=youtu.be"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CC60E4-09E9-89EA-771B-163DA44B97AC}"/>
              </a:ext>
            </a:extLst>
          </p:cNvPr>
          <p:cNvSpPr>
            <a:spLocks noGrp="1"/>
          </p:cNvSpPr>
          <p:nvPr>
            <p:ph type="title"/>
          </p:nvPr>
        </p:nvSpPr>
        <p:spPr>
          <a:xfrm>
            <a:off x="609600" y="4780328"/>
            <a:ext cx="10972800" cy="1143000"/>
          </a:xfrm>
        </p:spPr>
        <p:txBody>
          <a:bodyPr vert="horz" lIns="0" tIns="45720" rIns="0" bIns="0" anchor="b">
            <a:normAutofit/>
          </a:bodyPr>
          <a:lstStyle/>
          <a:p>
            <a:r>
              <a:rPr lang="en-US" dirty="0"/>
              <a:t>Asthma Navigator Training</a:t>
            </a:r>
          </a:p>
        </p:txBody>
      </p:sp>
      <p:pic>
        <p:nvPicPr>
          <p:cNvPr id="7" name="Picture 7">
            <a:extLst>
              <a:ext uri="{FF2B5EF4-FFF2-40B4-BE49-F238E27FC236}">
                <a16:creationId xmlns:a16="http://schemas.microsoft.com/office/drawing/2014/main" id="{2A3829E3-13C3-77F7-E2EB-8BE52ED91A8D}"/>
              </a:ext>
            </a:extLst>
          </p:cNvPr>
          <p:cNvPicPr>
            <a:picLocks noGrp="1" noChangeAspect="1"/>
          </p:cNvPicPr>
          <p:nvPr>
            <p:ph idx="1"/>
          </p:nvPr>
        </p:nvPicPr>
        <p:blipFill>
          <a:blip r:embed="rId3"/>
          <a:stretch>
            <a:fillRect/>
          </a:stretch>
        </p:blipFill>
        <p:spPr>
          <a:xfrm>
            <a:off x="623887" y="1081236"/>
            <a:ext cx="10944225" cy="3600450"/>
          </a:xfrm>
        </p:spPr>
      </p:pic>
      <p:sp>
        <p:nvSpPr>
          <p:cNvPr id="8" name="TextBox 7">
            <a:extLst>
              <a:ext uri="{FF2B5EF4-FFF2-40B4-BE49-F238E27FC236}">
                <a16:creationId xmlns:a16="http://schemas.microsoft.com/office/drawing/2014/main" id="{58073CFE-081E-87CF-1EB5-A8369D8CBFF8}"/>
              </a:ext>
            </a:extLst>
          </p:cNvPr>
          <p:cNvSpPr txBox="1"/>
          <p:nvPr/>
        </p:nvSpPr>
        <p:spPr>
          <a:xfrm>
            <a:off x="605928" y="5995012"/>
            <a:ext cx="1511952" cy="646331"/>
          </a:xfrm>
          <a:prstGeom prst="rect">
            <a:avLst/>
          </a:prstGeom>
          <a:noFill/>
          <a:ln>
            <a:noFill/>
          </a:ln>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Day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June 13, 2023</a:t>
            </a:r>
          </a:p>
        </p:txBody>
      </p:sp>
    </p:spTree>
    <p:extLst>
      <p:ext uri="{BB962C8B-B14F-4D97-AF65-F5344CB8AC3E}">
        <p14:creationId xmlns:p14="http://schemas.microsoft.com/office/powerpoint/2010/main" val="37725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2" name="Content Placeholder 1"/>
          <p:cNvSpPr>
            <a:spLocks noGrp="1"/>
          </p:cNvSpPr>
          <p:nvPr>
            <p:ph sz="half" idx="1"/>
          </p:nvPr>
        </p:nvSpPr>
        <p:spPr>
          <a:xfrm>
            <a:off x="609600" y="1920085"/>
            <a:ext cx="10839450" cy="4434840"/>
          </a:xfrm>
        </p:spPr>
        <p:txBody>
          <a:bodyPr>
            <a:normAutofit/>
          </a:bodyPr>
          <a:lstStyle/>
          <a:p>
            <a:r>
              <a:rPr lang="en-US" sz="3000" dirty="0"/>
              <a:t>8:00-8:30 Team Building</a:t>
            </a:r>
          </a:p>
          <a:p>
            <a:r>
              <a:rPr lang="en-US" sz="3000" dirty="0"/>
              <a:t>8:30-9:00 Visit structure</a:t>
            </a:r>
          </a:p>
          <a:p>
            <a:r>
              <a:rPr lang="en-US" sz="3000" dirty="0"/>
              <a:t>9:00-11:00 Review Visit 1 and Role Play</a:t>
            </a:r>
          </a:p>
          <a:p>
            <a:r>
              <a:rPr lang="en-US" sz="3000" dirty="0"/>
              <a:t>11:00-12:30 Inhaler technique</a:t>
            </a:r>
          </a:p>
          <a:p>
            <a:r>
              <a:rPr lang="en-US" sz="3000" b="1" dirty="0"/>
              <a:t>12:30-1:00 Lunch</a:t>
            </a:r>
            <a:endParaRPr lang="en-US" sz="3000" dirty="0"/>
          </a:p>
          <a:p>
            <a:r>
              <a:rPr lang="en-US" sz="3000" dirty="0"/>
              <a:t>1:00-3:00 Review Visit 2-3 and Role Play</a:t>
            </a:r>
          </a:p>
          <a:p>
            <a:r>
              <a:rPr lang="en-US" sz="3000" b="1" dirty="0"/>
              <a:t>3:00-3:15 Break</a:t>
            </a:r>
          </a:p>
          <a:p>
            <a:r>
              <a:rPr lang="en-US" sz="3000" dirty="0"/>
              <a:t>3:15-4:45 </a:t>
            </a:r>
            <a:r>
              <a:rPr lang="en-US" sz="3000" dirty="0" err="1"/>
              <a:t>RedCap</a:t>
            </a:r>
            <a:r>
              <a:rPr lang="en-US" sz="3000" dirty="0"/>
              <a:t> Practice</a:t>
            </a:r>
            <a:endParaRPr lang="en-US" dirty="0"/>
          </a:p>
        </p:txBody>
      </p:sp>
    </p:spTree>
    <p:extLst>
      <p:ext uri="{BB962C8B-B14F-4D97-AF65-F5344CB8AC3E}">
        <p14:creationId xmlns:p14="http://schemas.microsoft.com/office/powerpoint/2010/main" val="424522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0DF271-C034-02A4-6CD6-627D7A02106B}"/>
              </a:ext>
            </a:extLst>
          </p:cNvPr>
          <p:cNvSpPr>
            <a:spLocks noGrp="1"/>
          </p:cNvSpPr>
          <p:nvPr>
            <p:ph type="title"/>
          </p:nvPr>
        </p:nvSpPr>
        <p:spPr/>
        <p:txBody>
          <a:bodyPr/>
          <a:lstStyle/>
          <a:p>
            <a:r>
              <a:rPr lang="en-US" dirty="0"/>
              <a:t>Team Building</a:t>
            </a:r>
          </a:p>
        </p:txBody>
      </p:sp>
      <p:sp>
        <p:nvSpPr>
          <p:cNvPr id="6" name="Text Placeholder 5">
            <a:extLst>
              <a:ext uri="{FF2B5EF4-FFF2-40B4-BE49-F238E27FC236}">
                <a16:creationId xmlns:a16="http://schemas.microsoft.com/office/drawing/2014/main" id="{8CF0DD8C-0226-B9E3-62D5-68789A4EB86A}"/>
              </a:ext>
            </a:extLst>
          </p:cNvPr>
          <p:cNvSpPr>
            <a:spLocks noGrp="1"/>
          </p:cNvSpPr>
          <p:nvPr>
            <p:ph type="body" idx="1"/>
          </p:nvPr>
        </p:nvSpPr>
        <p:spPr>
          <a:xfrm>
            <a:off x="707136" y="2704663"/>
            <a:ext cx="10363200" cy="1945157"/>
          </a:xfrm>
        </p:spPr>
        <p:txBody>
          <a:bodyPr>
            <a:normAutofit lnSpcReduction="10000"/>
          </a:bodyPr>
          <a:lstStyle/>
          <a:p>
            <a:r>
              <a:rPr lang="en-US" dirty="0"/>
              <a:t>8:00-8:30</a:t>
            </a:r>
          </a:p>
          <a:p>
            <a:endParaRPr lang="en-US" dirty="0"/>
          </a:p>
          <a:p>
            <a:pPr marL="457200" indent="-457200">
              <a:buAutoNum type="arabicPeriod"/>
            </a:pPr>
            <a:r>
              <a:rPr lang="en-US" dirty="0"/>
              <a:t>Grab a piece of paper and write a fun fact about yourself</a:t>
            </a:r>
          </a:p>
          <a:p>
            <a:pPr marL="457200" indent="-457200">
              <a:buAutoNum type="arabicPeriod"/>
            </a:pPr>
            <a:r>
              <a:rPr lang="en-US" dirty="0"/>
              <a:t>Put it in the bowl</a:t>
            </a:r>
          </a:p>
          <a:p>
            <a:pPr marL="457200" indent="-457200">
              <a:buAutoNum type="arabicPeriod"/>
            </a:pPr>
            <a:r>
              <a:rPr lang="en-US" dirty="0"/>
              <a:t>We will each draw a fact and guess who wrote it</a:t>
            </a:r>
          </a:p>
        </p:txBody>
      </p:sp>
    </p:spTree>
    <p:extLst>
      <p:ext uri="{BB962C8B-B14F-4D97-AF65-F5344CB8AC3E}">
        <p14:creationId xmlns:p14="http://schemas.microsoft.com/office/powerpoint/2010/main" val="155332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03428B-85F3-391E-EB33-7D4B42C86168}"/>
              </a:ext>
            </a:extLst>
          </p:cNvPr>
          <p:cNvSpPr>
            <a:spLocks noGrp="1"/>
          </p:cNvSpPr>
          <p:nvPr>
            <p:ph type="title"/>
          </p:nvPr>
        </p:nvSpPr>
        <p:spPr>
          <a:xfrm>
            <a:off x="609600" y="507313"/>
            <a:ext cx="10972800" cy="1143000"/>
          </a:xfrm>
        </p:spPr>
        <p:txBody>
          <a:bodyPr/>
          <a:lstStyle/>
          <a:p>
            <a:r>
              <a:rPr lang="en-US" dirty="0"/>
              <a:t>BACK Program Overview</a:t>
            </a:r>
          </a:p>
        </p:txBody>
      </p:sp>
      <p:sp>
        <p:nvSpPr>
          <p:cNvPr id="5" name="Content Placeholder 4">
            <a:extLst>
              <a:ext uri="{FF2B5EF4-FFF2-40B4-BE49-F238E27FC236}">
                <a16:creationId xmlns:a16="http://schemas.microsoft.com/office/drawing/2014/main" id="{64DFD97B-AE77-2280-E26A-4BBD52563595}"/>
              </a:ext>
            </a:extLst>
          </p:cNvPr>
          <p:cNvSpPr>
            <a:spLocks noGrp="1"/>
          </p:cNvSpPr>
          <p:nvPr>
            <p:ph idx="1"/>
          </p:nvPr>
        </p:nvSpPr>
        <p:spPr>
          <a:xfrm>
            <a:off x="609600" y="1935480"/>
            <a:ext cx="10972800" cy="4579620"/>
          </a:xfrm>
        </p:spPr>
        <p:txBody>
          <a:bodyPr>
            <a:normAutofit fontScale="85000" lnSpcReduction="20000"/>
          </a:bodyPr>
          <a:lstStyle/>
          <a:p>
            <a:pPr marL="484632" indent="-457200"/>
            <a:r>
              <a:rPr lang="en-US" dirty="0"/>
              <a:t>Before providing intervention,</a:t>
            </a:r>
          </a:p>
          <a:p>
            <a:pPr marL="850392" lvl="1" indent="-457200">
              <a:buFont typeface="Arial" panose="020B0604020202020204" pitchFamily="34" charset="0"/>
              <a:buChar char="•"/>
            </a:pPr>
            <a:r>
              <a:rPr lang="en-US" dirty="0"/>
              <a:t>Identify eligible students- review of completed Asthma Intake Form</a:t>
            </a:r>
          </a:p>
          <a:p>
            <a:pPr marL="850392" lvl="1" indent="-457200">
              <a:buFont typeface="Arial" panose="020B0604020202020204" pitchFamily="34" charset="0"/>
              <a:buChar char="•"/>
            </a:pPr>
            <a:r>
              <a:rPr lang="en-US" dirty="0"/>
              <a:t>Enrollment process- work with school nurse to invite eligible families, explain study and ascertain interest in study/program</a:t>
            </a:r>
          </a:p>
          <a:p>
            <a:pPr marL="850392" lvl="1" indent="-457200">
              <a:buFont typeface="Arial" panose="020B0604020202020204" pitchFamily="34" charset="0"/>
              <a:buChar char="•"/>
            </a:pPr>
            <a:r>
              <a:rPr lang="en-US" dirty="0"/>
              <a:t>Attainment of informed consent and assent</a:t>
            </a:r>
          </a:p>
          <a:p>
            <a:pPr marL="0" indent="0">
              <a:buNone/>
            </a:pPr>
            <a:r>
              <a:rPr lang="en-US" dirty="0"/>
              <a:t>Now you are ready to begin intervention!</a:t>
            </a:r>
          </a:p>
          <a:p>
            <a:endParaRPr lang="en-US" dirty="0"/>
          </a:p>
          <a:p>
            <a:r>
              <a:rPr lang="en-US" dirty="0"/>
              <a:t>Provide 3 visits to students and families over school year. </a:t>
            </a:r>
          </a:p>
          <a:p>
            <a:pPr lvl="1"/>
            <a:r>
              <a:rPr lang="en-US" dirty="0"/>
              <a:t>Family/caregiver visit is either in-person or remote (telephone/Zoom)</a:t>
            </a:r>
          </a:p>
          <a:p>
            <a:pPr lvl="2"/>
            <a:r>
              <a:rPr lang="en-US" dirty="0"/>
              <a:t>5% of Zoom visits will be recorded for each Asthma Navigator</a:t>
            </a:r>
          </a:p>
          <a:p>
            <a:pPr lvl="1"/>
            <a:r>
              <a:rPr lang="en-US" dirty="0"/>
              <a:t>Student visit is in-person at the school </a:t>
            </a:r>
          </a:p>
          <a:p>
            <a:r>
              <a:rPr lang="en-US" dirty="0"/>
              <a:t>Each visit includes 1) assessment, 2) tailored asthma education, 3) closing and next steps and 4) provision of asthma education materials and encounter letter sent to health care provider and copy to family (visits 1 and 3 and visit 2, if uncontrolled asthma)</a:t>
            </a:r>
            <a:endParaRPr lang="en-US" b="1" dirty="0">
              <a:solidFill>
                <a:schemeClr val="accent1"/>
              </a:solidFill>
            </a:endParaRPr>
          </a:p>
        </p:txBody>
      </p:sp>
    </p:spTree>
    <p:extLst>
      <p:ext uri="{BB962C8B-B14F-4D97-AF65-F5344CB8AC3E}">
        <p14:creationId xmlns:p14="http://schemas.microsoft.com/office/powerpoint/2010/main" val="403758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E39CC-A0A8-94E2-356D-3027A3606260}"/>
              </a:ext>
            </a:extLst>
          </p:cNvPr>
          <p:cNvSpPr>
            <a:spLocks noGrp="1"/>
          </p:cNvSpPr>
          <p:nvPr>
            <p:ph type="title"/>
          </p:nvPr>
        </p:nvSpPr>
        <p:spPr/>
        <p:txBody>
          <a:bodyPr/>
          <a:lstStyle/>
          <a:p>
            <a:r>
              <a:rPr lang="en-US" dirty="0"/>
              <a:t>Visit Structure</a:t>
            </a:r>
          </a:p>
        </p:txBody>
      </p:sp>
      <p:sp>
        <p:nvSpPr>
          <p:cNvPr id="3" name="Text Placeholder 2">
            <a:extLst>
              <a:ext uri="{FF2B5EF4-FFF2-40B4-BE49-F238E27FC236}">
                <a16:creationId xmlns:a16="http://schemas.microsoft.com/office/drawing/2014/main" id="{BA726699-1F88-0AFE-C4A9-2B0590BAC6E8}"/>
              </a:ext>
            </a:extLst>
          </p:cNvPr>
          <p:cNvSpPr>
            <a:spLocks noGrp="1"/>
          </p:cNvSpPr>
          <p:nvPr>
            <p:ph type="body" idx="1"/>
          </p:nvPr>
        </p:nvSpPr>
        <p:spPr>
          <a:xfrm>
            <a:off x="707136" y="2704664"/>
            <a:ext cx="10363200" cy="2515036"/>
          </a:xfrm>
        </p:spPr>
        <p:txBody>
          <a:bodyPr>
            <a:normAutofit/>
          </a:bodyPr>
          <a:lstStyle/>
          <a:p>
            <a:r>
              <a:rPr lang="en-US" dirty="0"/>
              <a:t>8:30-9:00</a:t>
            </a:r>
          </a:p>
          <a:p>
            <a:endParaRPr lang="en-US" dirty="0"/>
          </a:p>
        </p:txBody>
      </p:sp>
    </p:spTree>
    <p:extLst>
      <p:ext uri="{BB962C8B-B14F-4D97-AF65-F5344CB8AC3E}">
        <p14:creationId xmlns:p14="http://schemas.microsoft.com/office/powerpoint/2010/main" val="230693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414988D4-AF00-CD76-A048-55EBCE1AD7A2}"/>
              </a:ext>
            </a:extLst>
          </p:cNvPr>
          <p:cNvPicPr>
            <a:picLocks noGrp="1" noChangeAspect="1"/>
          </p:cNvPicPr>
          <p:nvPr>
            <p:ph idx="1"/>
          </p:nvPr>
        </p:nvPicPr>
        <p:blipFill rotWithShape="1">
          <a:blip r:embed="rId2"/>
          <a:srcRect l="25955" t="14937" r="26563" b="11067"/>
          <a:stretch/>
        </p:blipFill>
        <p:spPr>
          <a:xfrm>
            <a:off x="3424704" y="101600"/>
            <a:ext cx="7732467" cy="6778287"/>
          </a:xfrm>
        </p:spPr>
      </p:pic>
      <p:sp>
        <p:nvSpPr>
          <p:cNvPr id="2" name="TextBox 1">
            <a:extLst>
              <a:ext uri="{FF2B5EF4-FFF2-40B4-BE49-F238E27FC236}">
                <a16:creationId xmlns:a16="http://schemas.microsoft.com/office/drawing/2014/main" id="{373E64E4-13BF-AB84-137A-A3E9D3786AA3}"/>
              </a:ext>
            </a:extLst>
          </p:cNvPr>
          <p:cNvSpPr txBox="1"/>
          <p:nvPr/>
        </p:nvSpPr>
        <p:spPr>
          <a:xfrm>
            <a:off x="165100" y="1955800"/>
            <a:ext cx="3086100" cy="2308324"/>
          </a:xfrm>
          <a:prstGeom prst="rect">
            <a:avLst/>
          </a:prstGeom>
          <a:noFill/>
          <a:ln>
            <a:noFill/>
          </a:ln>
        </p:spPr>
        <p:txBody>
          <a:bodyPr wrap="square" rtlCol="0">
            <a:spAutoFit/>
          </a:bodyPr>
          <a:lstStyle/>
          <a:p>
            <a:r>
              <a:rPr lang="en-US" sz="4800" dirty="0"/>
              <a:t>BACK Program Roadmap</a:t>
            </a:r>
          </a:p>
        </p:txBody>
      </p:sp>
      <p:sp>
        <p:nvSpPr>
          <p:cNvPr id="3" name="Frame 2">
            <a:extLst>
              <a:ext uri="{FF2B5EF4-FFF2-40B4-BE49-F238E27FC236}">
                <a16:creationId xmlns:a16="http://schemas.microsoft.com/office/drawing/2014/main" id="{22EAF59C-F24A-E30F-54A9-F54C8FBEABD9}"/>
              </a:ext>
            </a:extLst>
          </p:cNvPr>
          <p:cNvSpPr/>
          <p:nvPr/>
        </p:nvSpPr>
        <p:spPr>
          <a:xfrm>
            <a:off x="3336587" y="0"/>
            <a:ext cx="2353013" cy="6654800"/>
          </a:xfrm>
          <a:prstGeom prst="frame">
            <a:avLst/>
          </a:prstGeom>
          <a:ln w="381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9460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11DF02A-8C69-077F-33BC-F0FBA53024FA}"/>
              </a:ext>
            </a:extLst>
          </p:cNvPr>
          <p:cNvSpPr>
            <a:spLocks noGrp="1"/>
          </p:cNvSpPr>
          <p:nvPr>
            <p:ph type="body" idx="1"/>
          </p:nvPr>
        </p:nvSpPr>
        <p:spPr>
          <a:xfrm>
            <a:off x="707136" y="2527397"/>
            <a:ext cx="10363200" cy="1509712"/>
          </a:xfrm>
        </p:spPr>
        <p:txBody>
          <a:bodyPr/>
          <a:lstStyle/>
          <a:p>
            <a:r>
              <a:rPr lang="en-US" dirty="0"/>
              <a:t>9:00-9:20</a:t>
            </a:r>
          </a:p>
        </p:txBody>
      </p:sp>
      <p:sp>
        <p:nvSpPr>
          <p:cNvPr id="3" name="Title 2">
            <a:extLst>
              <a:ext uri="{FF2B5EF4-FFF2-40B4-BE49-F238E27FC236}">
                <a16:creationId xmlns:a16="http://schemas.microsoft.com/office/drawing/2014/main" id="{45E98BD7-FA02-812B-8124-DE39F367AB6D}"/>
              </a:ext>
            </a:extLst>
          </p:cNvPr>
          <p:cNvSpPr>
            <a:spLocks noGrp="1"/>
          </p:cNvSpPr>
          <p:nvPr>
            <p:ph type="title"/>
          </p:nvPr>
        </p:nvSpPr>
        <p:spPr>
          <a:xfrm>
            <a:off x="707136" y="1079500"/>
            <a:ext cx="10363200" cy="1155700"/>
          </a:xfrm>
        </p:spPr>
        <p:txBody>
          <a:bodyPr/>
          <a:lstStyle/>
          <a:p>
            <a:r>
              <a:rPr lang="en-US" dirty="0"/>
              <a:t>Program Planning</a:t>
            </a:r>
          </a:p>
        </p:txBody>
      </p:sp>
    </p:spTree>
    <p:extLst>
      <p:ext uri="{BB962C8B-B14F-4D97-AF65-F5344CB8AC3E}">
        <p14:creationId xmlns:p14="http://schemas.microsoft.com/office/powerpoint/2010/main" val="89932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2F44C-D9D2-2784-26F2-BF6BB67B5DDC}"/>
              </a:ext>
            </a:extLst>
          </p:cNvPr>
          <p:cNvSpPr>
            <a:spLocks noGrp="1"/>
          </p:cNvSpPr>
          <p:nvPr>
            <p:ph type="title"/>
          </p:nvPr>
        </p:nvSpPr>
        <p:spPr/>
        <p:txBody>
          <a:bodyPr/>
          <a:lstStyle/>
          <a:p>
            <a:r>
              <a:rPr lang="en-US" dirty="0"/>
              <a:t>BACK Program Planning</a:t>
            </a:r>
          </a:p>
        </p:txBody>
      </p:sp>
      <p:sp>
        <p:nvSpPr>
          <p:cNvPr id="3" name="Content Placeholder 2">
            <a:extLst>
              <a:ext uri="{FF2B5EF4-FFF2-40B4-BE49-F238E27FC236}">
                <a16:creationId xmlns:a16="http://schemas.microsoft.com/office/drawing/2014/main" id="{7480DD74-EE0E-8D37-2FF5-B62440BEA367}"/>
              </a:ext>
            </a:extLst>
          </p:cNvPr>
          <p:cNvSpPr>
            <a:spLocks noGrp="1"/>
          </p:cNvSpPr>
          <p:nvPr>
            <p:ph idx="1"/>
          </p:nvPr>
        </p:nvSpPr>
        <p:spPr>
          <a:xfrm>
            <a:off x="609600" y="2295699"/>
            <a:ext cx="10972800" cy="3079865"/>
          </a:xfrm>
        </p:spPr>
        <p:txBody>
          <a:bodyPr/>
          <a:lstStyle/>
          <a:p>
            <a:r>
              <a:rPr lang="en-US" dirty="0"/>
              <a:t>Introduce BACK program at each of your assigned schools </a:t>
            </a:r>
          </a:p>
          <a:p>
            <a:r>
              <a:rPr lang="en-US" dirty="0"/>
              <a:t>Different methods for program introduction</a:t>
            </a:r>
          </a:p>
          <a:p>
            <a:pPr lvl="1"/>
            <a:r>
              <a:rPr lang="en-US" dirty="0"/>
              <a:t>Attend in-person school registration</a:t>
            </a:r>
          </a:p>
          <a:p>
            <a:pPr lvl="1"/>
            <a:r>
              <a:rPr lang="en-US" dirty="0"/>
              <a:t>Attend other back to school events</a:t>
            </a:r>
          </a:p>
          <a:p>
            <a:pPr lvl="1"/>
            <a:r>
              <a:rPr lang="en-US" dirty="0"/>
              <a:t>Sends and/or post a newsletter or flyer about the program</a:t>
            </a:r>
          </a:p>
          <a:p>
            <a:pPr lvl="1"/>
            <a:endParaRPr lang="en-US" dirty="0"/>
          </a:p>
        </p:txBody>
      </p:sp>
    </p:spTree>
    <p:extLst>
      <p:ext uri="{BB962C8B-B14F-4D97-AF65-F5344CB8AC3E}">
        <p14:creationId xmlns:p14="http://schemas.microsoft.com/office/powerpoint/2010/main" val="220307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6095A-0369-F865-CA42-184BEC883AB2}"/>
              </a:ext>
            </a:extLst>
          </p:cNvPr>
          <p:cNvSpPr>
            <a:spLocks noGrp="1"/>
          </p:cNvSpPr>
          <p:nvPr>
            <p:ph type="title"/>
          </p:nvPr>
        </p:nvSpPr>
        <p:spPr>
          <a:xfrm>
            <a:off x="609600" y="1104900"/>
            <a:ext cx="10972800" cy="1748028"/>
          </a:xfrm>
        </p:spPr>
        <p:txBody>
          <a:bodyPr>
            <a:normAutofit fontScale="90000"/>
          </a:bodyPr>
          <a:lstStyle/>
          <a:p>
            <a:r>
              <a:rPr lang="en-US" dirty="0"/>
              <a:t>Support School Nurse with Back to School Activities to Identify Students with Asthma</a:t>
            </a:r>
          </a:p>
        </p:txBody>
      </p:sp>
      <p:sp>
        <p:nvSpPr>
          <p:cNvPr id="3" name="Content Placeholder 2">
            <a:extLst>
              <a:ext uri="{FF2B5EF4-FFF2-40B4-BE49-F238E27FC236}">
                <a16:creationId xmlns:a16="http://schemas.microsoft.com/office/drawing/2014/main" id="{B9028644-FF8E-CAC2-CC32-00D5B62BD01E}"/>
              </a:ext>
            </a:extLst>
          </p:cNvPr>
          <p:cNvSpPr>
            <a:spLocks noGrp="1"/>
          </p:cNvSpPr>
          <p:nvPr>
            <p:ph idx="1"/>
          </p:nvPr>
        </p:nvSpPr>
        <p:spPr>
          <a:xfrm>
            <a:off x="609600" y="3014980"/>
            <a:ext cx="10972800" cy="3581400"/>
          </a:xfrm>
        </p:spPr>
        <p:txBody>
          <a:bodyPr/>
          <a:lstStyle/>
          <a:p>
            <a:r>
              <a:rPr lang="en-US" dirty="0"/>
              <a:t>Support completion and collection of Asthma Intake Forms (AIF)</a:t>
            </a:r>
          </a:p>
          <a:p>
            <a:r>
              <a:rPr lang="en-US" dirty="0"/>
              <a:t>Review the AIF to identify eligible students</a:t>
            </a:r>
          </a:p>
          <a:p>
            <a:r>
              <a:rPr lang="en-US" dirty="0"/>
              <a:t>Send recruitment postcards with nurse support to those eligible </a:t>
            </a:r>
          </a:p>
          <a:p>
            <a:pPr marL="0" indent="0">
              <a:buNone/>
            </a:pPr>
            <a:endParaRPr lang="en-US" dirty="0"/>
          </a:p>
        </p:txBody>
      </p:sp>
    </p:spTree>
    <p:extLst>
      <p:ext uri="{BB962C8B-B14F-4D97-AF65-F5344CB8AC3E}">
        <p14:creationId xmlns:p14="http://schemas.microsoft.com/office/powerpoint/2010/main" val="62505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594F8-9A30-1F07-A6B9-1384AC6F0E81}"/>
              </a:ext>
            </a:extLst>
          </p:cNvPr>
          <p:cNvSpPr>
            <a:spLocks noGrp="1"/>
          </p:cNvSpPr>
          <p:nvPr>
            <p:ph type="title"/>
          </p:nvPr>
        </p:nvSpPr>
        <p:spPr/>
        <p:txBody>
          <a:bodyPr/>
          <a:lstStyle/>
          <a:p>
            <a:r>
              <a:rPr lang="en-US" dirty="0"/>
              <a:t>Identify students with asthma</a:t>
            </a:r>
          </a:p>
        </p:txBody>
      </p:sp>
      <p:sp>
        <p:nvSpPr>
          <p:cNvPr id="3" name="Content Placeholder 2">
            <a:extLst>
              <a:ext uri="{FF2B5EF4-FFF2-40B4-BE49-F238E27FC236}">
                <a16:creationId xmlns:a16="http://schemas.microsoft.com/office/drawing/2014/main" id="{99059E54-B4E2-EC9C-2AB6-6F9B837DB0A6}"/>
              </a:ext>
            </a:extLst>
          </p:cNvPr>
          <p:cNvSpPr>
            <a:spLocks noGrp="1"/>
          </p:cNvSpPr>
          <p:nvPr>
            <p:ph idx="1"/>
          </p:nvPr>
        </p:nvSpPr>
        <p:spPr/>
        <p:txBody>
          <a:bodyPr>
            <a:normAutofit/>
          </a:bodyPr>
          <a:lstStyle/>
          <a:p>
            <a:pPr marL="0" indent="0">
              <a:buNone/>
            </a:pPr>
            <a:r>
              <a:rPr lang="en-US" dirty="0"/>
              <a:t>Let’s review how we figure out who to recruit for the program</a:t>
            </a:r>
          </a:p>
          <a:p>
            <a:pPr marL="514350" indent="-514350">
              <a:buAutoNum type="arabicPeriod"/>
            </a:pPr>
            <a:r>
              <a:rPr lang="en-US" dirty="0"/>
              <a:t>Find out who has asthma – every school is different</a:t>
            </a:r>
          </a:p>
          <a:p>
            <a:pPr marL="880110" lvl="1" indent="-514350"/>
            <a:r>
              <a:rPr lang="en-US" dirty="0"/>
              <a:t>School health forms</a:t>
            </a:r>
          </a:p>
          <a:p>
            <a:pPr marL="1154430" lvl="2" indent="-514350"/>
            <a:r>
              <a:rPr lang="en-US" dirty="0"/>
              <a:t>Completed at registration</a:t>
            </a:r>
          </a:p>
          <a:p>
            <a:pPr marL="1154430" lvl="2" indent="-514350"/>
            <a:r>
              <a:rPr lang="en-US" dirty="0"/>
              <a:t>Completed at other times</a:t>
            </a:r>
          </a:p>
          <a:p>
            <a:pPr marL="1154430" lvl="2" indent="-514350"/>
            <a:r>
              <a:rPr lang="en-US" dirty="0"/>
              <a:t>Online or paper</a:t>
            </a:r>
          </a:p>
          <a:p>
            <a:pPr marL="514350" indent="-514350">
              <a:buAutoNum type="arabicPeriod"/>
            </a:pPr>
            <a:r>
              <a:rPr lang="en-US" dirty="0"/>
              <a:t>Support completion of Asthma Intake Forms</a:t>
            </a:r>
          </a:p>
          <a:p>
            <a:pPr marL="514350" indent="-514350">
              <a:buAutoNum type="arabicPeriod"/>
            </a:pPr>
            <a:r>
              <a:rPr lang="en-US" dirty="0"/>
              <a:t>Review AIFs for eligibility</a:t>
            </a:r>
          </a:p>
        </p:txBody>
      </p:sp>
    </p:spTree>
    <p:extLst>
      <p:ext uri="{BB962C8B-B14F-4D97-AF65-F5344CB8AC3E}">
        <p14:creationId xmlns:p14="http://schemas.microsoft.com/office/powerpoint/2010/main" val="425434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8105A-259D-7F16-C5EA-870F5AE1364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Asthma Intake Form</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pic>
        <p:nvPicPr>
          <p:cNvPr id="5" name="Content Placeholder 4">
            <a:extLst>
              <a:ext uri="{FF2B5EF4-FFF2-40B4-BE49-F238E27FC236}">
                <a16:creationId xmlns:a16="http://schemas.microsoft.com/office/drawing/2014/main" id="{FE3AC730-15A5-D192-726A-0F2B34658430}"/>
              </a:ext>
            </a:extLst>
          </p:cNvPr>
          <p:cNvPicPr>
            <a:picLocks noGrp="1" noChangeAspect="1"/>
          </p:cNvPicPr>
          <p:nvPr>
            <p:ph idx="1"/>
          </p:nvPr>
        </p:nvPicPr>
        <p:blipFill rotWithShape="1">
          <a:blip r:embed="rId2"/>
          <a:srcRect t="1428"/>
          <a:stretch/>
        </p:blipFill>
        <p:spPr>
          <a:xfrm>
            <a:off x="5511114" y="0"/>
            <a:ext cx="5941354" cy="7579010"/>
          </a:xfrm>
          <a:prstGeom prst="rect">
            <a:avLst/>
          </a:prstGeom>
        </p:spPr>
      </p:pic>
      <p:sp>
        <p:nvSpPr>
          <p:cNvPr id="3" name="TextBox 2">
            <a:extLst>
              <a:ext uri="{FF2B5EF4-FFF2-40B4-BE49-F238E27FC236}">
                <a16:creationId xmlns:a16="http://schemas.microsoft.com/office/drawing/2014/main" id="{A89FDB15-9A9B-97F2-ADA7-EB89348DF0AF}"/>
              </a:ext>
            </a:extLst>
          </p:cNvPr>
          <p:cNvSpPr txBox="1"/>
          <p:nvPr/>
        </p:nvSpPr>
        <p:spPr>
          <a:xfrm>
            <a:off x="626165" y="1808922"/>
            <a:ext cx="3720955" cy="707886"/>
          </a:xfrm>
          <a:prstGeom prst="rect">
            <a:avLst/>
          </a:prstGeom>
          <a:noFill/>
        </p:spPr>
        <p:txBody>
          <a:bodyPr wrap="none" rtlCol="0">
            <a:spAutoFit/>
          </a:bodyPr>
          <a:lstStyle/>
          <a:p>
            <a:r>
              <a:rPr lang="en-US" sz="4000" b="1" dirty="0">
                <a:solidFill>
                  <a:schemeClr val="accent2"/>
                </a:solidFill>
              </a:rPr>
              <a:t>Your cheat sheet</a:t>
            </a:r>
          </a:p>
        </p:txBody>
      </p:sp>
      <p:pic>
        <p:nvPicPr>
          <p:cNvPr id="4" name="Content Placeholder 12">
            <a:extLst>
              <a:ext uri="{FF2B5EF4-FFF2-40B4-BE49-F238E27FC236}">
                <a16:creationId xmlns:a16="http://schemas.microsoft.com/office/drawing/2014/main" id="{73C844BE-8F93-CD14-A42C-3B664A774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2526" y="78312"/>
            <a:ext cx="919936" cy="849172"/>
          </a:xfrm>
          <a:prstGeom prst="rect">
            <a:avLst/>
          </a:prstGeom>
        </p:spPr>
      </p:pic>
    </p:spTree>
    <p:extLst>
      <p:ext uri="{BB962C8B-B14F-4D97-AF65-F5344CB8AC3E}">
        <p14:creationId xmlns:p14="http://schemas.microsoft.com/office/powerpoint/2010/main" val="415179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E6D87-4850-FB12-1FA3-57F9DA1BC34F}"/>
              </a:ext>
            </a:extLst>
          </p:cNvPr>
          <p:cNvSpPr>
            <a:spLocks noGrp="1"/>
          </p:cNvSpPr>
          <p:nvPr>
            <p:ph type="title"/>
          </p:nvPr>
        </p:nvSpPr>
        <p:spPr>
          <a:xfrm>
            <a:off x="609600" y="739478"/>
            <a:ext cx="10972800" cy="1143000"/>
          </a:xfrm>
        </p:spPr>
        <p:txBody>
          <a:bodyPr>
            <a:normAutofit/>
          </a:bodyPr>
          <a:lstStyle/>
          <a:p>
            <a:r>
              <a:rPr lang="en-US" dirty="0"/>
              <a:t>Recruiting Eligible Families</a:t>
            </a:r>
          </a:p>
        </p:txBody>
      </p:sp>
      <p:sp>
        <p:nvSpPr>
          <p:cNvPr id="3" name="Content Placeholder 2">
            <a:extLst>
              <a:ext uri="{FF2B5EF4-FFF2-40B4-BE49-F238E27FC236}">
                <a16:creationId xmlns:a16="http://schemas.microsoft.com/office/drawing/2014/main" id="{0D33E577-33DB-892F-117F-F8CE9FD1655A}"/>
              </a:ext>
            </a:extLst>
          </p:cNvPr>
          <p:cNvSpPr>
            <a:spLocks noGrp="1"/>
          </p:cNvSpPr>
          <p:nvPr>
            <p:ph idx="1"/>
          </p:nvPr>
        </p:nvSpPr>
        <p:spPr>
          <a:xfrm>
            <a:off x="609600" y="2308194"/>
            <a:ext cx="10972800" cy="4016406"/>
          </a:xfrm>
        </p:spPr>
        <p:txBody>
          <a:bodyPr>
            <a:normAutofit fontScale="92500" lnSpcReduction="10000"/>
          </a:bodyPr>
          <a:lstStyle/>
          <a:p>
            <a:pPr marL="0" indent="0">
              <a:buNone/>
            </a:pPr>
            <a:r>
              <a:rPr lang="en-US" dirty="0"/>
              <a:t>Once know which families are eligible, provide additional information, determine interest in participation and for those interested attain informed consent and assent. </a:t>
            </a:r>
          </a:p>
          <a:p>
            <a:pPr marL="514350" indent="-514350">
              <a:buAutoNum type="arabicPeriod"/>
            </a:pPr>
            <a:r>
              <a:rPr lang="en-US" dirty="0"/>
              <a:t>Work with school nurse to contact eligible families through a set of invitation letters sent from school nurse (3-5 attempts)</a:t>
            </a:r>
          </a:p>
          <a:p>
            <a:pPr marL="880110" lvl="1" indent="-514350"/>
            <a:r>
              <a:rPr lang="en-US" dirty="0"/>
              <a:t>1</a:t>
            </a:r>
            <a:r>
              <a:rPr lang="en-US" baseline="30000" dirty="0"/>
              <a:t>st</a:t>
            </a:r>
            <a:r>
              <a:rPr lang="en-US" dirty="0"/>
              <a:t> letter (BACK explanation and permission to contact form) asks families who are interested to provide their contact information</a:t>
            </a:r>
          </a:p>
          <a:p>
            <a:pPr marL="880110" lvl="1" indent="-514350"/>
            <a:r>
              <a:rPr lang="en-US" dirty="0"/>
              <a:t>2nd (BACK letter) tells families that we will reach out to them unless they let us know they are not interested</a:t>
            </a:r>
          </a:p>
          <a:p>
            <a:pPr marL="514350" indent="-514350">
              <a:buAutoNum type="arabicPeriod"/>
            </a:pPr>
            <a:r>
              <a:rPr lang="en-US" dirty="0"/>
              <a:t>AN follows up with those interested after the first letter and those that don’t respond “no” to the second one to try to recruit them into the program</a:t>
            </a:r>
          </a:p>
          <a:p>
            <a:pPr marL="0" indent="0">
              <a:buNone/>
            </a:pPr>
            <a:endParaRPr lang="en-US" dirty="0"/>
          </a:p>
          <a:p>
            <a:endParaRPr lang="en-US" dirty="0"/>
          </a:p>
        </p:txBody>
      </p:sp>
    </p:spTree>
    <p:extLst>
      <p:ext uri="{BB962C8B-B14F-4D97-AF65-F5344CB8AC3E}">
        <p14:creationId xmlns:p14="http://schemas.microsoft.com/office/powerpoint/2010/main" val="209300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14CB-3FAA-BCE1-11B1-23D972BE92E2}"/>
              </a:ext>
            </a:extLst>
          </p:cNvPr>
          <p:cNvSpPr>
            <a:spLocks noGrp="1"/>
          </p:cNvSpPr>
          <p:nvPr>
            <p:ph type="title"/>
          </p:nvPr>
        </p:nvSpPr>
        <p:spPr/>
        <p:txBody>
          <a:bodyPr/>
          <a:lstStyle/>
          <a:p>
            <a:r>
              <a:rPr lang="en-US" dirty="0"/>
              <a:t>Recruitment Process</a:t>
            </a:r>
          </a:p>
        </p:txBody>
      </p:sp>
      <p:graphicFrame>
        <p:nvGraphicFramePr>
          <p:cNvPr id="5" name="Content Placeholder 4">
            <a:extLst>
              <a:ext uri="{FF2B5EF4-FFF2-40B4-BE49-F238E27FC236}">
                <a16:creationId xmlns:a16="http://schemas.microsoft.com/office/drawing/2014/main" id="{38C7E673-AEB6-9917-BBEC-12A01AB977BD}"/>
              </a:ext>
            </a:extLst>
          </p:cNvPr>
          <p:cNvGraphicFramePr>
            <a:graphicFrameLocks noGrp="1"/>
          </p:cNvGraphicFramePr>
          <p:nvPr>
            <p:ph idx="1"/>
            <p:extLst>
              <p:ext uri="{D42A27DB-BD31-4B8C-83A1-F6EECF244321}">
                <p14:modId xmlns:p14="http://schemas.microsoft.com/office/powerpoint/2010/main" val="2517473399"/>
              </p:ext>
            </p:extLst>
          </p:nvPr>
        </p:nvGraphicFramePr>
        <p:xfrm>
          <a:off x="609600" y="1935480"/>
          <a:ext cx="109728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286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14CB-3FAA-BCE1-11B1-23D972BE92E2}"/>
              </a:ext>
            </a:extLst>
          </p:cNvPr>
          <p:cNvSpPr>
            <a:spLocks noGrp="1"/>
          </p:cNvSpPr>
          <p:nvPr>
            <p:ph type="title"/>
          </p:nvPr>
        </p:nvSpPr>
        <p:spPr/>
        <p:txBody>
          <a:bodyPr/>
          <a:lstStyle/>
          <a:p>
            <a:r>
              <a:rPr lang="en-US" dirty="0"/>
              <a:t>Recruitment Process</a:t>
            </a:r>
          </a:p>
        </p:txBody>
      </p:sp>
      <p:graphicFrame>
        <p:nvGraphicFramePr>
          <p:cNvPr id="5" name="Content Placeholder 4">
            <a:extLst>
              <a:ext uri="{FF2B5EF4-FFF2-40B4-BE49-F238E27FC236}">
                <a16:creationId xmlns:a16="http://schemas.microsoft.com/office/drawing/2014/main" id="{38C7E673-AEB6-9917-BBEC-12A01AB977BD}"/>
              </a:ext>
            </a:extLst>
          </p:cNvPr>
          <p:cNvGraphicFramePr>
            <a:graphicFrameLocks noGrp="1"/>
          </p:cNvGraphicFramePr>
          <p:nvPr>
            <p:ph idx="1"/>
            <p:extLst>
              <p:ext uri="{D42A27DB-BD31-4B8C-83A1-F6EECF244321}">
                <p14:modId xmlns:p14="http://schemas.microsoft.com/office/powerpoint/2010/main" val="2714888336"/>
              </p:ext>
            </p:extLst>
          </p:nvPr>
        </p:nvGraphicFramePr>
        <p:xfrm>
          <a:off x="609600" y="1935480"/>
          <a:ext cx="109728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888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4831-8348-0653-9F1A-6143785F02BE}"/>
              </a:ext>
            </a:extLst>
          </p:cNvPr>
          <p:cNvSpPr>
            <a:spLocks noGrp="1"/>
          </p:cNvSpPr>
          <p:nvPr>
            <p:ph type="title"/>
          </p:nvPr>
        </p:nvSpPr>
        <p:spPr/>
        <p:txBody>
          <a:bodyPr/>
          <a:lstStyle/>
          <a:p>
            <a:r>
              <a:rPr lang="en-US" dirty="0"/>
              <a:t>Tracking Recruitment Activities</a:t>
            </a:r>
          </a:p>
        </p:txBody>
      </p:sp>
      <p:sp>
        <p:nvSpPr>
          <p:cNvPr id="3" name="Content Placeholder 2">
            <a:extLst>
              <a:ext uri="{FF2B5EF4-FFF2-40B4-BE49-F238E27FC236}">
                <a16:creationId xmlns:a16="http://schemas.microsoft.com/office/drawing/2014/main" id="{5DA10712-63DB-5C8C-272B-65B14CAF4BAD}"/>
              </a:ext>
            </a:extLst>
          </p:cNvPr>
          <p:cNvSpPr>
            <a:spLocks noGrp="1"/>
          </p:cNvSpPr>
          <p:nvPr>
            <p:ph idx="1"/>
          </p:nvPr>
        </p:nvSpPr>
        <p:spPr>
          <a:xfrm>
            <a:off x="609600" y="2172149"/>
            <a:ext cx="10847294" cy="4389120"/>
          </a:xfrm>
        </p:spPr>
        <p:txBody>
          <a:bodyPr>
            <a:normAutofit/>
          </a:bodyPr>
          <a:lstStyle/>
          <a:p>
            <a:r>
              <a:rPr lang="en-US" sz="2800" dirty="0"/>
              <a:t>Track overall recruitment </a:t>
            </a:r>
            <a:r>
              <a:rPr lang="en-US" sz="2800" u="sng" dirty="0"/>
              <a:t>activities</a:t>
            </a:r>
            <a:r>
              <a:rPr lang="en-US" sz="2800" dirty="0"/>
              <a:t> in the </a:t>
            </a:r>
            <a:r>
              <a:rPr lang="en-US" sz="2800" b="1" dirty="0">
                <a:solidFill>
                  <a:schemeClr val="accent6"/>
                </a:solidFill>
              </a:rPr>
              <a:t>Beginning of School Year </a:t>
            </a:r>
            <a:r>
              <a:rPr lang="en-US" sz="2800" dirty="0"/>
              <a:t>form</a:t>
            </a:r>
          </a:p>
          <a:p>
            <a:pPr lvl="1"/>
            <a:r>
              <a:rPr lang="en-US" sz="2600" dirty="0"/>
              <a:t>Let’s walk through the paper version of that form together</a:t>
            </a:r>
          </a:p>
          <a:p>
            <a:endParaRPr lang="en-US" sz="2800" dirty="0"/>
          </a:p>
          <a:p>
            <a:r>
              <a:rPr lang="en-US" sz="2800" dirty="0"/>
              <a:t>Track specific student information during recruitment in the </a:t>
            </a:r>
            <a:r>
              <a:rPr lang="en-US" sz="2800" b="1" dirty="0">
                <a:solidFill>
                  <a:schemeClr val="accent6"/>
                </a:solidFill>
              </a:rPr>
              <a:t>Student Recruitment </a:t>
            </a:r>
            <a:r>
              <a:rPr lang="en-US" sz="2800" dirty="0"/>
              <a:t>form</a:t>
            </a:r>
          </a:p>
          <a:p>
            <a:pPr lvl="1"/>
            <a:r>
              <a:rPr lang="en-US" sz="2600" dirty="0"/>
              <a:t>Let’s walk through the paper version together</a:t>
            </a:r>
          </a:p>
        </p:txBody>
      </p:sp>
    </p:spTree>
    <p:extLst>
      <p:ext uri="{BB962C8B-B14F-4D97-AF65-F5344CB8AC3E}">
        <p14:creationId xmlns:p14="http://schemas.microsoft.com/office/powerpoint/2010/main" val="284736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8C2E3-77CB-099B-C063-5F74A4CAAEB5}"/>
              </a:ext>
            </a:extLst>
          </p:cNvPr>
          <p:cNvSpPr>
            <a:spLocks noGrp="1"/>
          </p:cNvSpPr>
          <p:nvPr>
            <p:ph type="title"/>
          </p:nvPr>
        </p:nvSpPr>
        <p:spPr>
          <a:xfrm>
            <a:off x="513498" y="1069310"/>
            <a:ext cx="10363200" cy="1362456"/>
          </a:xfrm>
        </p:spPr>
        <p:txBody>
          <a:bodyPr/>
          <a:lstStyle/>
          <a:p>
            <a:r>
              <a:rPr lang="en-US" dirty="0"/>
              <a:t>Visit 1</a:t>
            </a:r>
          </a:p>
        </p:txBody>
      </p:sp>
      <p:sp>
        <p:nvSpPr>
          <p:cNvPr id="3" name="Text Placeholder 2">
            <a:extLst>
              <a:ext uri="{FF2B5EF4-FFF2-40B4-BE49-F238E27FC236}">
                <a16:creationId xmlns:a16="http://schemas.microsoft.com/office/drawing/2014/main" id="{645FAE93-C8C3-FB51-3767-74D14B066F6F}"/>
              </a:ext>
            </a:extLst>
          </p:cNvPr>
          <p:cNvSpPr>
            <a:spLocks noGrp="1"/>
          </p:cNvSpPr>
          <p:nvPr>
            <p:ph type="body" idx="1"/>
          </p:nvPr>
        </p:nvSpPr>
        <p:spPr/>
        <p:txBody>
          <a:bodyPr/>
          <a:lstStyle/>
          <a:p>
            <a:r>
              <a:rPr lang="en-US" dirty="0"/>
              <a:t>9:20-11:00</a:t>
            </a:r>
          </a:p>
        </p:txBody>
      </p:sp>
    </p:spTree>
    <p:extLst>
      <p:ext uri="{BB962C8B-B14F-4D97-AF65-F5344CB8AC3E}">
        <p14:creationId xmlns:p14="http://schemas.microsoft.com/office/powerpoint/2010/main" val="183285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E1DE0-4286-99EF-47D7-34A54258B8B1}"/>
              </a:ext>
            </a:extLst>
          </p:cNvPr>
          <p:cNvSpPr>
            <a:spLocks noGrp="1"/>
          </p:cNvSpPr>
          <p:nvPr>
            <p:ph type="title"/>
          </p:nvPr>
        </p:nvSpPr>
        <p:spPr/>
        <p:txBody>
          <a:bodyPr/>
          <a:lstStyle/>
          <a:p>
            <a:r>
              <a:rPr lang="en-US" dirty="0"/>
              <a:t>Once visit one is scheduled</a:t>
            </a:r>
          </a:p>
        </p:txBody>
      </p:sp>
      <p:sp>
        <p:nvSpPr>
          <p:cNvPr id="3" name="Content Placeholder 2">
            <a:extLst>
              <a:ext uri="{FF2B5EF4-FFF2-40B4-BE49-F238E27FC236}">
                <a16:creationId xmlns:a16="http://schemas.microsoft.com/office/drawing/2014/main" id="{CF9E8634-21E7-6D0A-3615-9E79EA4C25AD}"/>
              </a:ext>
            </a:extLst>
          </p:cNvPr>
          <p:cNvSpPr>
            <a:spLocks noGrp="1"/>
          </p:cNvSpPr>
          <p:nvPr>
            <p:ph idx="1"/>
          </p:nvPr>
        </p:nvSpPr>
        <p:spPr/>
        <p:txBody>
          <a:bodyPr/>
          <a:lstStyle/>
          <a:p>
            <a:r>
              <a:rPr lang="en-US" dirty="0"/>
              <a:t>Send information letter and informed consent/assent at least 3 days prior to the caregiver visit</a:t>
            </a:r>
          </a:p>
          <a:p>
            <a:r>
              <a:rPr lang="en-US" dirty="0"/>
              <a:t>Send a second reminder via the preferred method of communication of the visit if it was scheduled more than 5 days prior</a:t>
            </a:r>
          </a:p>
        </p:txBody>
      </p:sp>
    </p:spTree>
    <p:extLst>
      <p:ext uri="{BB962C8B-B14F-4D97-AF65-F5344CB8AC3E}">
        <p14:creationId xmlns:p14="http://schemas.microsoft.com/office/powerpoint/2010/main" val="113968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07388F-6020-1563-69F8-56C24BA70243}"/>
              </a:ext>
            </a:extLst>
          </p:cNvPr>
          <p:cNvSpPr>
            <a:spLocks noGrp="1"/>
          </p:cNvSpPr>
          <p:nvPr>
            <p:ph type="title"/>
          </p:nvPr>
        </p:nvSpPr>
        <p:spPr/>
        <p:txBody>
          <a:bodyPr/>
          <a:lstStyle/>
          <a:p>
            <a:r>
              <a:rPr lang="en-US" dirty="0"/>
              <a:t>Visit 1 with Families: Overview </a:t>
            </a:r>
          </a:p>
        </p:txBody>
      </p:sp>
      <p:sp>
        <p:nvSpPr>
          <p:cNvPr id="5" name="Content Placeholder 4">
            <a:extLst>
              <a:ext uri="{FF2B5EF4-FFF2-40B4-BE49-F238E27FC236}">
                <a16:creationId xmlns:a16="http://schemas.microsoft.com/office/drawing/2014/main" id="{055F48B6-478F-4C43-3BEA-28FCBF8B35D9}"/>
              </a:ext>
            </a:extLst>
          </p:cNvPr>
          <p:cNvSpPr>
            <a:spLocks noGrp="1"/>
          </p:cNvSpPr>
          <p:nvPr>
            <p:ph idx="1"/>
          </p:nvPr>
        </p:nvSpPr>
        <p:spPr>
          <a:xfrm>
            <a:off x="609600" y="2225935"/>
            <a:ext cx="10972800" cy="4031173"/>
          </a:xfrm>
        </p:spPr>
        <p:txBody>
          <a:bodyPr>
            <a:normAutofit fontScale="92500" lnSpcReduction="10000"/>
          </a:bodyPr>
          <a:lstStyle/>
          <a:p>
            <a:r>
              <a:rPr lang="en-US" dirty="0"/>
              <a:t>Visit occurs between September - December </a:t>
            </a:r>
          </a:p>
          <a:p>
            <a:r>
              <a:rPr lang="en-US" dirty="0"/>
              <a:t>Let’s use the </a:t>
            </a:r>
            <a:r>
              <a:rPr lang="en-US" b="1" dirty="0">
                <a:solidFill>
                  <a:schemeClr val="accent6"/>
                </a:solidFill>
              </a:rPr>
              <a:t>Visit 1 Log </a:t>
            </a:r>
            <a:r>
              <a:rPr lang="en-US" dirty="0"/>
              <a:t>to walk through the visit </a:t>
            </a:r>
          </a:p>
          <a:p>
            <a:r>
              <a:rPr lang="en-US" dirty="0"/>
              <a:t>Beginning of visit involves attaining informed </a:t>
            </a:r>
            <a:r>
              <a:rPr lang="en-US" dirty="0">
                <a:solidFill>
                  <a:schemeClr val="accent6"/>
                </a:solidFill>
              </a:rPr>
              <a:t>Consent/Assent</a:t>
            </a:r>
            <a:endParaRPr lang="en-US" dirty="0"/>
          </a:p>
          <a:p>
            <a:r>
              <a:rPr lang="en-US" dirty="0"/>
              <a:t>Following attainment of consent and assent, collect baseline information/data</a:t>
            </a:r>
          </a:p>
          <a:p>
            <a:pPr lvl="1"/>
            <a:r>
              <a:rPr lang="en-US" dirty="0">
                <a:solidFill>
                  <a:schemeClr val="accent6"/>
                </a:solidFill>
              </a:rPr>
              <a:t>Baseline Asthma Navigator Questionnaire- Wait list</a:t>
            </a:r>
          </a:p>
          <a:p>
            <a:pPr lvl="1"/>
            <a:r>
              <a:rPr lang="en-US" dirty="0">
                <a:solidFill>
                  <a:schemeClr val="accent6"/>
                </a:solidFill>
              </a:rPr>
              <a:t>Baseline Asthma Navigator Questionnaire- Intervention</a:t>
            </a:r>
          </a:p>
          <a:p>
            <a:pPr lvl="1"/>
            <a:r>
              <a:rPr lang="en-US" dirty="0">
                <a:solidFill>
                  <a:schemeClr val="accent6"/>
                </a:solidFill>
              </a:rPr>
              <a:t>SDOH Screener </a:t>
            </a:r>
            <a:endParaRPr lang="en-US" dirty="0"/>
          </a:p>
          <a:p>
            <a:r>
              <a:rPr lang="en-US" dirty="0"/>
              <a:t>If at any point, the visit needs to be cut short, schedule a follow up before ending the visit </a:t>
            </a:r>
          </a:p>
          <a:p>
            <a:pPr lvl="1"/>
            <a:r>
              <a:rPr lang="en-US" dirty="0"/>
              <a:t>Use the </a:t>
            </a:r>
            <a:r>
              <a:rPr lang="en-US" b="1" dirty="0">
                <a:solidFill>
                  <a:schemeClr val="accent6"/>
                </a:solidFill>
              </a:rPr>
              <a:t>Rescheduling Log </a:t>
            </a:r>
            <a:r>
              <a:rPr lang="en-US" dirty="0"/>
              <a:t>to guide you through that process</a:t>
            </a:r>
          </a:p>
          <a:p>
            <a:pPr marL="0" indent="0">
              <a:buNone/>
            </a:pPr>
            <a:endParaRPr lang="en-US" dirty="0"/>
          </a:p>
        </p:txBody>
      </p:sp>
    </p:spTree>
    <p:extLst>
      <p:ext uri="{BB962C8B-B14F-4D97-AF65-F5344CB8AC3E}">
        <p14:creationId xmlns:p14="http://schemas.microsoft.com/office/powerpoint/2010/main" val="383978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1C5E-EC8F-74B0-0FC7-7CB8DBD1B924}"/>
              </a:ext>
            </a:extLst>
          </p:cNvPr>
          <p:cNvSpPr>
            <a:spLocks noGrp="1"/>
          </p:cNvSpPr>
          <p:nvPr>
            <p:ph type="title"/>
          </p:nvPr>
        </p:nvSpPr>
        <p:spPr/>
        <p:txBody>
          <a:bodyPr/>
          <a:lstStyle/>
          <a:p>
            <a:r>
              <a:rPr lang="en-US" dirty="0"/>
              <a:t>Token of Appreciation for visits</a:t>
            </a:r>
          </a:p>
        </p:txBody>
      </p:sp>
      <p:sp>
        <p:nvSpPr>
          <p:cNvPr id="3" name="Content Placeholder 2">
            <a:extLst>
              <a:ext uri="{FF2B5EF4-FFF2-40B4-BE49-F238E27FC236}">
                <a16:creationId xmlns:a16="http://schemas.microsoft.com/office/drawing/2014/main" id="{28B095A7-A820-47BE-ED0F-A2B10E29CED1}"/>
              </a:ext>
            </a:extLst>
          </p:cNvPr>
          <p:cNvSpPr>
            <a:spLocks noGrp="1"/>
          </p:cNvSpPr>
          <p:nvPr>
            <p:ph idx="1"/>
          </p:nvPr>
        </p:nvSpPr>
        <p:spPr/>
        <p:txBody>
          <a:bodyPr/>
          <a:lstStyle/>
          <a:p>
            <a:r>
              <a:rPr lang="en-US" dirty="0"/>
              <a:t>After each family visit, a $20 gift card will be email by study team</a:t>
            </a:r>
          </a:p>
          <a:p>
            <a:pPr lvl="1"/>
            <a:r>
              <a:rPr lang="en-US" dirty="0"/>
              <a:t>Once you check “completed visit” in your Visit Logs, I will send</a:t>
            </a:r>
          </a:p>
          <a:p>
            <a:pPr lvl="1"/>
            <a:r>
              <a:rPr lang="en-US" dirty="0"/>
              <a:t>Gift cards will be emailed once a week</a:t>
            </a:r>
          </a:p>
        </p:txBody>
      </p:sp>
    </p:spTree>
    <p:extLst>
      <p:ext uri="{BB962C8B-B14F-4D97-AF65-F5344CB8AC3E}">
        <p14:creationId xmlns:p14="http://schemas.microsoft.com/office/powerpoint/2010/main" val="394453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A15A2-1207-340D-A2AD-28BCFFB73457}"/>
              </a:ext>
            </a:extLst>
          </p:cNvPr>
          <p:cNvSpPr>
            <a:spLocks noGrp="1"/>
          </p:cNvSpPr>
          <p:nvPr>
            <p:ph type="title"/>
          </p:nvPr>
        </p:nvSpPr>
        <p:spPr/>
        <p:txBody>
          <a:bodyPr>
            <a:normAutofit/>
          </a:bodyPr>
          <a:lstStyle/>
          <a:p>
            <a:r>
              <a:rPr lang="en-US" dirty="0"/>
              <a:t>Visit 1 with Families- Intervention</a:t>
            </a:r>
          </a:p>
        </p:txBody>
      </p:sp>
      <p:sp>
        <p:nvSpPr>
          <p:cNvPr id="3" name="Content Placeholder 2">
            <a:extLst>
              <a:ext uri="{FF2B5EF4-FFF2-40B4-BE49-F238E27FC236}">
                <a16:creationId xmlns:a16="http://schemas.microsoft.com/office/drawing/2014/main" id="{95F85C6B-937D-4A0E-5FC3-0420C1D6E224}"/>
              </a:ext>
            </a:extLst>
          </p:cNvPr>
          <p:cNvSpPr>
            <a:spLocks noGrp="1"/>
          </p:cNvSpPr>
          <p:nvPr>
            <p:ph idx="1"/>
          </p:nvPr>
        </p:nvSpPr>
        <p:spPr/>
        <p:txBody>
          <a:bodyPr/>
          <a:lstStyle/>
          <a:p>
            <a:r>
              <a:rPr lang="en-US" dirty="0"/>
              <a:t>Following completion of Asthma Navigator Baseline Questionnaire- Intervention, SDOH Screener</a:t>
            </a:r>
          </a:p>
          <a:p>
            <a:pPr lvl="1"/>
            <a:r>
              <a:rPr lang="en-US" dirty="0"/>
              <a:t>Provide </a:t>
            </a:r>
            <a:r>
              <a:rPr lang="en-US" dirty="0">
                <a:solidFill>
                  <a:schemeClr val="accent6"/>
                </a:solidFill>
              </a:rPr>
              <a:t>SDOH Conversation</a:t>
            </a:r>
            <a:r>
              <a:rPr lang="en-US" dirty="0"/>
              <a:t> and referral based on </a:t>
            </a:r>
            <a:r>
              <a:rPr lang="en-US" dirty="0">
                <a:solidFill>
                  <a:schemeClr val="accent6"/>
                </a:solidFill>
              </a:rPr>
              <a:t>SDOH Screener </a:t>
            </a:r>
            <a:endParaRPr lang="en-US" dirty="0"/>
          </a:p>
          <a:p>
            <a:pPr lvl="1"/>
            <a:r>
              <a:rPr lang="en-US" dirty="0"/>
              <a:t>Provide asthma education and tailor to family </a:t>
            </a:r>
          </a:p>
          <a:p>
            <a:pPr lvl="2"/>
            <a:r>
              <a:rPr lang="en-US" dirty="0"/>
              <a:t>What is asthma, asthma medications, triggers, inhaler technique</a:t>
            </a:r>
          </a:p>
          <a:p>
            <a:pPr lvl="2"/>
            <a:endParaRPr lang="en-US" dirty="0"/>
          </a:p>
          <a:p>
            <a:pPr lvl="1"/>
            <a:endParaRPr lang="en-US" dirty="0"/>
          </a:p>
        </p:txBody>
      </p:sp>
    </p:spTree>
    <p:extLst>
      <p:ext uri="{BB962C8B-B14F-4D97-AF65-F5344CB8AC3E}">
        <p14:creationId xmlns:p14="http://schemas.microsoft.com/office/powerpoint/2010/main" val="98706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92352-3295-BBF9-70FE-06E1AA22FDDB}"/>
              </a:ext>
            </a:extLst>
          </p:cNvPr>
          <p:cNvSpPr>
            <a:spLocks noGrp="1"/>
          </p:cNvSpPr>
          <p:nvPr>
            <p:ph type="title"/>
          </p:nvPr>
        </p:nvSpPr>
        <p:spPr/>
        <p:txBody>
          <a:bodyPr>
            <a:normAutofit fontScale="90000"/>
          </a:bodyPr>
          <a:lstStyle/>
          <a:p>
            <a:r>
              <a:rPr lang="en-US" dirty="0"/>
              <a:t>Post-family Visit 1 Activities: Intervention</a:t>
            </a:r>
          </a:p>
        </p:txBody>
      </p:sp>
      <p:sp>
        <p:nvSpPr>
          <p:cNvPr id="3" name="Content Placeholder 2">
            <a:extLst>
              <a:ext uri="{FF2B5EF4-FFF2-40B4-BE49-F238E27FC236}">
                <a16:creationId xmlns:a16="http://schemas.microsoft.com/office/drawing/2014/main" id="{CE1B4859-1F05-66B0-9916-4F6D77F0F06A}"/>
              </a:ext>
            </a:extLst>
          </p:cNvPr>
          <p:cNvSpPr>
            <a:spLocks noGrp="1"/>
          </p:cNvSpPr>
          <p:nvPr>
            <p:ph idx="1"/>
          </p:nvPr>
        </p:nvSpPr>
        <p:spPr/>
        <p:txBody>
          <a:bodyPr/>
          <a:lstStyle/>
          <a:p>
            <a:pPr marL="514350" indent="-514350">
              <a:buFont typeface="+mj-lt"/>
              <a:buAutoNum type="arabicPeriod"/>
            </a:pPr>
            <a:r>
              <a:rPr lang="en-US" dirty="0"/>
              <a:t>Send a letter to their Health Care Provider (HCP) and a copy to the family – will review more in depth later during </a:t>
            </a:r>
            <a:r>
              <a:rPr lang="en-US" dirty="0" err="1"/>
              <a:t>REDCap</a:t>
            </a:r>
            <a:r>
              <a:rPr lang="en-US" dirty="0"/>
              <a:t> training</a:t>
            </a:r>
          </a:p>
          <a:p>
            <a:pPr marL="514350" indent="-514350">
              <a:buFont typeface="+mj-lt"/>
              <a:buAutoNum type="arabicPeriod"/>
            </a:pPr>
            <a:r>
              <a:rPr lang="en-US" dirty="0"/>
              <a:t>Send asthma education material to reinforce teaching </a:t>
            </a:r>
          </a:p>
          <a:p>
            <a:pPr marL="514350" indent="-514350">
              <a:buFont typeface="+mj-lt"/>
              <a:buAutoNum type="arabicPeriod"/>
            </a:pPr>
            <a:r>
              <a:rPr lang="en-US" dirty="0"/>
              <a:t>The study team will send the </a:t>
            </a:r>
            <a:r>
              <a:rPr lang="en-US" b="1" dirty="0">
                <a:solidFill>
                  <a:schemeClr val="accent6"/>
                </a:solidFill>
              </a:rPr>
              <a:t>Post-Baseline Demographics Survey</a:t>
            </a:r>
            <a:endParaRPr lang="en-US" dirty="0"/>
          </a:p>
          <a:p>
            <a:pPr marL="514350" indent="-514350">
              <a:buFont typeface="+mj-lt"/>
              <a:buAutoNum type="arabicPeriod"/>
            </a:pPr>
            <a:r>
              <a:rPr lang="en-US" dirty="0"/>
              <a:t>Complete a SDOH 2-week Check In if resources were provided during the visit</a:t>
            </a:r>
          </a:p>
          <a:p>
            <a:pPr marL="514350" indent="-514350">
              <a:buFont typeface="+mj-lt"/>
              <a:buAutoNum type="arabicPeriod"/>
            </a:pPr>
            <a:r>
              <a:rPr lang="en-US" dirty="0"/>
              <a:t>Follow-up with school nurse to update following</a:t>
            </a:r>
          </a:p>
          <a:p>
            <a:endParaRPr lang="en-US" dirty="0"/>
          </a:p>
        </p:txBody>
      </p:sp>
    </p:spTree>
    <p:extLst>
      <p:ext uri="{BB962C8B-B14F-4D97-AF65-F5344CB8AC3E}">
        <p14:creationId xmlns:p14="http://schemas.microsoft.com/office/powerpoint/2010/main" val="699689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423B8-2FD0-6104-DBAA-97294FE7F631}"/>
              </a:ext>
            </a:extLst>
          </p:cNvPr>
          <p:cNvSpPr>
            <a:spLocks noGrp="1"/>
          </p:cNvSpPr>
          <p:nvPr>
            <p:ph type="title"/>
          </p:nvPr>
        </p:nvSpPr>
        <p:spPr/>
        <p:txBody>
          <a:bodyPr>
            <a:normAutofit fontScale="90000"/>
          </a:bodyPr>
          <a:lstStyle/>
          <a:p>
            <a:r>
              <a:rPr lang="en-US" dirty="0"/>
              <a:t>Student Visit 1 Activities: Intervention</a:t>
            </a:r>
          </a:p>
        </p:txBody>
      </p:sp>
      <p:sp>
        <p:nvSpPr>
          <p:cNvPr id="3" name="Content Placeholder 2">
            <a:extLst>
              <a:ext uri="{FF2B5EF4-FFF2-40B4-BE49-F238E27FC236}">
                <a16:creationId xmlns:a16="http://schemas.microsoft.com/office/drawing/2014/main" id="{247887B0-CB0F-C310-24E9-7EC4FAE5168A}"/>
              </a:ext>
            </a:extLst>
          </p:cNvPr>
          <p:cNvSpPr>
            <a:spLocks noGrp="1"/>
          </p:cNvSpPr>
          <p:nvPr>
            <p:ph idx="1"/>
          </p:nvPr>
        </p:nvSpPr>
        <p:spPr/>
        <p:txBody>
          <a:bodyPr>
            <a:normAutofit lnSpcReduction="10000"/>
          </a:bodyPr>
          <a:lstStyle/>
          <a:p>
            <a:r>
              <a:rPr lang="en-US" dirty="0"/>
              <a:t>Work with school nurse to schedule school visit with the school nurse</a:t>
            </a:r>
          </a:p>
          <a:p>
            <a:pPr lvl="1"/>
            <a:r>
              <a:rPr lang="en-US" dirty="0"/>
              <a:t>Ideal to schedule all the students at one school during a single day or two</a:t>
            </a:r>
          </a:p>
          <a:p>
            <a:r>
              <a:rPr lang="en-US" dirty="0"/>
              <a:t>Complete activities:</a:t>
            </a:r>
          </a:p>
          <a:p>
            <a:pPr lvl="1"/>
            <a:r>
              <a:rPr lang="en-US" dirty="0"/>
              <a:t>Assent (if not completed during caregiver visit)</a:t>
            </a:r>
          </a:p>
          <a:p>
            <a:pPr lvl="1"/>
            <a:r>
              <a:rPr lang="en-US" dirty="0"/>
              <a:t>Inhaler Device Assessment Tool (IDAT)</a:t>
            </a:r>
          </a:p>
          <a:p>
            <a:pPr lvl="1"/>
            <a:r>
              <a:rPr lang="en-US" dirty="0"/>
              <a:t>Provide asthma education</a:t>
            </a:r>
          </a:p>
          <a:p>
            <a:pPr lvl="2"/>
            <a:r>
              <a:rPr lang="en-US" dirty="0"/>
              <a:t>Inhaler teaching with demonstration and teach back</a:t>
            </a:r>
          </a:p>
          <a:p>
            <a:pPr lvl="2"/>
            <a:r>
              <a:rPr lang="en-US" dirty="0"/>
              <a:t>What is asthma</a:t>
            </a:r>
          </a:p>
          <a:p>
            <a:pPr lvl="2"/>
            <a:r>
              <a:rPr lang="en-US" dirty="0"/>
              <a:t>Controller vs. quick relief medications</a:t>
            </a:r>
          </a:p>
          <a:p>
            <a:pPr lvl="2"/>
            <a:r>
              <a:rPr lang="en-US" dirty="0"/>
              <a:t>Teaching technique: Role play 1: Explain asthma to your teacher</a:t>
            </a:r>
          </a:p>
          <a:p>
            <a:pPr lvl="1"/>
            <a:r>
              <a:rPr lang="en-US" dirty="0"/>
              <a:t>Give swag bag</a:t>
            </a:r>
          </a:p>
        </p:txBody>
      </p:sp>
    </p:spTree>
    <p:extLst>
      <p:ext uri="{BB962C8B-B14F-4D97-AF65-F5344CB8AC3E}">
        <p14:creationId xmlns:p14="http://schemas.microsoft.com/office/powerpoint/2010/main" val="35695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5D77-9EF8-34FE-EADC-DE2C65EED78A}"/>
              </a:ext>
            </a:extLst>
          </p:cNvPr>
          <p:cNvSpPr>
            <a:spLocks noGrp="1"/>
          </p:cNvSpPr>
          <p:nvPr>
            <p:ph type="title"/>
          </p:nvPr>
        </p:nvSpPr>
        <p:spPr/>
        <p:txBody>
          <a:bodyPr/>
          <a:lstStyle/>
          <a:p>
            <a:r>
              <a:rPr lang="en-US" dirty="0"/>
              <a:t>Visit 1 in </a:t>
            </a:r>
            <a:r>
              <a:rPr lang="en-US" dirty="0" err="1"/>
              <a:t>REDCap</a:t>
            </a:r>
            <a:endParaRPr lang="en-US" dirty="0"/>
          </a:p>
        </p:txBody>
      </p:sp>
      <p:sp>
        <p:nvSpPr>
          <p:cNvPr id="3" name="Content Placeholder 2">
            <a:extLst>
              <a:ext uri="{FF2B5EF4-FFF2-40B4-BE49-F238E27FC236}">
                <a16:creationId xmlns:a16="http://schemas.microsoft.com/office/drawing/2014/main" id="{F5AE5CDE-5627-AEDF-D984-77026520A5E0}"/>
              </a:ext>
            </a:extLst>
          </p:cNvPr>
          <p:cNvSpPr>
            <a:spLocks noGrp="1"/>
          </p:cNvSpPr>
          <p:nvPr>
            <p:ph idx="1"/>
          </p:nvPr>
        </p:nvSpPr>
        <p:spPr/>
        <p:txBody>
          <a:bodyPr/>
          <a:lstStyle/>
          <a:p>
            <a:r>
              <a:rPr lang="en-US" dirty="0"/>
              <a:t>Let’s walk through the forms in </a:t>
            </a:r>
            <a:r>
              <a:rPr lang="en-US" dirty="0" err="1"/>
              <a:t>REDCap</a:t>
            </a:r>
            <a:r>
              <a:rPr lang="en-US" dirty="0"/>
              <a:t> that you use for visit 1</a:t>
            </a:r>
            <a:endParaRPr lang="en-US" dirty="0">
              <a:solidFill>
                <a:schemeClr val="accent6"/>
              </a:solidFill>
            </a:endParaRPr>
          </a:p>
          <a:p>
            <a:pPr lvl="1"/>
            <a:r>
              <a:rPr lang="en-US" dirty="0">
                <a:solidFill>
                  <a:schemeClr val="accent6"/>
                </a:solidFill>
              </a:rPr>
              <a:t>Consent/Assent</a:t>
            </a:r>
          </a:p>
          <a:p>
            <a:pPr lvl="1"/>
            <a:r>
              <a:rPr lang="en-US" dirty="0">
                <a:solidFill>
                  <a:schemeClr val="accent6"/>
                </a:solidFill>
              </a:rPr>
              <a:t>Intervention Baseline Navigator Questionnaire- Wait list</a:t>
            </a:r>
          </a:p>
          <a:p>
            <a:pPr lvl="1"/>
            <a:r>
              <a:rPr lang="en-US" dirty="0">
                <a:solidFill>
                  <a:schemeClr val="accent6"/>
                </a:solidFill>
              </a:rPr>
              <a:t>Intervention Baseline Navigator Questionnaire- Intervention</a:t>
            </a:r>
          </a:p>
          <a:p>
            <a:pPr lvl="1"/>
            <a:r>
              <a:rPr lang="en-US" dirty="0">
                <a:solidFill>
                  <a:schemeClr val="accent6"/>
                </a:solidFill>
              </a:rPr>
              <a:t>SDOH Screener </a:t>
            </a:r>
            <a:r>
              <a:rPr lang="en-US" dirty="0"/>
              <a:t>(already reviewed)</a:t>
            </a:r>
          </a:p>
          <a:p>
            <a:pPr lvl="1"/>
            <a:r>
              <a:rPr lang="en-US" dirty="0">
                <a:solidFill>
                  <a:schemeClr val="accent6"/>
                </a:solidFill>
              </a:rPr>
              <a:t>SDOH Conversation </a:t>
            </a:r>
            <a:r>
              <a:rPr lang="en-US" dirty="0"/>
              <a:t>(already reviewed)</a:t>
            </a:r>
          </a:p>
          <a:p>
            <a:pPr lvl="1"/>
            <a:r>
              <a:rPr lang="en-US" dirty="0">
                <a:solidFill>
                  <a:schemeClr val="accent6"/>
                </a:solidFill>
              </a:rPr>
              <a:t>IDAT </a:t>
            </a:r>
            <a:r>
              <a:rPr lang="en-US" dirty="0"/>
              <a:t>(student only)</a:t>
            </a:r>
          </a:p>
          <a:p>
            <a:pPr lvl="1"/>
            <a:endParaRPr lang="en-US" dirty="0"/>
          </a:p>
        </p:txBody>
      </p:sp>
    </p:spTree>
    <p:extLst>
      <p:ext uri="{BB962C8B-B14F-4D97-AF65-F5344CB8AC3E}">
        <p14:creationId xmlns:p14="http://schemas.microsoft.com/office/powerpoint/2010/main" val="2064390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3F2C6-CF1F-55D2-BE00-C5C095B4B8E3}"/>
              </a:ext>
            </a:extLst>
          </p:cNvPr>
          <p:cNvSpPr>
            <a:spLocks noGrp="1"/>
          </p:cNvSpPr>
          <p:nvPr>
            <p:ph type="title"/>
          </p:nvPr>
        </p:nvSpPr>
        <p:spPr>
          <a:xfrm>
            <a:off x="169817" y="704088"/>
            <a:ext cx="11743509" cy="1143000"/>
          </a:xfrm>
        </p:spPr>
        <p:txBody>
          <a:bodyPr>
            <a:normAutofit fontScale="90000"/>
          </a:bodyPr>
          <a:lstStyle/>
          <a:p>
            <a:r>
              <a:rPr lang="en-US" dirty="0"/>
              <a:t>Let’s Apply Learning: Assessment Role Play</a:t>
            </a:r>
          </a:p>
        </p:txBody>
      </p:sp>
      <p:sp>
        <p:nvSpPr>
          <p:cNvPr id="3" name="Text Placeholder 2">
            <a:extLst>
              <a:ext uri="{FF2B5EF4-FFF2-40B4-BE49-F238E27FC236}">
                <a16:creationId xmlns:a16="http://schemas.microsoft.com/office/drawing/2014/main" id="{21E25EC8-8472-AC7E-16E0-F56453A6AA9C}"/>
              </a:ext>
            </a:extLst>
          </p:cNvPr>
          <p:cNvSpPr>
            <a:spLocks noGrp="1"/>
          </p:cNvSpPr>
          <p:nvPr>
            <p:ph idx="1"/>
          </p:nvPr>
        </p:nvSpPr>
        <p:spPr/>
        <p:txBody>
          <a:bodyPr>
            <a:normAutofit/>
          </a:bodyPr>
          <a:lstStyle/>
          <a:p>
            <a:pPr marL="514350" indent="-514350">
              <a:buAutoNum type="arabicPeriod"/>
            </a:pPr>
            <a:r>
              <a:rPr lang="en-US" dirty="0"/>
              <a:t>AsthmaCOMP Nav will demonstrate assessments</a:t>
            </a:r>
          </a:p>
          <a:p>
            <a:pPr marL="514350" indent="-514350">
              <a:buAutoNum type="arabicPeriod"/>
            </a:pPr>
            <a:r>
              <a:rPr lang="en-US" dirty="0"/>
              <a:t>Pair up with an AsthmaCOMP Asthma Navigator to role play visit 1 and use paper versions to collet the data. We will use the paper versions as </a:t>
            </a:r>
            <a:r>
              <a:rPr lang="en-US" dirty="0" err="1"/>
              <a:t>REDCap</a:t>
            </a:r>
            <a:r>
              <a:rPr lang="en-US" dirty="0"/>
              <a:t> practice later</a:t>
            </a:r>
          </a:p>
          <a:p>
            <a:pPr lvl="1"/>
            <a:r>
              <a:rPr lang="en-US" dirty="0"/>
              <a:t>Start with Consent and work through the forms</a:t>
            </a:r>
          </a:p>
        </p:txBody>
      </p:sp>
    </p:spTree>
    <p:extLst>
      <p:ext uri="{BB962C8B-B14F-4D97-AF65-F5344CB8AC3E}">
        <p14:creationId xmlns:p14="http://schemas.microsoft.com/office/powerpoint/2010/main" val="250458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B0C85-C71C-47E9-ECAB-8C1F25314348}"/>
              </a:ext>
            </a:extLst>
          </p:cNvPr>
          <p:cNvSpPr>
            <a:spLocks noGrp="1"/>
          </p:cNvSpPr>
          <p:nvPr>
            <p:ph type="title"/>
          </p:nvPr>
        </p:nvSpPr>
        <p:spPr/>
        <p:txBody>
          <a:bodyPr/>
          <a:lstStyle/>
          <a:p>
            <a:r>
              <a:rPr lang="en-US" dirty="0"/>
              <a:t>Inhaler Technique</a:t>
            </a:r>
          </a:p>
        </p:txBody>
      </p:sp>
      <p:sp>
        <p:nvSpPr>
          <p:cNvPr id="3" name="Text Placeholder 2">
            <a:extLst>
              <a:ext uri="{FF2B5EF4-FFF2-40B4-BE49-F238E27FC236}">
                <a16:creationId xmlns:a16="http://schemas.microsoft.com/office/drawing/2014/main" id="{0017E986-33FB-3847-8242-E198331D2B44}"/>
              </a:ext>
            </a:extLst>
          </p:cNvPr>
          <p:cNvSpPr>
            <a:spLocks noGrp="1"/>
          </p:cNvSpPr>
          <p:nvPr>
            <p:ph type="body" idx="1"/>
          </p:nvPr>
        </p:nvSpPr>
        <p:spPr>
          <a:xfrm>
            <a:off x="707136" y="2704663"/>
            <a:ext cx="10363200" cy="3267511"/>
          </a:xfrm>
        </p:spPr>
        <p:txBody>
          <a:bodyPr>
            <a:normAutofit/>
          </a:bodyPr>
          <a:lstStyle/>
          <a:p>
            <a:r>
              <a:rPr lang="en-US" dirty="0"/>
              <a:t>11:00-12:30</a:t>
            </a:r>
          </a:p>
          <a:p>
            <a:r>
              <a:rPr lang="en-US" dirty="0"/>
              <a:t>Review all device techniques as group</a:t>
            </a:r>
          </a:p>
          <a:p>
            <a:r>
              <a:rPr lang="en-US" dirty="0"/>
              <a:t>Divide into pairs for 1:1s demonstration and teaching</a:t>
            </a:r>
          </a:p>
          <a:p>
            <a:r>
              <a:rPr lang="en-US" dirty="0"/>
              <a:t>Inhaler post assessment</a:t>
            </a:r>
          </a:p>
        </p:txBody>
      </p:sp>
    </p:spTree>
    <p:extLst>
      <p:ext uri="{BB962C8B-B14F-4D97-AF65-F5344CB8AC3E}">
        <p14:creationId xmlns:p14="http://schemas.microsoft.com/office/powerpoint/2010/main" val="372295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A123-11AF-8E4A-BE9E-39C84020EB2B}"/>
              </a:ext>
            </a:extLst>
          </p:cNvPr>
          <p:cNvSpPr>
            <a:spLocks noGrp="1"/>
          </p:cNvSpPr>
          <p:nvPr>
            <p:ph type="title"/>
          </p:nvPr>
        </p:nvSpPr>
        <p:spPr>
          <a:xfrm>
            <a:off x="285087" y="620392"/>
            <a:ext cx="4697730" cy="5504688"/>
          </a:xfrm>
        </p:spPr>
        <p:txBody>
          <a:bodyPr>
            <a:normAutofit/>
          </a:bodyPr>
          <a:lstStyle/>
          <a:p>
            <a:r>
              <a:rPr lang="en-US" sz="5200" dirty="0"/>
              <a:t>Accurate Inhaler Technique: </a:t>
            </a:r>
            <a:br>
              <a:rPr lang="en-US" sz="5200" dirty="0"/>
            </a:br>
            <a:r>
              <a:rPr lang="en-US" sz="5200" dirty="0"/>
              <a:t>A Must</a:t>
            </a:r>
          </a:p>
        </p:txBody>
      </p:sp>
      <p:graphicFrame>
        <p:nvGraphicFramePr>
          <p:cNvPr id="14" name="Content Placeholder 2">
            <a:extLst>
              <a:ext uri="{FF2B5EF4-FFF2-40B4-BE49-F238E27FC236}">
                <a16:creationId xmlns:a16="http://schemas.microsoft.com/office/drawing/2014/main" id="{47EAE147-3208-710F-7534-E3F655334AB9}"/>
              </a:ext>
            </a:extLst>
          </p:cNvPr>
          <p:cNvGraphicFramePr>
            <a:graphicFrameLocks noGrp="1"/>
          </p:cNvGraphicFramePr>
          <p:nvPr>
            <p:ph idx="1"/>
          </p:nvPr>
        </p:nvGraphicFramePr>
        <p:xfrm>
          <a:off x="5625291"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3251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BAC6-480C-4880-8A92-107C705741D0}"/>
              </a:ext>
            </a:extLst>
          </p:cNvPr>
          <p:cNvSpPr>
            <a:spLocks noGrp="1"/>
          </p:cNvSpPr>
          <p:nvPr>
            <p:ph type="title"/>
          </p:nvPr>
        </p:nvSpPr>
        <p:spPr>
          <a:xfrm>
            <a:off x="234892" y="1041400"/>
            <a:ext cx="4035981" cy="2387600"/>
          </a:xfrm>
        </p:spPr>
        <p:txBody>
          <a:bodyPr vert="horz" lIns="91440" tIns="45720" rIns="91440" bIns="45720" rtlCol="0" anchor="t">
            <a:normAutofit/>
            <a:scene3d>
              <a:camera prst="orthographicFront"/>
              <a:lightRig rig="freezing" dir="t">
                <a:rot lat="0" lon="0" rev="5640000"/>
              </a:lightRig>
            </a:scene3d>
            <a:sp3d prstMaterial="flat">
              <a:bevelT w="38100" h="38100"/>
            </a:sp3d>
          </a:bodyPr>
          <a:lstStyle/>
          <a:p>
            <a:r>
              <a:rPr lang="en-US" sz="4700" b="0" dirty="0"/>
              <a:t>Inhalational Devices</a:t>
            </a:r>
          </a:p>
        </p:txBody>
      </p:sp>
      <p:pic>
        <p:nvPicPr>
          <p:cNvPr id="3" name="Picture 2">
            <a:extLst>
              <a:ext uri="{FF2B5EF4-FFF2-40B4-BE49-F238E27FC236}">
                <a16:creationId xmlns:a16="http://schemas.microsoft.com/office/drawing/2014/main" id="{F2FDBB98-07C9-8D3C-9A71-5EF85DD08DD5}"/>
              </a:ext>
            </a:extLst>
          </p:cNvPr>
          <p:cNvPicPr>
            <a:picLocks noChangeAspect="1"/>
          </p:cNvPicPr>
          <p:nvPr/>
        </p:nvPicPr>
        <p:blipFill>
          <a:blip r:embed="rId2"/>
          <a:stretch>
            <a:fillRect/>
          </a:stretch>
        </p:blipFill>
        <p:spPr>
          <a:xfrm>
            <a:off x="4102218" y="847957"/>
            <a:ext cx="7794118" cy="6020956"/>
          </a:xfrm>
          <a:prstGeom prst="rect">
            <a:avLst/>
          </a:prstGeom>
        </p:spPr>
      </p:pic>
    </p:spTree>
    <p:extLst>
      <p:ext uri="{BB962C8B-B14F-4D97-AF65-F5344CB8AC3E}">
        <p14:creationId xmlns:p14="http://schemas.microsoft.com/office/powerpoint/2010/main" val="278064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703F5-F610-44E5-8EF6-159BB73AE70B}"/>
              </a:ext>
            </a:extLst>
          </p:cNvPr>
          <p:cNvSpPr>
            <a:spLocks noGrp="1"/>
          </p:cNvSpPr>
          <p:nvPr>
            <p:ph type="title"/>
          </p:nvPr>
        </p:nvSpPr>
        <p:spPr>
          <a:xfrm>
            <a:off x="2321204" y="487598"/>
            <a:ext cx="7549592" cy="1298448"/>
          </a:xfrm>
        </p:spPr>
        <p:txBody>
          <a:bodyPr anchor="b">
            <a:normAutofit/>
          </a:bodyPr>
          <a:lstStyle/>
          <a:p>
            <a:pPr algn="ctr"/>
            <a:r>
              <a:rPr lang="en-US" sz="4400" dirty="0"/>
              <a:t>Types of Devices</a:t>
            </a:r>
          </a:p>
        </p:txBody>
      </p:sp>
      <p:sp>
        <p:nvSpPr>
          <p:cNvPr id="3" name="Content Placeholder 2">
            <a:extLst>
              <a:ext uri="{FF2B5EF4-FFF2-40B4-BE49-F238E27FC236}">
                <a16:creationId xmlns:a16="http://schemas.microsoft.com/office/drawing/2014/main" id="{A1875FD9-2932-49E6-899B-AE3FF8684C8C}"/>
              </a:ext>
            </a:extLst>
          </p:cNvPr>
          <p:cNvSpPr>
            <a:spLocks noGrp="1"/>
          </p:cNvSpPr>
          <p:nvPr>
            <p:ph idx="1"/>
          </p:nvPr>
        </p:nvSpPr>
        <p:spPr>
          <a:xfrm>
            <a:off x="873921" y="2007135"/>
            <a:ext cx="6325299" cy="4363267"/>
          </a:xfrm>
        </p:spPr>
        <p:txBody>
          <a:bodyPr vert="horz" lIns="91440" tIns="45720" rIns="91440" bIns="45720" rtlCol="0" anchor="ctr">
            <a:normAutofit/>
          </a:bodyPr>
          <a:lstStyle/>
          <a:p>
            <a:r>
              <a:rPr lang="en-US" sz="2400" b="1" dirty="0"/>
              <a:t>Metered Dose Inhaler (MDI)</a:t>
            </a:r>
          </a:p>
          <a:p>
            <a:pPr lvl="1"/>
            <a:r>
              <a:rPr lang="en-US" dirty="0">
                <a:latin typeface="+mj-lt"/>
              </a:rPr>
              <a:t>A pressurized canister of propellant and medicine in a plastic holder with a mouthpiece.</a:t>
            </a:r>
            <a:endParaRPr lang="en-US" dirty="0">
              <a:latin typeface="+mj-lt"/>
              <a:cs typeface="Arial"/>
            </a:endParaRPr>
          </a:p>
          <a:p>
            <a:pPr lvl="1"/>
            <a:r>
              <a:rPr lang="en-US" dirty="0">
                <a:latin typeface="+mj-lt"/>
              </a:rPr>
              <a:t>Delivers a reliable and consistent dose of medication.</a:t>
            </a:r>
          </a:p>
          <a:p>
            <a:pPr marL="457200" lvl="1" indent="0">
              <a:buNone/>
            </a:pPr>
            <a:endParaRPr lang="en-US" dirty="0"/>
          </a:p>
          <a:p>
            <a:pPr marL="0" indent="0">
              <a:buNone/>
            </a:pPr>
            <a:endParaRPr lang="en-US" sz="2400" dirty="0"/>
          </a:p>
        </p:txBody>
      </p:sp>
      <p:pic>
        <p:nvPicPr>
          <p:cNvPr id="4" name="Picture 2" descr="Metered-dose Inhaler (MDI) Actuators - H&amp;T Presspart">
            <a:extLst>
              <a:ext uri="{FF2B5EF4-FFF2-40B4-BE49-F238E27FC236}">
                <a16:creationId xmlns:a16="http://schemas.microsoft.com/office/drawing/2014/main" id="{5A824C37-0A9A-8E41-2EC8-E15954944E2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99220" y="4122321"/>
            <a:ext cx="3862707" cy="1931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6309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311FB-0F5E-E949-B2E4-42C35B08D3CC}"/>
              </a:ext>
            </a:extLst>
          </p:cNvPr>
          <p:cNvSpPr>
            <a:spLocks noGrp="1"/>
          </p:cNvSpPr>
          <p:nvPr>
            <p:ph type="title"/>
          </p:nvPr>
        </p:nvSpPr>
        <p:spPr>
          <a:xfrm>
            <a:off x="2152650" y="556996"/>
            <a:ext cx="7886700" cy="1133693"/>
          </a:xfrm>
        </p:spPr>
        <p:txBody>
          <a:bodyPr>
            <a:normAutofit/>
          </a:bodyPr>
          <a:lstStyle/>
          <a:p>
            <a:pPr algn="ctr"/>
            <a:r>
              <a:rPr lang="en-US" sz="4400" dirty="0"/>
              <a:t>Metered Dose Inhaler (MDI)</a:t>
            </a:r>
          </a:p>
        </p:txBody>
      </p:sp>
      <p:graphicFrame>
        <p:nvGraphicFramePr>
          <p:cNvPr id="45" name="Content Placeholder 2">
            <a:extLst>
              <a:ext uri="{FF2B5EF4-FFF2-40B4-BE49-F238E27FC236}">
                <a16:creationId xmlns:a16="http://schemas.microsoft.com/office/drawing/2014/main" id="{496EE311-4D32-1C4E-222E-68AD0AF795E9}"/>
              </a:ext>
            </a:extLst>
          </p:cNvPr>
          <p:cNvGraphicFramePr>
            <a:graphicFrameLocks noGrp="1"/>
          </p:cNvGraphicFramePr>
          <p:nvPr>
            <p:ph idx="1"/>
          </p:nvPr>
        </p:nvGraphicFramePr>
        <p:xfrm>
          <a:off x="2152650" y="1828800"/>
          <a:ext cx="78867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334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pironics OptiChamber Diamond Anti-Static Valved Holding Chamber">
            <a:extLst>
              <a:ext uri="{FF2B5EF4-FFF2-40B4-BE49-F238E27FC236}">
                <a16:creationId xmlns:a16="http://schemas.microsoft.com/office/drawing/2014/main" id="{48FEBDAC-7E83-415D-93BE-2BD65D044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8752" y="1697496"/>
            <a:ext cx="2141923" cy="21419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F703F5-F610-44E5-8EF6-159BB73AE70B}"/>
              </a:ext>
            </a:extLst>
          </p:cNvPr>
          <p:cNvSpPr>
            <a:spLocks noGrp="1"/>
          </p:cNvSpPr>
          <p:nvPr>
            <p:ph type="title"/>
          </p:nvPr>
        </p:nvSpPr>
        <p:spPr/>
        <p:txBody>
          <a:bodyPr>
            <a:normAutofit/>
          </a:bodyPr>
          <a:lstStyle/>
          <a:p>
            <a:r>
              <a:rPr lang="en-US" sz="4400" dirty="0"/>
              <a:t>Valved Holding Chambers (Spacers)</a:t>
            </a:r>
          </a:p>
        </p:txBody>
      </p:sp>
      <p:pic>
        <p:nvPicPr>
          <p:cNvPr id="4" name="Picture 3">
            <a:extLst>
              <a:ext uri="{FF2B5EF4-FFF2-40B4-BE49-F238E27FC236}">
                <a16:creationId xmlns:a16="http://schemas.microsoft.com/office/drawing/2014/main" id="{7E7FEBB7-4652-40FA-B77A-18F4955826A1}"/>
              </a:ext>
            </a:extLst>
          </p:cNvPr>
          <p:cNvPicPr>
            <a:picLocks noChangeAspect="1"/>
          </p:cNvPicPr>
          <p:nvPr/>
        </p:nvPicPr>
        <p:blipFill>
          <a:blip r:embed="rId3"/>
          <a:stretch>
            <a:fillRect/>
          </a:stretch>
        </p:blipFill>
        <p:spPr>
          <a:xfrm>
            <a:off x="5025036" y="1857361"/>
            <a:ext cx="2141923" cy="2141923"/>
          </a:xfrm>
          <a:prstGeom prst="rect">
            <a:avLst/>
          </a:prstGeom>
        </p:spPr>
      </p:pic>
      <p:pic>
        <p:nvPicPr>
          <p:cNvPr id="5" name="Picture 4">
            <a:extLst>
              <a:ext uri="{FF2B5EF4-FFF2-40B4-BE49-F238E27FC236}">
                <a16:creationId xmlns:a16="http://schemas.microsoft.com/office/drawing/2014/main" id="{F9206841-F3EF-4B8D-85D9-B95BA9B10845}"/>
              </a:ext>
            </a:extLst>
          </p:cNvPr>
          <p:cNvPicPr>
            <a:picLocks noChangeAspect="1"/>
          </p:cNvPicPr>
          <p:nvPr/>
        </p:nvPicPr>
        <p:blipFill>
          <a:blip r:embed="rId4"/>
          <a:stretch>
            <a:fillRect/>
          </a:stretch>
        </p:blipFill>
        <p:spPr>
          <a:xfrm>
            <a:off x="4812158" y="4672295"/>
            <a:ext cx="2567681" cy="2567681"/>
          </a:xfrm>
          <a:prstGeom prst="rect">
            <a:avLst/>
          </a:prstGeom>
        </p:spPr>
      </p:pic>
      <p:pic>
        <p:nvPicPr>
          <p:cNvPr id="7" name="Picture 6">
            <a:extLst>
              <a:ext uri="{FF2B5EF4-FFF2-40B4-BE49-F238E27FC236}">
                <a16:creationId xmlns:a16="http://schemas.microsoft.com/office/drawing/2014/main" id="{8F452D8D-F46C-4D6E-8391-F6478A554F40}"/>
              </a:ext>
            </a:extLst>
          </p:cNvPr>
          <p:cNvPicPr>
            <a:picLocks noChangeAspect="1"/>
          </p:cNvPicPr>
          <p:nvPr/>
        </p:nvPicPr>
        <p:blipFill>
          <a:blip r:embed="rId5"/>
          <a:stretch>
            <a:fillRect/>
          </a:stretch>
        </p:blipFill>
        <p:spPr>
          <a:xfrm>
            <a:off x="9335967" y="3063182"/>
            <a:ext cx="2019300" cy="875030"/>
          </a:xfrm>
          <a:prstGeom prst="rect">
            <a:avLst/>
          </a:prstGeom>
        </p:spPr>
      </p:pic>
      <p:pic>
        <p:nvPicPr>
          <p:cNvPr id="8" name="Picture 7">
            <a:extLst>
              <a:ext uri="{FF2B5EF4-FFF2-40B4-BE49-F238E27FC236}">
                <a16:creationId xmlns:a16="http://schemas.microsoft.com/office/drawing/2014/main" id="{A2204656-C948-4CDB-A30E-B13F1EFDFB99}"/>
              </a:ext>
            </a:extLst>
          </p:cNvPr>
          <p:cNvPicPr>
            <a:picLocks noChangeAspect="1"/>
          </p:cNvPicPr>
          <p:nvPr/>
        </p:nvPicPr>
        <p:blipFill>
          <a:blip r:embed="rId6"/>
          <a:stretch>
            <a:fillRect/>
          </a:stretch>
        </p:blipFill>
        <p:spPr>
          <a:xfrm>
            <a:off x="2021699" y="5545076"/>
            <a:ext cx="1576432" cy="1049297"/>
          </a:xfrm>
          <a:prstGeom prst="rect">
            <a:avLst/>
          </a:prstGeom>
        </p:spPr>
      </p:pic>
      <p:pic>
        <p:nvPicPr>
          <p:cNvPr id="9" name="Picture 8">
            <a:extLst>
              <a:ext uri="{FF2B5EF4-FFF2-40B4-BE49-F238E27FC236}">
                <a16:creationId xmlns:a16="http://schemas.microsoft.com/office/drawing/2014/main" id="{CF3BE17F-2BC2-4875-8C56-BA75EB6BBC58}"/>
              </a:ext>
            </a:extLst>
          </p:cNvPr>
          <p:cNvPicPr>
            <a:picLocks noChangeAspect="1"/>
          </p:cNvPicPr>
          <p:nvPr/>
        </p:nvPicPr>
        <p:blipFill>
          <a:blip r:embed="rId7"/>
          <a:stretch>
            <a:fillRect/>
          </a:stretch>
        </p:blipFill>
        <p:spPr>
          <a:xfrm>
            <a:off x="9441432" y="4081745"/>
            <a:ext cx="2019300" cy="1181100"/>
          </a:xfrm>
          <a:prstGeom prst="rect">
            <a:avLst/>
          </a:prstGeom>
        </p:spPr>
      </p:pic>
      <p:pic>
        <p:nvPicPr>
          <p:cNvPr id="10" name="Picture 9">
            <a:extLst>
              <a:ext uri="{FF2B5EF4-FFF2-40B4-BE49-F238E27FC236}">
                <a16:creationId xmlns:a16="http://schemas.microsoft.com/office/drawing/2014/main" id="{5C1356C2-56A5-4663-A4A3-F2D9B1D34DAF}"/>
              </a:ext>
            </a:extLst>
          </p:cNvPr>
          <p:cNvPicPr>
            <a:picLocks noChangeAspect="1"/>
          </p:cNvPicPr>
          <p:nvPr/>
        </p:nvPicPr>
        <p:blipFill>
          <a:blip r:embed="rId8"/>
          <a:stretch>
            <a:fillRect/>
          </a:stretch>
        </p:blipFill>
        <p:spPr>
          <a:xfrm>
            <a:off x="8096251" y="5003115"/>
            <a:ext cx="1971907" cy="1782695"/>
          </a:xfrm>
          <a:prstGeom prst="rect">
            <a:avLst/>
          </a:prstGeom>
        </p:spPr>
      </p:pic>
      <p:pic>
        <p:nvPicPr>
          <p:cNvPr id="11" name="Picture 10">
            <a:extLst>
              <a:ext uri="{FF2B5EF4-FFF2-40B4-BE49-F238E27FC236}">
                <a16:creationId xmlns:a16="http://schemas.microsoft.com/office/drawing/2014/main" id="{48A6FF64-E14B-4F70-8D1B-793C6A185451}"/>
              </a:ext>
            </a:extLst>
          </p:cNvPr>
          <p:cNvPicPr>
            <a:picLocks noChangeAspect="1"/>
          </p:cNvPicPr>
          <p:nvPr/>
        </p:nvPicPr>
        <p:blipFill>
          <a:blip r:embed="rId9"/>
          <a:stretch>
            <a:fillRect/>
          </a:stretch>
        </p:blipFill>
        <p:spPr>
          <a:xfrm>
            <a:off x="1668459" y="3063182"/>
            <a:ext cx="2282912" cy="2282912"/>
          </a:xfrm>
          <a:prstGeom prst="rect">
            <a:avLst/>
          </a:prstGeom>
        </p:spPr>
      </p:pic>
      <p:sp>
        <p:nvSpPr>
          <p:cNvPr id="3" name="TextBox 2">
            <a:extLst>
              <a:ext uri="{FF2B5EF4-FFF2-40B4-BE49-F238E27FC236}">
                <a16:creationId xmlns:a16="http://schemas.microsoft.com/office/drawing/2014/main" id="{870FC8BF-B1C3-4D91-A456-3CEDFB6AA5A2}"/>
              </a:ext>
            </a:extLst>
          </p:cNvPr>
          <p:cNvSpPr txBox="1"/>
          <p:nvPr/>
        </p:nvSpPr>
        <p:spPr>
          <a:xfrm>
            <a:off x="3992700" y="3696806"/>
            <a:ext cx="395917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Palatino Linotype" panose="02040502050505030304"/>
                <a:ea typeface="+mn-ea"/>
                <a:cs typeface="+mn-cs"/>
              </a:rPr>
              <a:t>Spacers are available in for students.</a:t>
            </a:r>
          </a:p>
        </p:txBody>
      </p:sp>
      <p:pic>
        <p:nvPicPr>
          <p:cNvPr id="1026" name="Picture 2">
            <a:extLst>
              <a:ext uri="{FF2B5EF4-FFF2-40B4-BE49-F238E27FC236}">
                <a16:creationId xmlns:a16="http://schemas.microsoft.com/office/drawing/2014/main" id="{02C291FE-0EE9-440C-A902-52B76279572E}"/>
              </a:ext>
            </a:extLst>
          </p:cNvPr>
          <p:cNvPicPr>
            <a:picLocks noGrp="1" noChangeAspect="1" noChangeArrowheads="1"/>
          </p:cNvPicPr>
          <p:nvPr>
            <p:ph idx="1"/>
          </p:nvPr>
        </p:nvPicPr>
        <p:blipFill>
          <a:blip r:embed="rId10">
            <a:extLst>
              <a:ext uri="{28A0092B-C50C-407E-A947-70E740481C1C}">
                <a14:useLocalDpi xmlns:a14="http://schemas.microsoft.com/office/drawing/2010/main" val="0"/>
              </a:ext>
            </a:extLst>
          </a:blip>
          <a:srcRect/>
          <a:stretch>
            <a:fillRect/>
          </a:stretch>
        </p:blipFill>
        <p:spPr bwMode="auto">
          <a:xfrm>
            <a:off x="2581325" y="1771964"/>
            <a:ext cx="1546665" cy="2026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17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chor="b">
            <a:normAutofit/>
          </a:bodyPr>
          <a:lstStyle/>
          <a:p>
            <a:r>
              <a:rPr lang="en-US" sz="4300" dirty="0"/>
              <a:t>Valved- Holding Chambers/Spacers</a:t>
            </a:r>
          </a:p>
        </p:txBody>
      </p:sp>
      <p:sp>
        <p:nvSpPr>
          <p:cNvPr id="135171" name="Rectangle 3"/>
          <p:cNvSpPr>
            <a:spLocks noGrp="1" noChangeArrowheads="1"/>
          </p:cNvSpPr>
          <p:nvPr>
            <p:ph idx="1"/>
          </p:nvPr>
        </p:nvSpPr>
        <p:spPr/>
        <p:txBody>
          <a:bodyPr anchor="ctr">
            <a:noAutofit/>
          </a:bodyPr>
          <a:lstStyle/>
          <a:p>
            <a:r>
              <a:rPr lang="en-US" sz="2200" b="1" dirty="0"/>
              <a:t>NOT</a:t>
            </a:r>
            <a:r>
              <a:rPr lang="en-US" sz="2200" dirty="0"/>
              <a:t> used with DPIs or Breath-Actuated Devices.</a:t>
            </a:r>
          </a:p>
          <a:p>
            <a:pPr>
              <a:spcBef>
                <a:spcPts val="0"/>
              </a:spcBef>
            </a:pPr>
            <a:r>
              <a:rPr lang="en-US" sz="2200" b="1" dirty="0"/>
              <a:t>Purpose:</a:t>
            </a:r>
          </a:p>
          <a:p>
            <a:pPr lvl="1">
              <a:spcBef>
                <a:spcPts val="0"/>
              </a:spcBef>
            </a:pPr>
            <a:r>
              <a:rPr lang="en-US" sz="2200" dirty="0"/>
              <a:t>Ensures medication is delivered to lungs.</a:t>
            </a:r>
          </a:p>
          <a:p>
            <a:pPr>
              <a:spcBef>
                <a:spcPts val="0"/>
              </a:spcBef>
            </a:pPr>
            <a:r>
              <a:rPr lang="en-US" sz="2200" b="1" dirty="0"/>
              <a:t>Advantages:</a:t>
            </a:r>
          </a:p>
          <a:p>
            <a:pPr lvl="1">
              <a:spcBef>
                <a:spcPts val="0"/>
              </a:spcBef>
            </a:pPr>
            <a:r>
              <a:rPr lang="en-US" sz="2200" dirty="0"/>
              <a:t>Easy to use: Less coordination required for MDI use. </a:t>
            </a:r>
          </a:p>
          <a:p>
            <a:pPr lvl="1">
              <a:spcBef>
                <a:spcPts val="0"/>
              </a:spcBef>
            </a:pPr>
            <a:r>
              <a:rPr lang="en-US" sz="2200" dirty="0"/>
              <a:t>May breathe in and out several times to receive complete dose. </a:t>
            </a:r>
          </a:p>
          <a:p>
            <a:pPr lvl="1">
              <a:spcBef>
                <a:spcPts val="0"/>
              </a:spcBef>
            </a:pPr>
            <a:r>
              <a:rPr lang="en-US" sz="2200" dirty="0"/>
              <a:t>Faster delivery than nebulizer and less expensive. </a:t>
            </a:r>
          </a:p>
          <a:p>
            <a:pPr>
              <a:spcBef>
                <a:spcPts val="0"/>
              </a:spcBef>
            </a:pPr>
            <a:r>
              <a:rPr lang="en-US" sz="2200" b="1" dirty="0"/>
              <a:t>Disadvantages:</a:t>
            </a:r>
          </a:p>
          <a:p>
            <a:pPr lvl="1">
              <a:spcBef>
                <a:spcPts val="0"/>
              </a:spcBef>
            </a:pPr>
            <a:r>
              <a:rPr lang="en-US" sz="2200" dirty="0"/>
              <a:t>More cumbersome than MDI alone</a:t>
            </a:r>
          </a:p>
          <a:p>
            <a:pPr lvl="1">
              <a:spcBef>
                <a:spcPts val="0"/>
              </a:spcBef>
            </a:pPr>
            <a:r>
              <a:rPr lang="en-US" sz="2200" dirty="0"/>
              <a:t>Extra expense</a:t>
            </a:r>
          </a:p>
          <a:p>
            <a:r>
              <a:rPr lang="en-US" sz="2200" b="1" dirty="0"/>
              <a:t>Still must rinse mouth with inhaled steroid use.</a:t>
            </a:r>
          </a:p>
        </p:txBody>
      </p:sp>
    </p:spTree>
    <p:extLst>
      <p:ext uri="{BB962C8B-B14F-4D97-AF65-F5344CB8AC3E}">
        <p14:creationId xmlns:p14="http://schemas.microsoft.com/office/powerpoint/2010/main" val="51710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nchor="b">
            <a:normAutofit/>
          </a:bodyPr>
          <a:lstStyle/>
          <a:p>
            <a:r>
              <a:rPr lang="en-US" sz="5200" dirty="0"/>
              <a:t>Selecting Appropriate Devices</a:t>
            </a:r>
          </a:p>
        </p:txBody>
      </p:sp>
      <p:sp>
        <p:nvSpPr>
          <p:cNvPr id="149507" name="Rectangle 3"/>
          <p:cNvSpPr>
            <a:spLocks noGrp="1" noChangeArrowheads="1"/>
          </p:cNvSpPr>
          <p:nvPr>
            <p:ph idx="1"/>
          </p:nvPr>
        </p:nvSpPr>
        <p:spPr/>
        <p:txBody>
          <a:bodyPr anchor="t">
            <a:normAutofit/>
          </a:bodyPr>
          <a:lstStyle/>
          <a:p>
            <a:pPr>
              <a:lnSpc>
                <a:spcPct val="90000"/>
              </a:lnSpc>
            </a:pPr>
            <a:r>
              <a:rPr lang="en-US" sz="2000" b="1" dirty="0"/>
              <a:t>MDI alone: </a:t>
            </a:r>
            <a:r>
              <a:rPr lang="en-US" sz="2000" dirty="0"/>
              <a:t>most difficult to use and often results in sub-optimal medication delivery to airways</a:t>
            </a:r>
          </a:p>
          <a:p>
            <a:pPr>
              <a:lnSpc>
                <a:spcPct val="90000"/>
              </a:lnSpc>
            </a:pPr>
            <a:r>
              <a:rPr lang="en-US" sz="2000" b="1" dirty="0"/>
              <a:t>MDI with spacer: </a:t>
            </a:r>
            <a:r>
              <a:rPr lang="en-US" sz="2000" dirty="0"/>
              <a:t>easier to correctly use MDI.</a:t>
            </a:r>
          </a:p>
          <a:p>
            <a:pPr lvl="1">
              <a:lnSpc>
                <a:spcPct val="90000"/>
              </a:lnSpc>
            </a:pPr>
            <a:r>
              <a:rPr lang="en-US" sz="2000" b="1" dirty="0">
                <a:solidFill>
                  <a:schemeClr val="tx1"/>
                </a:solidFill>
              </a:rPr>
              <a:t>With mask</a:t>
            </a:r>
            <a:r>
              <a:rPr lang="en-US" sz="2000" dirty="0">
                <a:solidFill>
                  <a:schemeClr val="tx1"/>
                </a:solidFill>
              </a:rPr>
              <a:t>: </a:t>
            </a:r>
          </a:p>
          <a:p>
            <a:pPr lvl="2">
              <a:lnSpc>
                <a:spcPct val="90000"/>
              </a:lnSpc>
            </a:pPr>
            <a:r>
              <a:rPr lang="en-US" sz="2000" dirty="0">
                <a:solidFill>
                  <a:schemeClr val="tx1"/>
                </a:solidFill>
              </a:rPr>
              <a:t>Children &lt; 4 years </a:t>
            </a:r>
          </a:p>
          <a:p>
            <a:pPr lvl="2">
              <a:lnSpc>
                <a:spcPct val="90000"/>
              </a:lnSpc>
            </a:pPr>
            <a:r>
              <a:rPr lang="en-US" sz="2000" dirty="0">
                <a:solidFill>
                  <a:schemeClr val="tx1"/>
                </a:solidFill>
              </a:rPr>
              <a:t>Older people experiencing difficulties with MDI technique</a:t>
            </a:r>
          </a:p>
          <a:p>
            <a:pPr lvl="2">
              <a:lnSpc>
                <a:spcPct val="90000"/>
              </a:lnSpc>
            </a:pPr>
            <a:r>
              <a:rPr lang="en-US" sz="2000" dirty="0">
                <a:solidFill>
                  <a:schemeClr val="tx1"/>
                </a:solidFill>
              </a:rPr>
              <a:t>People with cognitive delays and/or developmental issues</a:t>
            </a:r>
          </a:p>
          <a:p>
            <a:pPr lvl="1">
              <a:lnSpc>
                <a:spcPct val="90000"/>
              </a:lnSpc>
            </a:pPr>
            <a:r>
              <a:rPr lang="en-US" sz="2000" b="1" dirty="0">
                <a:solidFill>
                  <a:schemeClr val="tx1"/>
                </a:solidFill>
              </a:rPr>
              <a:t>With mouthpiece:</a:t>
            </a:r>
          </a:p>
          <a:p>
            <a:pPr lvl="2">
              <a:lnSpc>
                <a:spcPct val="90000"/>
              </a:lnSpc>
            </a:pPr>
            <a:r>
              <a:rPr lang="en-US" sz="2000" dirty="0">
                <a:solidFill>
                  <a:schemeClr val="tx1"/>
                </a:solidFill>
              </a:rPr>
              <a:t> Children &gt; 4 years</a:t>
            </a:r>
          </a:p>
          <a:p>
            <a:pPr>
              <a:lnSpc>
                <a:spcPct val="90000"/>
              </a:lnSpc>
            </a:pPr>
            <a:r>
              <a:rPr lang="en-US" sz="2000" b="1" dirty="0"/>
              <a:t>Dry powder inhalers</a:t>
            </a:r>
          </a:p>
          <a:p>
            <a:pPr lvl="1">
              <a:lnSpc>
                <a:spcPct val="90000"/>
              </a:lnSpc>
            </a:pPr>
            <a:r>
              <a:rPr lang="en-US" sz="2000" dirty="0">
                <a:solidFill>
                  <a:schemeClr val="tx1"/>
                </a:solidFill>
              </a:rPr>
              <a:t>Children &gt;4-5 years</a:t>
            </a:r>
          </a:p>
        </p:txBody>
      </p:sp>
    </p:spTree>
    <p:extLst>
      <p:ext uri="{BB962C8B-B14F-4D97-AF65-F5344CB8AC3E}">
        <p14:creationId xmlns:p14="http://schemas.microsoft.com/office/powerpoint/2010/main" val="48146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B738A-2FD3-4268-8282-749A16A81431}"/>
              </a:ext>
            </a:extLst>
          </p:cNvPr>
          <p:cNvSpPr>
            <a:spLocks noGrp="1"/>
          </p:cNvSpPr>
          <p:nvPr>
            <p:ph type="title"/>
          </p:nvPr>
        </p:nvSpPr>
        <p:spPr/>
        <p:txBody>
          <a:bodyPr vert="horz" lIns="91440" tIns="45720" rIns="91440" bIns="45720" rtlCol="0" anchor="b">
            <a:normAutofit/>
            <a:scene3d>
              <a:camera prst="orthographicFront"/>
              <a:lightRig rig="freezing" dir="t">
                <a:rot lat="0" lon="0" rev="5640000"/>
              </a:lightRig>
            </a:scene3d>
            <a:sp3d prstMaterial="flat">
              <a:bevelT w="38100" h="38100"/>
            </a:sp3d>
          </a:bodyPr>
          <a:lstStyle/>
          <a:p>
            <a:pPr algn="r"/>
            <a:r>
              <a:rPr lang="en-US" kern="1200" dirty="0">
                <a:latin typeface="+mj-lt"/>
                <a:ea typeface="+mj-ea"/>
                <a:cs typeface="+mj-cs"/>
              </a:rPr>
              <a:t>Inhaler Technique</a:t>
            </a:r>
          </a:p>
        </p:txBody>
      </p:sp>
      <p:sp>
        <p:nvSpPr>
          <p:cNvPr id="3" name="Text Placeholder 2">
            <a:extLst>
              <a:ext uri="{FF2B5EF4-FFF2-40B4-BE49-F238E27FC236}">
                <a16:creationId xmlns:a16="http://schemas.microsoft.com/office/drawing/2014/main" id="{AACE107D-02B8-49CC-9AF1-F1B706310272}"/>
              </a:ext>
            </a:extLst>
          </p:cNvPr>
          <p:cNvSpPr>
            <a:spLocks noGrp="1"/>
          </p:cNvSpPr>
          <p:nvPr>
            <p:ph type="body" idx="1"/>
          </p:nvPr>
        </p:nvSpPr>
        <p:spPr/>
        <p:txBody>
          <a:bodyPr vert="horz" lIns="91440" tIns="45720" rIns="91440" bIns="45720" rtlCol="0" anchor="t">
            <a:normAutofit/>
          </a:bodyPr>
          <a:lstStyle/>
          <a:p>
            <a:pPr algn="r"/>
            <a:r>
              <a:rPr lang="en-US" b="1" kern="1200" dirty="0">
                <a:solidFill>
                  <a:schemeClr val="tx2"/>
                </a:solidFill>
                <a:latin typeface="+mn-lt"/>
                <a:ea typeface="+mn-ea"/>
                <a:cs typeface="+mn-cs"/>
              </a:rPr>
              <a:t>Basics</a:t>
            </a:r>
          </a:p>
          <a:p>
            <a:pPr algn="r"/>
            <a:endParaRPr lang="en-US" kern="1200" dirty="0">
              <a:solidFill>
                <a:schemeClr val="tx2"/>
              </a:solidFill>
              <a:latin typeface="+mn-lt"/>
              <a:ea typeface="+mn-ea"/>
              <a:cs typeface="+mn-cs"/>
            </a:endParaRPr>
          </a:p>
        </p:txBody>
      </p:sp>
    </p:spTree>
    <p:extLst>
      <p:ext uri="{BB962C8B-B14F-4D97-AF65-F5344CB8AC3E}">
        <p14:creationId xmlns:p14="http://schemas.microsoft.com/office/powerpoint/2010/main" val="328519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E4487-EBEB-4B72-9642-C753137602EF}"/>
              </a:ext>
            </a:extLst>
          </p:cNvPr>
          <p:cNvSpPr>
            <a:spLocks noGrp="1"/>
          </p:cNvSpPr>
          <p:nvPr>
            <p:ph type="title"/>
          </p:nvPr>
        </p:nvSpPr>
        <p:spPr>
          <a:xfrm>
            <a:off x="707136" y="1316736"/>
            <a:ext cx="10363200" cy="1362456"/>
          </a:xfrm>
        </p:spPr>
        <p:txBody>
          <a:bodyPr anchor="b">
            <a:normAutofit/>
          </a:bodyPr>
          <a:lstStyle/>
          <a:p>
            <a:r>
              <a:rPr lang="en-US" b="0" dirty="0"/>
              <a:t>Basic Technique</a:t>
            </a:r>
          </a:p>
        </p:txBody>
      </p:sp>
      <p:sp>
        <p:nvSpPr>
          <p:cNvPr id="3" name="Content Placeholder 2">
            <a:extLst>
              <a:ext uri="{FF2B5EF4-FFF2-40B4-BE49-F238E27FC236}">
                <a16:creationId xmlns:a16="http://schemas.microsoft.com/office/drawing/2014/main" id="{CDBE62EB-BDDF-4CB0-87A7-CB51B2A74DC9}"/>
              </a:ext>
            </a:extLst>
          </p:cNvPr>
          <p:cNvSpPr>
            <a:spLocks noGrp="1"/>
          </p:cNvSpPr>
          <p:nvPr>
            <p:ph type="body" idx="1"/>
          </p:nvPr>
        </p:nvSpPr>
        <p:spPr>
          <a:xfrm>
            <a:off x="707136" y="2704664"/>
            <a:ext cx="10363200" cy="2781300"/>
          </a:xfrm>
        </p:spPr>
        <p:txBody>
          <a:bodyPr anchor="t">
            <a:normAutofit/>
          </a:bodyPr>
          <a:lstStyle/>
          <a:p>
            <a:pPr marL="514350" indent="-514350">
              <a:buFont typeface="+mj-lt"/>
              <a:buAutoNum type="arabicPeriod"/>
            </a:pPr>
            <a:r>
              <a:rPr lang="en-US" dirty="0"/>
              <a:t>Prepare device.</a:t>
            </a:r>
          </a:p>
          <a:p>
            <a:pPr marL="514350" indent="-514350">
              <a:buFont typeface="+mj-lt"/>
              <a:buAutoNum type="arabicPeriod"/>
            </a:pPr>
            <a:r>
              <a:rPr lang="en-US" dirty="0"/>
              <a:t>Breath out.</a:t>
            </a:r>
          </a:p>
          <a:p>
            <a:pPr marL="514350" indent="-514350">
              <a:buFont typeface="+mj-lt"/>
              <a:buAutoNum type="arabicPeriod"/>
            </a:pPr>
            <a:r>
              <a:rPr lang="en-US" dirty="0"/>
              <a:t>Breath in appropriately for device.</a:t>
            </a:r>
          </a:p>
          <a:p>
            <a:pPr marL="514350" indent="-514350">
              <a:buFont typeface="+mj-lt"/>
              <a:buAutoNum type="arabicPeriod"/>
            </a:pPr>
            <a:r>
              <a:rPr lang="en-US" dirty="0"/>
              <a:t>Hold count of 10.</a:t>
            </a:r>
          </a:p>
          <a:p>
            <a:pPr marL="514350" indent="-514350">
              <a:buFont typeface="+mj-lt"/>
              <a:buAutoNum type="arabicPeriod"/>
            </a:pPr>
            <a:r>
              <a:rPr lang="en-US" dirty="0"/>
              <a:t>Breath out.</a:t>
            </a:r>
          </a:p>
        </p:txBody>
      </p:sp>
    </p:spTree>
    <p:extLst>
      <p:ext uri="{BB962C8B-B14F-4D97-AF65-F5344CB8AC3E}">
        <p14:creationId xmlns:p14="http://schemas.microsoft.com/office/powerpoint/2010/main" val="104338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906D1-6436-407A-B81E-FCC97D489D23}"/>
              </a:ext>
            </a:extLst>
          </p:cNvPr>
          <p:cNvSpPr>
            <a:spLocks noGrp="1"/>
          </p:cNvSpPr>
          <p:nvPr>
            <p:ph type="title"/>
          </p:nvPr>
        </p:nvSpPr>
        <p:spPr>
          <a:xfrm>
            <a:off x="3073908" y="1911097"/>
            <a:ext cx="6041898" cy="2076651"/>
          </a:xfrm>
        </p:spPr>
        <p:txBody>
          <a:bodyPr vert="horz" lIns="91440" tIns="45720" rIns="91440" bIns="45720" rtlCol="0" anchor="b">
            <a:normAutofit/>
            <a:scene3d>
              <a:camera prst="orthographicFront"/>
              <a:lightRig rig="freezing" dir="t">
                <a:rot lat="0" lon="0" rev="5640000"/>
              </a:lightRig>
            </a:scene3d>
            <a:sp3d prstMaterial="flat">
              <a:bevelT w="38100" h="38100"/>
            </a:sp3d>
          </a:bodyPr>
          <a:lstStyle/>
          <a:p>
            <a:pPr algn="ctr"/>
            <a:r>
              <a:rPr lang="en-US" sz="5700" dirty="0"/>
              <a:t>Spacer PLUS MDI</a:t>
            </a:r>
            <a:br>
              <a:rPr lang="en-US" sz="5700" dirty="0">
                <a:solidFill>
                  <a:srgbClr val="FFFFFF"/>
                </a:solidFill>
              </a:rPr>
            </a:br>
            <a:endParaRPr lang="en-US" sz="5700" dirty="0">
              <a:solidFill>
                <a:srgbClr val="FFFFFF"/>
              </a:solidFill>
            </a:endParaRPr>
          </a:p>
        </p:txBody>
      </p:sp>
    </p:spTree>
    <p:extLst>
      <p:ext uri="{BB962C8B-B14F-4D97-AF65-F5344CB8AC3E}">
        <p14:creationId xmlns:p14="http://schemas.microsoft.com/office/powerpoint/2010/main" val="325203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a:xfrm>
            <a:off x="609600" y="704088"/>
            <a:ext cx="10972800" cy="1143000"/>
          </a:xfrm>
        </p:spPr>
        <p:txBody>
          <a:bodyPr vert="horz" lIns="90488" tIns="44450" rIns="90488" bIns="44450" rtlCol="0" anchor="b">
            <a:normAutofit/>
          </a:bodyPr>
          <a:lstStyle/>
          <a:p>
            <a:pPr>
              <a:defRPr/>
            </a:pPr>
            <a:r>
              <a:rPr lang="en-US" b="1"/>
              <a:t>MDI with a Mouthpiece Spacer</a:t>
            </a:r>
          </a:p>
        </p:txBody>
      </p:sp>
      <p:sp>
        <p:nvSpPr>
          <p:cNvPr id="71684" name="Rectangle 3"/>
          <p:cNvSpPr>
            <a:spLocks noGrp="1" noChangeArrowheads="1"/>
          </p:cNvSpPr>
          <p:nvPr>
            <p:ph sz="half" idx="1"/>
          </p:nvPr>
        </p:nvSpPr>
        <p:spPr>
          <a:xfrm>
            <a:off x="609600" y="1920085"/>
            <a:ext cx="10534650" cy="4434840"/>
          </a:xfrm>
        </p:spPr>
        <p:txBody>
          <a:bodyPr vert="horz" lIns="90488" tIns="44450" rIns="90488" bIns="44450" rtlCol="0">
            <a:normAutofit fontScale="92500"/>
          </a:bodyPr>
          <a:lstStyle/>
          <a:p>
            <a:pPr marL="533400" indent="-533400">
              <a:lnSpc>
                <a:spcPct val="90000"/>
              </a:lnSpc>
              <a:spcBef>
                <a:spcPts val="600"/>
              </a:spcBef>
              <a:spcAft>
                <a:spcPts val="600"/>
              </a:spcAft>
              <a:buFont typeface="Wingdings" charset="2"/>
              <a:buAutoNum type="arabicPeriod"/>
              <a:defRPr/>
            </a:pPr>
            <a:r>
              <a:rPr lang="en-US" sz="2800" dirty="0"/>
              <a:t>Remove caps (spacer and MDI).</a:t>
            </a:r>
          </a:p>
          <a:p>
            <a:pPr marL="533400" indent="-533400">
              <a:lnSpc>
                <a:spcPct val="90000"/>
              </a:lnSpc>
              <a:spcBef>
                <a:spcPts val="600"/>
              </a:spcBef>
              <a:spcAft>
                <a:spcPts val="600"/>
              </a:spcAft>
              <a:buFont typeface="Wingdings" charset="2"/>
              <a:buAutoNum type="arabicPeriod"/>
              <a:defRPr/>
            </a:pPr>
            <a:r>
              <a:rPr lang="en-US" sz="2800" dirty="0"/>
              <a:t>Shake MDI.</a:t>
            </a:r>
          </a:p>
          <a:p>
            <a:pPr marL="533400" indent="-533400">
              <a:lnSpc>
                <a:spcPct val="90000"/>
              </a:lnSpc>
              <a:spcBef>
                <a:spcPts val="600"/>
              </a:spcBef>
              <a:spcAft>
                <a:spcPts val="600"/>
              </a:spcAft>
              <a:buFont typeface="Wingdings" charset="2"/>
              <a:buAutoNum type="arabicPeriod"/>
              <a:defRPr/>
            </a:pPr>
            <a:r>
              <a:rPr lang="en-US" sz="2800" dirty="0"/>
              <a:t>Insert inhaler into spacer.</a:t>
            </a:r>
          </a:p>
          <a:p>
            <a:pPr marL="533400" indent="-533400">
              <a:lnSpc>
                <a:spcPct val="90000"/>
              </a:lnSpc>
              <a:spcBef>
                <a:spcPts val="600"/>
              </a:spcBef>
              <a:spcAft>
                <a:spcPts val="600"/>
              </a:spcAft>
              <a:buFont typeface="Wingdings" charset="2"/>
              <a:buAutoNum type="arabicPeriod"/>
              <a:defRPr/>
            </a:pPr>
            <a:r>
              <a:rPr lang="en-US" sz="2800" dirty="0"/>
              <a:t>Breathe out normally and place mouthpiece between teeth with closed lips around it. Opening should not be blocked by tongue.</a:t>
            </a:r>
          </a:p>
          <a:p>
            <a:pPr marL="533400" indent="-533400">
              <a:lnSpc>
                <a:spcPct val="90000"/>
              </a:lnSpc>
              <a:spcBef>
                <a:spcPts val="600"/>
              </a:spcBef>
              <a:spcAft>
                <a:spcPts val="600"/>
              </a:spcAft>
              <a:buFont typeface="Wingdings" charset="2"/>
              <a:buAutoNum type="arabicPeriod"/>
              <a:defRPr/>
            </a:pPr>
            <a:r>
              <a:rPr lang="en-US" sz="2800" dirty="0"/>
              <a:t>Spray </a:t>
            </a:r>
            <a:r>
              <a:rPr lang="en-US" sz="2800" b="1" dirty="0"/>
              <a:t>one</a:t>
            </a:r>
            <a:r>
              <a:rPr lang="en-US" sz="2800" dirty="0"/>
              <a:t> puff into the spacer by pressing down on the inhaler.</a:t>
            </a:r>
          </a:p>
          <a:p>
            <a:pPr marL="533400" indent="-533400">
              <a:lnSpc>
                <a:spcPct val="90000"/>
              </a:lnSpc>
              <a:spcBef>
                <a:spcPts val="600"/>
              </a:spcBef>
              <a:spcAft>
                <a:spcPts val="600"/>
              </a:spcAft>
              <a:buFont typeface="Wingdings" charset="2"/>
              <a:buAutoNum type="arabicPeriod"/>
              <a:defRPr/>
            </a:pPr>
            <a:r>
              <a:rPr lang="en-US" sz="2800" dirty="0"/>
              <a:t>Breathe in </a:t>
            </a:r>
            <a:r>
              <a:rPr lang="en-US" sz="2800" u="sng" dirty="0"/>
              <a:t>slowly and deeply.</a:t>
            </a:r>
            <a:endParaRPr lang="en-US" sz="2800" dirty="0"/>
          </a:p>
          <a:p>
            <a:pPr marL="533400" indent="-533400">
              <a:lnSpc>
                <a:spcPct val="90000"/>
              </a:lnSpc>
              <a:spcBef>
                <a:spcPts val="600"/>
              </a:spcBef>
              <a:spcAft>
                <a:spcPts val="600"/>
              </a:spcAft>
              <a:buFont typeface="Wingdings" charset="2"/>
              <a:buAutoNum type="arabicPeriod"/>
              <a:defRPr/>
            </a:pPr>
            <a:r>
              <a:rPr lang="en-US" sz="2800" dirty="0"/>
              <a:t>Hold breath for the count of 10.</a:t>
            </a:r>
          </a:p>
          <a:p>
            <a:pPr marL="533400" indent="-533400">
              <a:lnSpc>
                <a:spcPct val="90000"/>
              </a:lnSpc>
              <a:spcBef>
                <a:spcPts val="600"/>
              </a:spcBef>
              <a:spcAft>
                <a:spcPts val="600"/>
              </a:spcAft>
              <a:buFont typeface="Wingdings" charset="2"/>
              <a:buAutoNum type="arabicPeriod"/>
              <a:defRPr/>
            </a:pPr>
            <a:r>
              <a:rPr lang="en-US" sz="2800" dirty="0"/>
              <a:t>Exhale.</a:t>
            </a:r>
          </a:p>
        </p:txBody>
      </p:sp>
    </p:spTree>
    <p:extLst>
      <p:ext uri="{BB962C8B-B14F-4D97-AF65-F5344CB8AC3E}">
        <p14:creationId xmlns:p14="http://schemas.microsoft.com/office/powerpoint/2010/main" val="28754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hlinkClick r:id="rId3"/>
            <a:extLst>
              <a:ext uri="{FF2B5EF4-FFF2-40B4-BE49-F238E27FC236}">
                <a16:creationId xmlns:a16="http://schemas.microsoft.com/office/drawing/2014/main" id="{24276A76-E296-4E5E-8532-4436DA27B2BF}"/>
              </a:ext>
            </a:extLst>
          </p:cNvPr>
          <p:cNvSpPr/>
          <p:nvPr/>
        </p:nvSpPr>
        <p:spPr>
          <a:xfrm>
            <a:off x="2811261" y="6154660"/>
            <a:ext cx="6569476" cy="5112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rgbClr val="521B93"/>
                </a:solidFill>
                <a:latin typeface="Arial"/>
                <a:ea typeface="MS Mincho" panose="02020609040205080304" pitchFamily="49" charset="-128"/>
                <a:cs typeface="Times New Roman" panose="02020603050405020304" pitchFamily="18" charset="0"/>
                <a:hlinkClick r:id="rId3"/>
              </a:rPr>
              <a:t>https://www.youtube.com/watch?v=ltB-ZOjlkgY&amp;feature=youtu.be</a:t>
            </a:r>
            <a:endParaRPr lang="en-US" dirty="0">
              <a:solidFill>
                <a:srgbClr val="521B93"/>
              </a:solidFill>
            </a:endParaRPr>
          </a:p>
        </p:txBody>
      </p:sp>
      <p:sp>
        <p:nvSpPr>
          <p:cNvPr id="2" name="Title 1">
            <a:extLst>
              <a:ext uri="{FF2B5EF4-FFF2-40B4-BE49-F238E27FC236}">
                <a16:creationId xmlns:a16="http://schemas.microsoft.com/office/drawing/2014/main" id="{AAF8C012-380A-430D-8752-582507C0688B}"/>
              </a:ext>
            </a:extLst>
          </p:cNvPr>
          <p:cNvSpPr>
            <a:spLocks noGrp="1"/>
          </p:cNvSpPr>
          <p:nvPr>
            <p:ph type="title"/>
          </p:nvPr>
        </p:nvSpPr>
        <p:spPr>
          <a:xfrm>
            <a:off x="989901" y="809874"/>
            <a:ext cx="10494627" cy="637187"/>
          </a:xfrm>
        </p:spPr>
        <p:txBody>
          <a:bodyPr>
            <a:noAutofit/>
          </a:bodyPr>
          <a:lstStyle/>
          <a:p>
            <a:pPr algn="ctr"/>
            <a:r>
              <a:rPr lang="en-US" sz="4400" dirty="0"/>
              <a:t>Using a Spacer (</a:t>
            </a:r>
            <a:r>
              <a:rPr lang="en-US" sz="4400" dirty="0" err="1"/>
              <a:t>Aerochamber</a:t>
            </a:r>
            <a:r>
              <a:rPr lang="en-US" sz="2400" baseline="30000" dirty="0">
                <a:ea typeface="MS Mincho" panose="02020609040205080304" pitchFamily="49" charset="-128"/>
                <a:cs typeface="Times New Roman" panose="02020603050405020304" pitchFamily="18" charset="0"/>
              </a:rPr>
              <a:t>®</a:t>
            </a:r>
            <a:r>
              <a:rPr lang="en-US" sz="4400" dirty="0">
                <a:ea typeface="MS Mincho" panose="02020609040205080304" pitchFamily="49" charset="-128"/>
                <a:cs typeface="Times New Roman" panose="02020603050405020304" pitchFamily="18" charset="0"/>
              </a:rPr>
              <a:t>)</a:t>
            </a:r>
            <a:endParaRPr lang="en-US" sz="2400" dirty="0">
              <a:solidFill>
                <a:srgbClr val="521B93"/>
              </a:solidFill>
            </a:endParaRPr>
          </a:p>
        </p:txBody>
      </p:sp>
      <p:pic>
        <p:nvPicPr>
          <p:cNvPr id="4" name="Online Media 3" title="Using an Aerochamber">
            <a:hlinkClick r:id="" action="ppaction://media"/>
            <a:extLst>
              <a:ext uri="{FF2B5EF4-FFF2-40B4-BE49-F238E27FC236}">
                <a16:creationId xmlns:a16="http://schemas.microsoft.com/office/drawing/2014/main" id="{1046DD50-444A-4816-B504-A02DB0FBF4BF}"/>
              </a:ext>
            </a:extLst>
          </p:cNvPr>
          <p:cNvPicPr>
            <a:picLocks noGrp="1" noRot="1" noChangeAspect="1"/>
          </p:cNvPicPr>
          <p:nvPr>
            <p:ph idx="1"/>
            <a:videoFile r:link="rId1"/>
          </p:nvPr>
        </p:nvPicPr>
        <p:blipFill>
          <a:blip r:embed="rId4"/>
          <a:stretch>
            <a:fillRect/>
          </a:stretch>
        </p:blipFill>
        <p:spPr>
          <a:xfrm>
            <a:off x="2006600" y="1554164"/>
            <a:ext cx="8178800" cy="4600575"/>
          </a:xfrm>
          <a:prstGeom prst="rect">
            <a:avLst/>
          </a:prstGeom>
        </p:spPr>
      </p:pic>
    </p:spTree>
    <p:extLst>
      <p:ext uri="{BB962C8B-B14F-4D97-AF65-F5344CB8AC3E}">
        <p14:creationId xmlns:p14="http://schemas.microsoft.com/office/powerpoint/2010/main" val="373871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7103-F6F6-461E-BFCF-2A716CF73364}"/>
              </a:ext>
            </a:extLst>
          </p:cNvPr>
          <p:cNvSpPr>
            <a:spLocks noGrp="1"/>
          </p:cNvSpPr>
          <p:nvPr>
            <p:ph type="title"/>
          </p:nvPr>
        </p:nvSpPr>
        <p:spPr>
          <a:xfrm>
            <a:off x="1990345" y="1042404"/>
            <a:ext cx="8205815" cy="624744"/>
          </a:xfrm>
        </p:spPr>
        <p:txBody>
          <a:bodyPr>
            <a:noAutofit/>
          </a:bodyPr>
          <a:lstStyle/>
          <a:p>
            <a:pPr algn="ctr"/>
            <a:r>
              <a:rPr lang="en-US" sz="4400" b="0" dirty="0"/>
              <a:t>Spot the errors: MDI + Spacer</a:t>
            </a:r>
          </a:p>
        </p:txBody>
      </p:sp>
      <p:pic>
        <p:nvPicPr>
          <p:cNvPr id="4" name="MDI_Spacer">
            <a:hlinkClick r:id="" action="ppaction://media"/>
            <a:extLst>
              <a:ext uri="{FF2B5EF4-FFF2-40B4-BE49-F238E27FC236}">
                <a16:creationId xmlns:a16="http://schemas.microsoft.com/office/drawing/2014/main" id="{42D3E3A0-74D1-4CDC-B3F2-FCAA9D305B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25049" y="1920406"/>
            <a:ext cx="6924782" cy="3895190"/>
          </a:xfrm>
          <a:prstGeom prst="rect">
            <a:avLst/>
          </a:prstGeom>
        </p:spPr>
      </p:pic>
    </p:spTree>
    <p:extLst>
      <p:ext uri="{BB962C8B-B14F-4D97-AF65-F5344CB8AC3E}">
        <p14:creationId xmlns:p14="http://schemas.microsoft.com/office/powerpoint/2010/main" val="288459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0FBAD0-1087-48B6-A6F9-462BC2B39659}"/>
              </a:ext>
            </a:extLst>
          </p:cNvPr>
          <p:cNvSpPr>
            <a:spLocks noGrp="1"/>
          </p:cNvSpPr>
          <p:nvPr>
            <p:ph type="title"/>
          </p:nvPr>
        </p:nvSpPr>
        <p:spPr>
          <a:xfrm>
            <a:off x="707136" y="1316736"/>
            <a:ext cx="10363200" cy="1362456"/>
          </a:xfrm>
        </p:spPr>
        <p:txBody>
          <a:bodyPr anchor="b">
            <a:normAutofit/>
          </a:bodyPr>
          <a:lstStyle/>
          <a:p>
            <a:r>
              <a:rPr lang="en-US" b="0" dirty="0"/>
              <a:t>MDI + Spacer Errors</a:t>
            </a:r>
          </a:p>
        </p:txBody>
      </p:sp>
      <p:sp>
        <p:nvSpPr>
          <p:cNvPr id="5" name="Content Placeholder 4">
            <a:extLst>
              <a:ext uri="{FF2B5EF4-FFF2-40B4-BE49-F238E27FC236}">
                <a16:creationId xmlns:a16="http://schemas.microsoft.com/office/drawing/2014/main" id="{8B4A05AC-EF79-4924-8549-F1D56F697C74}"/>
              </a:ext>
            </a:extLst>
          </p:cNvPr>
          <p:cNvSpPr>
            <a:spLocks noGrp="1"/>
          </p:cNvSpPr>
          <p:nvPr>
            <p:ph type="body" idx="1"/>
          </p:nvPr>
        </p:nvSpPr>
        <p:spPr>
          <a:xfrm>
            <a:off x="707136" y="2704664"/>
            <a:ext cx="10363200" cy="2781300"/>
          </a:xfrm>
        </p:spPr>
        <p:txBody>
          <a:bodyPr anchor="t">
            <a:normAutofit/>
          </a:bodyPr>
          <a:lstStyle/>
          <a:p>
            <a:pPr marL="857250" lvl="1" indent="-514350">
              <a:spcBef>
                <a:spcPts val="0"/>
              </a:spcBef>
              <a:buFont typeface="+mj-lt"/>
              <a:buAutoNum type="arabicPeriod"/>
            </a:pPr>
            <a:r>
              <a:rPr lang="en-US" sz="2200" b="1">
                <a:solidFill>
                  <a:schemeClr val="tx1"/>
                </a:solidFill>
              </a:rPr>
              <a:t>Did not shake inhaler</a:t>
            </a:r>
            <a:r>
              <a:rPr lang="en-US" sz="2200">
                <a:solidFill>
                  <a:schemeClr val="tx1"/>
                </a:solidFill>
              </a:rPr>
              <a:t>. This does not mix the medication and the propellant.  Propellant is heavier and sits at the bottom of the canister, so mixing is important.</a:t>
            </a:r>
          </a:p>
          <a:p>
            <a:pPr marL="857250" lvl="1" indent="-514350">
              <a:spcBef>
                <a:spcPts val="0"/>
              </a:spcBef>
              <a:buFont typeface="+mj-lt"/>
              <a:buAutoNum type="arabicPeriod"/>
            </a:pPr>
            <a:r>
              <a:rPr lang="en-US" sz="2200" b="1">
                <a:solidFill>
                  <a:schemeClr val="tx1"/>
                </a:solidFill>
              </a:rPr>
              <a:t>Too many (3) puffs</a:t>
            </a:r>
            <a:r>
              <a:rPr lang="en-US" sz="2200">
                <a:solidFill>
                  <a:schemeClr val="tx1"/>
                </a:solidFill>
              </a:rPr>
              <a:t>. This results in more propellant being delivered than medication, so the overall dose delivered is less.</a:t>
            </a:r>
          </a:p>
          <a:p>
            <a:pPr marL="857250" lvl="1" indent="-514350">
              <a:spcBef>
                <a:spcPts val="0"/>
              </a:spcBef>
              <a:spcAft>
                <a:spcPts val="600"/>
              </a:spcAft>
              <a:buFont typeface="+mj-lt"/>
              <a:buAutoNum type="arabicPeriod"/>
            </a:pPr>
            <a:r>
              <a:rPr lang="en-US" sz="2200" b="1">
                <a:solidFill>
                  <a:schemeClr val="tx1"/>
                </a:solidFill>
              </a:rPr>
              <a:t>Did not hold breathe </a:t>
            </a:r>
            <a:r>
              <a:rPr lang="en-US" sz="2200">
                <a:solidFill>
                  <a:schemeClr val="tx1"/>
                </a:solidFill>
              </a:rPr>
              <a:t>for count of 10. This decreases delivery of medicine to smaller, distal airway branches.</a:t>
            </a:r>
          </a:p>
        </p:txBody>
      </p:sp>
    </p:spTree>
    <p:extLst>
      <p:ext uri="{BB962C8B-B14F-4D97-AF65-F5344CB8AC3E}">
        <p14:creationId xmlns:p14="http://schemas.microsoft.com/office/powerpoint/2010/main" val="170994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07136" y="1316736"/>
            <a:ext cx="10363200" cy="1362456"/>
          </a:xfrm>
        </p:spPr>
        <p:txBody>
          <a:bodyPr anchor="b">
            <a:normAutofit/>
          </a:bodyPr>
          <a:lstStyle/>
          <a:p>
            <a:pPr eaLnBrk="1" hangingPunct="1"/>
            <a:r>
              <a:rPr lang="en-US" b="0" dirty="0"/>
              <a:t>MDI with a Mask Spacer</a:t>
            </a:r>
          </a:p>
        </p:txBody>
      </p:sp>
      <p:sp>
        <p:nvSpPr>
          <p:cNvPr id="75779" name="Rectangle 3"/>
          <p:cNvSpPr>
            <a:spLocks noGrp="1" noChangeArrowheads="1"/>
          </p:cNvSpPr>
          <p:nvPr>
            <p:ph type="body" idx="1"/>
          </p:nvPr>
        </p:nvSpPr>
        <p:spPr>
          <a:xfrm>
            <a:off x="707136" y="2704664"/>
            <a:ext cx="10363200" cy="2781300"/>
          </a:xfrm>
        </p:spPr>
        <p:txBody>
          <a:bodyPr vert="horz" lIns="91440" tIns="45720" rIns="91440" bIns="45720" rtlCol="0" anchor="t">
            <a:normAutofit/>
          </a:bodyPr>
          <a:lstStyle/>
          <a:p>
            <a:pPr marL="609600" indent="-609600">
              <a:buFont typeface="Wingdings" charset="2"/>
              <a:buAutoNum type="arabicPeriod"/>
            </a:pPr>
            <a:r>
              <a:rPr lang="en-US" dirty="0"/>
              <a:t>Remove caps (spacer and MDI).</a:t>
            </a:r>
          </a:p>
          <a:p>
            <a:pPr marL="609600" indent="-609600">
              <a:buFont typeface="Wingdings" charset="2"/>
              <a:buAutoNum type="arabicPeriod"/>
            </a:pPr>
            <a:r>
              <a:rPr lang="en-US" dirty="0"/>
              <a:t>Shake inhaler.</a:t>
            </a:r>
          </a:p>
          <a:p>
            <a:pPr marL="609600" indent="-609600">
              <a:buFont typeface="Wingdings" charset="2"/>
              <a:buAutoNum type="arabicPeriod"/>
            </a:pPr>
            <a:r>
              <a:rPr lang="en-US" dirty="0"/>
              <a:t>Attach inhaler to end of spacer.</a:t>
            </a:r>
          </a:p>
          <a:p>
            <a:pPr marL="609600" indent="-609600">
              <a:buFont typeface="Wingdings" charset="2"/>
              <a:buAutoNum type="arabicPeriod"/>
            </a:pPr>
            <a:r>
              <a:rPr lang="en-US" dirty="0"/>
              <a:t>Place mask over the person's nose and mouth. Ensure good fit/mask seals around nose and mouth.</a:t>
            </a:r>
          </a:p>
          <a:p>
            <a:pPr marL="609600" indent="-609600">
              <a:buFont typeface="Wingdings" charset="2"/>
              <a:buAutoNum type="arabicPeriod"/>
            </a:pPr>
            <a:r>
              <a:rPr lang="en-US" dirty="0"/>
              <a:t>Spray </a:t>
            </a:r>
            <a:r>
              <a:rPr lang="en-US" b="1" dirty="0"/>
              <a:t>one</a:t>
            </a:r>
            <a:r>
              <a:rPr lang="en-US" dirty="0"/>
              <a:t> puff into the spacer.</a:t>
            </a:r>
          </a:p>
          <a:p>
            <a:pPr marL="609600" indent="-609600">
              <a:buFont typeface="Wingdings" charset="2"/>
              <a:buAutoNum type="arabicPeriod"/>
            </a:pPr>
            <a:r>
              <a:rPr lang="en-US" dirty="0"/>
              <a:t>Watch person breathe in and out for 5 breath cycles (breathing in and out).</a:t>
            </a:r>
          </a:p>
          <a:p>
            <a:pPr marL="609600" indent="-609600">
              <a:buNone/>
            </a:pPr>
            <a:endParaRPr lang="en-US" dirty="0"/>
          </a:p>
        </p:txBody>
      </p:sp>
    </p:spTree>
    <p:extLst>
      <p:ext uri="{BB962C8B-B14F-4D97-AF65-F5344CB8AC3E}">
        <p14:creationId xmlns:p14="http://schemas.microsoft.com/office/powerpoint/2010/main" val="166285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208B-774C-45DE-A916-25E972D02F7F}"/>
              </a:ext>
            </a:extLst>
          </p:cNvPr>
          <p:cNvSpPr>
            <a:spLocks noGrp="1"/>
          </p:cNvSpPr>
          <p:nvPr>
            <p:ph type="title"/>
          </p:nvPr>
        </p:nvSpPr>
        <p:spPr>
          <a:xfrm>
            <a:off x="612395" y="705345"/>
            <a:ext cx="10981189" cy="851408"/>
          </a:xfrm>
        </p:spPr>
        <p:txBody>
          <a:bodyPr>
            <a:normAutofit/>
          </a:bodyPr>
          <a:lstStyle/>
          <a:p>
            <a:pPr algn="ctr"/>
            <a:r>
              <a:rPr lang="en-US" sz="4400" dirty="0"/>
              <a:t>Spacer (Aerochamber</a:t>
            </a:r>
            <a:r>
              <a:rPr lang="en-US" sz="2400" dirty="0">
                <a:ea typeface="MS Mincho" panose="02020609040205080304" pitchFamily="49" charset="-128"/>
                <a:cs typeface="Times New Roman" panose="02020603050405020304" pitchFamily="18" charset="0"/>
              </a:rPr>
              <a:t>®</a:t>
            </a:r>
            <a:r>
              <a:rPr lang="en-US" sz="4400" dirty="0"/>
              <a:t>) with mask</a:t>
            </a:r>
          </a:p>
        </p:txBody>
      </p:sp>
      <p:pic>
        <p:nvPicPr>
          <p:cNvPr id="4" name="Online Media 3" title="How to Use an Aerochamber® with Mask">
            <a:hlinkClick r:id="" action="ppaction://media"/>
            <a:extLst>
              <a:ext uri="{FF2B5EF4-FFF2-40B4-BE49-F238E27FC236}">
                <a16:creationId xmlns:a16="http://schemas.microsoft.com/office/drawing/2014/main" id="{55CD643B-F9A9-4F42-85D4-C0FF806CD1BD}"/>
              </a:ext>
            </a:extLst>
          </p:cNvPr>
          <p:cNvPicPr>
            <a:picLocks noGrp="1" noRot="1" noChangeAspect="1"/>
          </p:cNvPicPr>
          <p:nvPr>
            <p:ph idx="1"/>
            <a:videoFile r:link="rId1"/>
          </p:nvPr>
        </p:nvPicPr>
        <p:blipFill>
          <a:blip r:embed="rId3"/>
          <a:stretch>
            <a:fillRect/>
          </a:stretch>
        </p:blipFill>
        <p:spPr>
          <a:xfrm>
            <a:off x="2187307" y="1869897"/>
            <a:ext cx="7831364" cy="4423573"/>
          </a:xfrm>
          <a:prstGeom prst="rect">
            <a:avLst/>
          </a:prstGeom>
        </p:spPr>
      </p:pic>
      <p:sp>
        <p:nvSpPr>
          <p:cNvPr id="5" name="Rectangle 4">
            <a:hlinkClick r:id="rId4"/>
            <a:extLst>
              <a:ext uri="{FF2B5EF4-FFF2-40B4-BE49-F238E27FC236}">
                <a16:creationId xmlns:a16="http://schemas.microsoft.com/office/drawing/2014/main" id="{B5653635-EE5E-47ED-B018-29F583F32D37}"/>
              </a:ext>
            </a:extLst>
          </p:cNvPr>
          <p:cNvSpPr/>
          <p:nvPr/>
        </p:nvSpPr>
        <p:spPr>
          <a:xfrm>
            <a:off x="2811261" y="6293470"/>
            <a:ext cx="6569476" cy="5112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rgbClr val="FFFFFF"/>
                </a:solidFill>
                <a:latin typeface="Roboto"/>
                <a:hlinkClick r:id="rId5"/>
              </a:rPr>
              <a:t>https://youtu.be/g6Q366RIlE8</a:t>
            </a:r>
            <a:endParaRPr lang="en-US" sz="1200" dirty="0">
              <a:solidFill>
                <a:srgbClr val="521B93"/>
              </a:solidFill>
            </a:endParaRPr>
          </a:p>
        </p:txBody>
      </p:sp>
    </p:spTree>
    <p:extLst>
      <p:ext uri="{BB962C8B-B14F-4D97-AF65-F5344CB8AC3E}">
        <p14:creationId xmlns:p14="http://schemas.microsoft.com/office/powerpoint/2010/main" val="425058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nchor="b">
            <a:normAutofit/>
          </a:bodyPr>
          <a:lstStyle/>
          <a:p>
            <a:r>
              <a:rPr lang="en-US" dirty="0"/>
              <a:t>Preparing and Cleaning Spacers</a:t>
            </a:r>
          </a:p>
        </p:txBody>
      </p:sp>
      <p:pic>
        <p:nvPicPr>
          <p:cNvPr id="3074" name="Picture 2" descr="Asthma: Caring for the metered-dose inhaler (MDI) and spacer">
            <a:extLst>
              <a:ext uri="{FF2B5EF4-FFF2-40B4-BE49-F238E27FC236}">
                <a16:creationId xmlns:a16="http://schemas.microsoft.com/office/drawing/2014/main" id="{29B3E844-D220-488B-B39A-D77B0FB544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2118205"/>
            <a:ext cx="5384800" cy="4038600"/>
          </a:xfrm>
          <a:prstGeom prst="rect">
            <a:avLst/>
          </a:prstGeom>
          <a:solidFill>
            <a:srgbClr val="FFFFFF"/>
          </a:solidFill>
        </p:spPr>
      </p:pic>
      <p:sp>
        <p:nvSpPr>
          <p:cNvPr id="3" name="Content Placeholder 2"/>
          <p:cNvSpPr>
            <a:spLocks noGrp="1"/>
          </p:cNvSpPr>
          <p:nvPr>
            <p:ph sz="half" idx="2"/>
          </p:nvPr>
        </p:nvSpPr>
        <p:spPr>
          <a:xfrm>
            <a:off x="6197600" y="1920085"/>
            <a:ext cx="5384800" cy="4434840"/>
          </a:xfrm>
        </p:spPr>
        <p:txBody>
          <a:bodyPr>
            <a:normAutofit/>
          </a:bodyPr>
          <a:lstStyle/>
          <a:p>
            <a:pPr marL="0" indent="0">
              <a:buNone/>
            </a:pPr>
            <a:r>
              <a:rPr lang="en-US" b="1"/>
              <a:t>Cleaning spacer</a:t>
            </a:r>
          </a:p>
          <a:p>
            <a:pPr lvl="1"/>
            <a:r>
              <a:rPr lang="en-US" sz="2600"/>
              <a:t>Powder residue not harmful.</a:t>
            </a:r>
          </a:p>
          <a:p>
            <a:pPr lvl="1"/>
            <a:r>
              <a:rPr lang="en-US" sz="2600"/>
              <a:t>Clean periodically in warm soapy water, let air dry, no need to rinse.</a:t>
            </a:r>
          </a:p>
          <a:p>
            <a:pPr lvl="1"/>
            <a:r>
              <a:rPr lang="en-US" sz="2600"/>
              <a:t>Rinsing in water alone can cause an electrostatic charge, reducing effectiveness.</a:t>
            </a:r>
          </a:p>
        </p:txBody>
      </p:sp>
    </p:spTree>
    <p:extLst>
      <p:ext uri="{BB962C8B-B14F-4D97-AF65-F5344CB8AC3E}">
        <p14:creationId xmlns:p14="http://schemas.microsoft.com/office/powerpoint/2010/main" val="30926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9FCD03-DD0C-49CA-B4D8-FDB4D52041A1}"/>
              </a:ext>
            </a:extLst>
          </p:cNvPr>
          <p:cNvSpPr>
            <a:spLocks noGrp="1"/>
          </p:cNvSpPr>
          <p:nvPr>
            <p:ph type="body" idx="1"/>
          </p:nvPr>
        </p:nvSpPr>
        <p:spPr>
          <a:xfrm>
            <a:off x="3812794" y="2332686"/>
            <a:ext cx="4299966" cy="932688"/>
          </a:xfrm>
        </p:spPr>
        <p:txBody>
          <a:bodyPr vert="horz" lIns="91440" tIns="45720" rIns="91440" bIns="45720" rtlCol="0" anchor="t">
            <a:noAutofit/>
          </a:bodyPr>
          <a:lstStyle/>
          <a:p>
            <a:pPr algn="ctr"/>
            <a:r>
              <a:rPr lang="en-US" sz="5500" b="1" dirty="0">
                <a:latin typeface="+mj-lt"/>
              </a:rPr>
              <a:t>Metered Dose Inhalers</a:t>
            </a:r>
          </a:p>
        </p:txBody>
      </p:sp>
    </p:spTree>
    <p:extLst>
      <p:ext uri="{BB962C8B-B14F-4D97-AF65-F5344CB8AC3E}">
        <p14:creationId xmlns:p14="http://schemas.microsoft.com/office/powerpoint/2010/main" val="15145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title"/>
          </p:nvPr>
        </p:nvSpPr>
        <p:spPr/>
        <p:txBody>
          <a:bodyPr>
            <a:normAutofit/>
          </a:bodyPr>
          <a:lstStyle/>
          <a:p>
            <a:pPr eaLnBrk="1" hangingPunct="1"/>
            <a:r>
              <a:rPr lang="en-US" sz="4400" dirty="0"/>
              <a:t>Pressurized MDI Technique</a:t>
            </a:r>
          </a:p>
        </p:txBody>
      </p:sp>
      <p:sp>
        <p:nvSpPr>
          <p:cNvPr id="131075" name="Rectangle 3"/>
          <p:cNvSpPr>
            <a:spLocks noGrp="1"/>
          </p:cNvSpPr>
          <p:nvPr>
            <p:ph idx="1"/>
          </p:nvPr>
        </p:nvSpPr>
        <p:spPr/>
        <p:txBody>
          <a:bodyPr vert="horz" lIns="91440" tIns="45720" rIns="91440" bIns="45720" rtlCol="0" anchor="ctr">
            <a:normAutofit/>
          </a:bodyPr>
          <a:lstStyle/>
          <a:p>
            <a:pPr marL="457200" indent="-457200">
              <a:buFont typeface="+mj-lt"/>
              <a:buAutoNum type="arabicPeriod"/>
            </a:pPr>
            <a:r>
              <a:rPr lang="en-US" dirty="0"/>
              <a:t>Remove cap. </a:t>
            </a:r>
          </a:p>
          <a:p>
            <a:pPr marL="457200" indent="-457200">
              <a:buFont typeface="+mj-lt"/>
              <a:buAutoNum type="arabicPeriod"/>
            </a:pPr>
            <a:r>
              <a:rPr lang="en-US" dirty="0"/>
              <a:t>Shake vigorously.</a:t>
            </a:r>
            <a:endParaRPr lang="en-US" dirty="0">
              <a:cs typeface="Arial"/>
            </a:endParaRPr>
          </a:p>
          <a:p>
            <a:pPr marL="457200" indent="-457200">
              <a:buFont typeface="+mj-lt"/>
              <a:buAutoNum type="arabicPeriod"/>
            </a:pPr>
            <a:r>
              <a:rPr lang="en-US" dirty="0"/>
              <a:t>Place the mouthpiece in your mouth (between teeth) with lips sealed around.</a:t>
            </a:r>
            <a:endParaRPr lang="en-US" dirty="0">
              <a:cs typeface="Arial"/>
            </a:endParaRPr>
          </a:p>
          <a:p>
            <a:pPr marL="457200" indent="-457200">
              <a:buFont typeface="+mj-lt"/>
              <a:buAutoNum type="arabicPeriod"/>
            </a:pPr>
            <a:r>
              <a:rPr lang="en-US" dirty="0"/>
              <a:t>Following a slow, relaxed exhalation, start a </a:t>
            </a:r>
            <a:r>
              <a:rPr lang="en-US" b="1" dirty="0"/>
              <a:t>slow</a:t>
            </a:r>
            <a:r>
              <a:rPr lang="en-US" dirty="0"/>
              <a:t> inhalation.</a:t>
            </a:r>
            <a:endParaRPr lang="en-US" dirty="0">
              <a:cs typeface="Arial"/>
            </a:endParaRPr>
          </a:p>
          <a:p>
            <a:pPr marL="457200" indent="-457200">
              <a:buFont typeface="+mj-lt"/>
              <a:buAutoNum type="arabicPeriod"/>
            </a:pPr>
            <a:r>
              <a:rPr lang="en-US" dirty="0"/>
              <a:t>Depress canister once during start of inspiration. Continue to inspire/inhale (about 5 secs).</a:t>
            </a:r>
            <a:endParaRPr lang="en-US" dirty="0">
              <a:cs typeface="Arial"/>
            </a:endParaRPr>
          </a:p>
          <a:p>
            <a:pPr marL="457200" indent="-457200">
              <a:buFont typeface="+mj-lt"/>
              <a:buAutoNum type="arabicPeriod"/>
            </a:pPr>
            <a:r>
              <a:rPr lang="en-US" dirty="0"/>
              <a:t>Hold breath 10 seconds.</a:t>
            </a:r>
            <a:endParaRPr lang="en-US" dirty="0">
              <a:cs typeface="Arial"/>
            </a:endParaRPr>
          </a:p>
        </p:txBody>
      </p:sp>
    </p:spTree>
    <p:extLst>
      <p:ext uri="{BB962C8B-B14F-4D97-AF65-F5344CB8AC3E}">
        <p14:creationId xmlns:p14="http://schemas.microsoft.com/office/powerpoint/2010/main" val="39093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F279E-F1B1-43FB-950B-54D2DE342243}"/>
              </a:ext>
            </a:extLst>
          </p:cNvPr>
          <p:cNvSpPr>
            <a:spLocks noGrp="1"/>
          </p:cNvSpPr>
          <p:nvPr>
            <p:ph type="title"/>
          </p:nvPr>
        </p:nvSpPr>
        <p:spPr>
          <a:xfrm>
            <a:off x="1981200" y="700315"/>
            <a:ext cx="8229600" cy="851408"/>
          </a:xfrm>
        </p:spPr>
        <p:txBody>
          <a:bodyPr>
            <a:normAutofit/>
          </a:bodyPr>
          <a:lstStyle/>
          <a:p>
            <a:pPr algn="ctr"/>
            <a:r>
              <a:rPr lang="en-US" sz="4400" dirty="0"/>
              <a:t>MDI: Closed-Mouth Technique</a:t>
            </a:r>
          </a:p>
        </p:txBody>
      </p:sp>
      <p:pic>
        <p:nvPicPr>
          <p:cNvPr id="3" name="Online Media 2" title="Using a Metered-Dose Inhaler: Closed-Mouth Technique">
            <a:hlinkClick r:id="" action="ppaction://media"/>
            <a:extLst>
              <a:ext uri="{FF2B5EF4-FFF2-40B4-BE49-F238E27FC236}">
                <a16:creationId xmlns:a16="http://schemas.microsoft.com/office/drawing/2014/main" id="{563C7EC6-E08C-4E34-AE65-9544545F679B}"/>
              </a:ext>
            </a:extLst>
          </p:cNvPr>
          <p:cNvPicPr>
            <a:picLocks noRot="1" noChangeAspect="1"/>
          </p:cNvPicPr>
          <p:nvPr>
            <a:videoFile r:link="rId1"/>
          </p:nvPr>
        </p:nvPicPr>
        <p:blipFill>
          <a:blip r:embed="rId3"/>
          <a:stretch>
            <a:fillRect/>
          </a:stretch>
        </p:blipFill>
        <p:spPr>
          <a:xfrm>
            <a:off x="2170024" y="1619281"/>
            <a:ext cx="8068274" cy="4538405"/>
          </a:xfrm>
          <a:prstGeom prst="rect">
            <a:avLst/>
          </a:prstGeom>
        </p:spPr>
      </p:pic>
      <p:sp>
        <p:nvSpPr>
          <p:cNvPr id="4" name="Rectangle 3">
            <a:hlinkClick r:id="rId4"/>
            <a:extLst>
              <a:ext uri="{FF2B5EF4-FFF2-40B4-BE49-F238E27FC236}">
                <a16:creationId xmlns:a16="http://schemas.microsoft.com/office/drawing/2014/main" id="{6911DF20-DE33-4B59-9DFF-8629DDB6CB92}"/>
              </a:ext>
            </a:extLst>
          </p:cNvPr>
          <p:cNvSpPr/>
          <p:nvPr/>
        </p:nvSpPr>
        <p:spPr>
          <a:xfrm>
            <a:off x="2919423" y="6255340"/>
            <a:ext cx="6569476" cy="5112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dirty="0">
                <a:solidFill>
                  <a:srgbClr val="FFFFFF"/>
                </a:solidFill>
                <a:latin typeface="Roboto"/>
                <a:hlinkClick r:id="rId5"/>
              </a:rPr>
              <a:t>https://youtu.be/9ipqxF-4p5g</a:t>
            </a:r>
            <a:endParaRPr lang="en-US" sz="1200" dirty="0">
              <a:solidFill>
                <a:srgbClr val="521B93"/>
              </a:solidFill>
            </a:endParaRPr>
          </a:p>
        </p:txBody>
      </p:sp>
    </p:spTree>
    <p:extLst>
      <p:ext uri="{BB962C8B-B14F-4D97-AF65-F5344CB8AC3E}">
        <p14:creationId xmlns:p14="http://schemas.microsoft.com/office/powerpoint/2010/main" val="371034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Cleaning MDIs</a:t>
            </a:r>
          </a:p>
        </p:txBody>
      </p:sp>
      <p:sp>
        <p:nvSpPr>
          <p:cNvPr id="5" name="Content Placeholder 4"/>
          <p:cNvSpPr>
            <a:spLocks noGrp="1"/>
          </p:cNvSpPr>
          <p:nvPr>
            <p:ph idx="1"/>
          </p:nvPr>
        </p:nvSpPr>
        <p:spPr/>
        <p:txBody>
          <a:bodyPr>
            <a:normAutofit/>
          </a:bodyPr>
          <a:lstStyle/>
          <a:p>
            <a:r>
              <a:rPr lang="en-US" b="1" dirty="0"/>
              <a:t>Clean mouthpiece once per week (if using daily).</a:t>
            </a:r>
          </a:p>
          <a:p>
            <a:pPr lvl="1"/>
            <a:r>
              <a:rPr lang="en-US" dirty="0"/>
              <a:t>Remove medication metal canister and mouthpiece. </a:t>
            </a:r>
          </a:p>
          <a:p>
            <a:pPr lvl="1"/>
            <a:r>
              <a:rPr lang="en-US" b="1" dirty="0"/>
              <a:t>Do not wash or immerse the metal canister in water</a:t>
            </a:r>
            <a:r>
              <a:rPr lang="en-US" dirty="0"/>
              <a:t>.</a:t>
            </a:r>
          </a:p>
          <a:p>
            <a:pPr lvl="1"/>
            <a:r>
              <a:rPr lang="en-US" dirty="0"/>
              <a:t>Run warm tap water through the top and bottom of plastic mouthpiece for 30 seconds.</a:t>
            </a:r>
          </a:p>
          <a:p>
            <a:pPr lvl="1"/>
            <a:r>
              <a:rPr lang="en-US" dirty="0"/>
              <a:t>Shake off excess water and allow the mouthpiece to dry completely (overnight is recommended).</a:t>
            </a:r>
          </a:p>
          <a:p>
            <a:pPr lvl="1"/>
            <a:r>
              <a:rPr lang="en-US" dirty="0"/>
              <a:t>If inhaler needed before the mouthpiece is dry, shake off excess water, replace the canister, and test spray two times (away from the face).</a:t>
            </a:r>
          </a:p>
        </p:txBody>
      </p:sp>
    </p:spTree>
    <p:extLst>
      <p:ext uri="{BB962C8B-B14F-4D97-AF65-F5344CB8AC3E}">
        <p14:creationId xmlns:p14="http://schemas.microsoft.com/office/powerpoint/2010/main" val="1011087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46C8F-3992-0D4D-AFD7-51E3EBBE218A}"/>
              </a:ext>
            </a:extLst>
          </p:cNvPr>
          <p:cNvSpPr>
            <a:spLocks noGrp="1"/>
          </p:cNvSpPr>
          <p:nvPr>
            <p:ph type="title"/>
          </p:nvPr>
        </p:nvSpPr>
        <p:spPr/>
        <p:txBody>
          <a:bodyPr>
            <a:normAutofit/>
          </a:bodyPr>
          <a:lstStyle/>
          <a:p>
            <a:r>
              <a:rPr lang="en-US" dirty="0"/>
              <a:t>Common Mistakes: MDI</a:t>
            </a:r>
          </a:p>
        </p:txBody>
      </p:sp>
      <p:sp>
        <p:nvSpPr>
          <p:cNvPr id="3" name="Content Placeholder 2">
            <a:extLst>
              <a:ext uri="{FF2B5EF4-FFF2-40B4-BE49-F238E27FC236}">
                <a16:creationId xmlns:a16="http://schemas.microsoft.com/office/drawing/2014/main" id="{E72CD590-0436-1145-B5AE-B5F390F4BE92}"/>
              </a:ext>
            </a:extLst>
          </p:cNvPr>
          <p:cNvSpPr>
            <a:spLocks noGrp="1"/>
          </p:cNvSpPr>
          <p:nvPr>
            <p:ph idx="1"/>
          </p:nvPr>
        </p:nvSpPr>
        <p:spPr/>
        <p:txBody>
          <a:bodyPr anchor="ctr">
            <a:normAutofit/>
          </a:bodyPr>
          <a:lstStyle/>
          <a:p>
            <a:r>
              <a:rPr lang="en-US" i="0" dirty="0">
                <a:effectLst/>
              </a:rPr>
              <a:t>Inhaling too fast.</a:t>
            </a:r>
          </a:p>
          <a:p>
            <a:r>
              <a:rPr lang="en-US" i="0" dirty="0">
                <a:effectLst/>
              </a:rPr>
              <a:t>Failure to hold the inhaler upright.</a:t>
            </a:r>
            <a:endParaRPr lang="en-US" dirty="0"/>
          </a:p>
          <a:p>
            <a:r>
              <a:rPr lang="en-US" i="0" dirty="0">
                <a:effectLst/>
              </a:rPr>
              <a:t>Not breathing out before inhaling the medication.</a:t>
            </a:r>
          </a:p>
          <a:p>
            <a:r>
              <a:rPr lang="en-US" i="0" dirty="0">
                <a:effectLst/>
              </a:rPr>
              <a:t>Not shaking inhaler before use; i</a:t>
            </a:r>
            <a:r>
              <a:rPr lang="en-US" dirty="0"/>
              <a:t>ncorrect dose loading.</a:t>
            </a:r>
            <a:endParaRPr lang="en-US" i="0" dirty="0">
              <a:effectLst/>
            </a:endParaRPr>
          </a:p>
          <a:p>
            <a:r>
              <a:rPr lang="en-US" i="0" dirty="0">
                <a:effectLst/>
              </a:rPr>
              <a:t>Inhaling through nose instead of mouth.</a:t>
            </a:r>
          </a:p>
          <a:p>
            <a:r>
              <a:rPr lang="en-US" i="0" dirty="0">
                <a:effectLst/>
              </a:rPr>
              <a:t>Pushing the inhaler/actuating more than 1 spray.</a:t>
            </a:r>
            <a:endParaRPr lang="en-US" dirty="0"/>
          </a:p>
          <a:p>
            <a:r>
              <a:rPr lang="en-US" i="0" dirty="0">
                <a:effectLst/>
              </a:rPr>
              <a:t>Not cleaning the inhaler.</a:t>
            </a:r>
          </a:p>
          <a:p>
            <a:endParaRPr lang="en-US" b="1" dirty="0">
              <a:latin typeface="Montserrat"/>
            </a:endParaRPr>
          </a:p>
          <a:p>
            <a:endParaRPr lang="en-US" dirty="0"/>
          </a:p>
        </p:txBody>
      </p:sp>
    </p:spTree>
    <p:extLst>
      <p:ext uri="{BB962C8B-B14F-4D97-AF65-F5344CB8AC3E}">
        <p14:creationId xmlns:p14="http://schemas.microsoft.com/office/powerpoint/2010/main" val="121729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7A1E9-7E5A-4CE6-9643-C1FEF7570A5B}"/>
              </a:ext>
            </a:extLst>
          </p:cNvPr>
          <p:cNvSpPr>
            <a:spLocks noGrp="1"/>
          </p:cNvSpPr>
          <p:nvPr>
            <p:ph type="title"/>
          </p:nvPr>
        </p:nvSpPr>
        <p:spPr>
          <a:xfrm>
            <a:off x="2209800" y="734922"/>
            <a:ext cx="7772400" cy="645851"/>
          </a:xfrm>
        </p:spPr>
        <p:txBody>
          <a:bodyPr>
            <a:noAutofit/>
          </a:bodyPr>
          <a:lstStyle/>
          <a:p>
            <a:pPr algn="ctr"/>
            <a:r>
              <a:rPr lang="en-US" sz="4400" b="0" dirty="0"/>
              <a:t>Spot The Errors: MDI</a:t>
            </a:r>
          </a:p>
        </p:txBody>
      </p:sp>
      <p:pic>
        <p:nvPicPr>
          <p:cNvPr id="4" name="MDI_1">
            <a:hlinkClick r:id="" action="ppaction://media"/>
            <a:extLst>
              <a:ext uri="{FF2B5EF4-FFF2-40B4-BE49-F238E27FC236}">
                <a16:creationId xmlns:a16="http://schemas.microsoft.com/office/drawing/2014/main" id="{F7A22DFC-6D34-4B2F-AC29-3060D9B6743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17375" y="1593913"/>
            <a:ext cx="7277608" cy="4093655"/>
          </a:xfrm>
          <a:prstGeom prst="rect">
            <a:avLst/>
          </a:prstGeom>
        </p:spPr>
      </p:pic>
    </p:spTree>
    <p:extLst>
      <p:ext uri="{BB962C8B-B14F-4D97-AF65-F5344CB8AC3E}">
        <p14:creationId xmlns:p14="http://schemas.microsoft.com/office/powerpoint/2010/main" val="192219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0FBAD0-1087-48B6-A6F9-462BC2B39659}"/>
              </a:ext>
            </a:extLst>
          </p:cNvPr>
          <p:cNvSpPr>
            <a:spLocks noGrp="1"/>
          </p:cNvSpPr>
          <p:nvPr>
            <p:ph type="title"/>
          </p:nvPr>
        </p:nvSpPr>
        <p:spPr>
          <a:xfrm>
            <a:off x="707136" y="1316736"/>
            <a:ext cx="10363200" cy="1362456"/>
          </a:xfrm>
        </p:spPr>
        <p:txBody>
          <a:bodyPr anchor="b">
            <a:normAutofit/>
          </a:bodyPr>
          <a:lstStyle/>
          <a:p>
            <a:r>
              <a:rPr lang="en-US" b="0" dirty="0"/>
              <a:t>MDI Errors</a:t>
            </a:r>
          </a:p>
        </p:txBody>
      </p:sp>
      <p:sp>
        <p:nvSpPr>
          <p:cNvPr id="5" name="Content Placeholder 4">
            <a:extLst>
              <a:ext uri="{FF2B5EF4-FFF2-40B4-BE49-F238E27FC236}">
                <a16:creationId xmlns:a16="http://schemas.microsoft.com/office/drawing/2014/main" id="{8B4A05AC-EF79-4924-8549-F1D56F697C74}"/>
              </a:ext>
            </a:extLst>
          </p:cNvPr>
          <p:cNvSpPr>
            <a:spLocks noGrp="1"/>
          </p:cNvSpPr>
          <p:nvPr>
            <p:ph type="body" idx="1"/>
          </p:nvPr>
        </p:nvSpPr>
        <p:spPr>
          <a:xfrm>
            <a:off x="707136" y="2704664"/>
            <a:ext cx="10363200" cy="2781300"/>
          </a:xfrm>
        </p:spPr>
        <p:txBody>
          <a:bodyPr anchor="t">
            <a:normAutofit/>
          </a:bodyPr>
          <a:lstStyle/>
          <a:p>
            <a:pPr marL="857250" lvl="1" indent="-514350">
              <a:lnSpc>
                <a:spcPct val="90000"/>
              </a:lnSpc>
              <a:spcBef>
                <a:spcPts val="0"/>
              </a:spcBef>
              <a:buFont typeface="+mj-lt"/>
              <a:buAutoNum type="arabicPeriod"/>
            </a:pPr>
            <a:r>
              <a:rPr lang="en-US" sz="2200" b="1">
                <a:solidFill>
                  <a:schemeClr val="tx1"/>
                </a:solidFill>
              </a:rPr>
              <a:t>Did not shake inhaler</a:t>
            </a:r>
            <a:r>
              <a:rPr lang="en-US" sz="2200">
                <a:solidFill>
                  <a:schemeClr val="tx1"/>
                </a:solidFill>
              </a:rPr>
              <a:t>. This does not mix the medication and the propellant.  Propellant is heavier and sits at the bottom of the canister, so mixing is important.</a:t>
            </a:r>
          </a:p>
          <a:p>
            <a:pPr marL="857250" lvl="1" indent="-514350">
              <a:lnSpc>
                <a:spcPct val="90000"/>
              </a:lnSpc>
              <a:spcBef>
                <a:spcPts val="0"/>
              </a:spcBef>
              <a:buFont typeface="+mj-lt"/>
              <a:buAutoNum type="arabicPeriod"/>
            </a:pPr>
            <a:r>
              <a:rPr lang="en-US" sz="2200" b="1">
                <a:solidFill>
                  <a:schemeClr val="tx1"/>
                </a:solidFill>
              </a:rPr>
              <a:t>Did not exhale </a:t>
            </a:r>
            <a:r>
              <a:rPr lang="en-US" sz="2200">
                <a:solidFill>
                  <a:schemeClr val="tx1"/>
                </a:solidFill>
              </a:rPr>
              <a:t>first so will not be able to inhale fully.</a:t>
            </a:r>
          </a:p>
          <a:p>
            <a:pPr marL="800100" lvl="1" indent="-457200">
              <a:lnSpc>
                <a:spcPct val="90000"/>
              </a:lnSpc>
              <a:spcBef>
                <a:spcPts val="0"/>
              </a:spcBef>
              <a:buFont typeface="+mj-lt"/>
              <a:buAutoNum type="arabicPeriod"/>
            </a:pPr>
            <a:r>
              <a:rPr lang="en-US" sz="2200" b="1">
                <a:solidFill>
                  <a:schemeClr val="tx1"/>
                </a:solidFill>
              </a:rPr>
              <a:t>Inhaled too quickly and not deeply </a:t>
            </a:r>
            <a:r>
              <a:rPr lang="en-US" sz="2200">
                <a:solidFill>
                  <a:schemeClr val="tx1"/>
                </a:solidFill>
              </a:rPr>
              <a:t>for the device so not delivering the full dose to the airways.</a:t>
            </a:r>
          </a:p>
          <a:p>
            <a:pPr marL="800100" lvl="1" indent="-457200">
              <a:lnSpc>
                <a:spcPct val="90000"/>
              </a:lnSpc>
              <a:spcBef>
                <a:spcPts val="0"/>
              </a:spcBef>
              <a:spcAft>
                <a:spcPts val="600"/>
              </a:spcAft>
              <a:buFont typeface="+mj-lt"/>
              <a:buAutoNum type="arabicPeriod"/>
            </a:pPr>
            <a:r>
              <a:rPr lang="en-US" sz="2200" b="1">
                <a:solidFill>
                  <a:schemeClr val="tx1"/>
                </a:solidFill>
              </a:rPr>
              <a:t>Did not hold breathe for count of 10</a:t>
            </a:r>
            <a:r>
              <a:rPr lang="en-US" sz="2200">
                <a:solidFill>
                  <a:schemeClr val="tx1"/>
                </a:solidFill>
              </a:rPr>
              <a:t>. This decreases the delivery to smaller, distal airway branches.</a:t>
            </a:r>
          </a:p>
          <a:p>
            <a:pPr>
              <a:lnSpc>
                <a:spcPct val="90000"/>
              </a:lnSpc>
            </a:pPr>
            <a:endParaRPr lang="en-US"/>
          </a:p>
        </p:txBody>
      </p:sp>
    </p:spTree>
    <p:extLst>
      <p:ext uri="{BB962C8B-B14F-4D97-AF65-F5344CB8AC3E}">
        <p14:creationId xmlns:p14="http://schemas.microsoft.com/office/powerpoint/2010/main" val="424900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3E11F-4FB8-125F-630E-5F394483FCAA}"/>
              </a:ext>
            </a:extLst>
          </p:cNvPr>
          <p:cNvSpPr>
            <a:spLocks noGrp="1"/>
          </p:cNvSpPr>
          <p:nvPr>
            <p:ph type="title"/>
          </p:nvPr>
        </p:nvSpPr>
        <p:spPr/>
        <p:txBody>
          <a:bodyPr/>
          <a:lstStyle/>
          <a:p>
            <a:r>
              <a:rPr lang="en-US" dirty="0"/>
              <a:t>Let’s practice!</a:t>
            </a:r>
          </a:p>
        </p:txBody>
      </p:sp>
      <p:sp>
        <p:nvSpPr>
          <p:cNvPr id="3" name="Text Placeholder 2">
            <a:extLst>
              <a:ext uri="{FF2B5EF4-FFF2-40B4-BE49-F238E27FC236}">
                <a16:creationId xmlns:a16="http://schemas.microsoft.com/office/drawing/2014/main" id="{EA1D7D8E-11ED-3DFA-86F8-69BA958BDEB8}"/>
              </a:ext>
            </a:extLst>
          </p:cNvPr>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132162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67145-4C00-38F2-A6A5-B2E5D0976703}"/>
              </a:ext>
            </a:extLst>
          </p:cNvPr>
          <p:cNvSpPr>
            <a:spLocks noGrp="1"/>
          </p:cNvSpPr>
          <p:nvPr>
            <p:ph type="title"/>
          </p:nvPr>
        </p:nvSpPr>
        <p:spPr/>
        <p:txBody>
          <a:bodyPr/>
          <a:lstStyle/>
          <a:p>
            <a:r>
              <a:rPr lang="en-US" dirty="0"/>
              <a:t>Lunch</a:t>
            </a:r>
          </a:p>
        </p:txBody>
      </p:sp>
      <p:sp>
        <p:nvSpPr>
          <p:cNvPr id="3" name="Text Placeholder 2">
            <a:extLst>
              <a:ext uri="{FF2B5EF4-FFF2-40B4-BE49-F238E27FC236}">
                <a16:creationId xmlns:a16="http://schemas.microsoft.com/office/drawing/2014/main" id="{B63BC670-0FCB-7DFD-760D-4D5F258D4FC9}"/>
              </a:ext>
            </a:extLst>
          </p:cNvPr>
          <p:cNvSpPr>
            <a:spLocks noGrp="1"/>
          </p:cNvSpPr>
          <p:nvPr>
            <p:ph type="body" idx="1"/>
          </p:nvPr>
        </p:nvSpPr>
        <p:spPr/>
        <p:txBody>
          <a:bodyPr/>
          <a:lstStyle/>
          <a:p>
            <a:r>
              <a:rPr lang="en-US" dirty="0"/>
              <a:t>12:30-1:00</a:t>
            </a:r>
          </a:p>
        </p:txBody>
      </p:sp>
    </p:spTree>
    <p:extLst>
      <p:ext uri="{BB962C8B-B14F-4D97-AF65-F5344CB8AC3E}">
        <p14:creationId xmlns:p14="http://schemas.microsoft.com/office/powerpoint/2010/main" val="112108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20F9-042C-452E-9E12-1DAB9796FC73}"/>
              </a:ext>
            </a:extLst>
          </p:cNvPr>
          <p:cNvSpPr>
            <a:spLocks noGrp="1"/>
          </p:cNvSpPr>
          <p:nvPr>
            <p:ph type="title"/>
          </p:nvPr>
        </p:nvSpPr>
        <p:spPr/>
        <p:txBody>
          <a:bodyPr/>
          <a:lstStyle/>
          <a:p>
            <a:r>
              <a:rPr lang="en-US" dirty="0"/>
              <a:t>Visit 2 and 3</a:t>
            </a:r>
          </a:p>
        </p:txBody>
      </p:sp>
      <p:sp>
        <p:nvSpPr>
          <p:cNvPr id="3" name="Text Placeholder 2">
            <a:extLst>
              <a:ext uri="{FF2B5EF4-FFF2-40B4-BE49-F238E27FC236}">
                <a16:creationId xmlns:a16="http://schemas.microsoft.com/office/drawing/2014/main" id="{A5065EBD-8916-223D-E401-5CD343B65D3E}"/>
              </a:ext>
            </a:extLst>
          </p:cNvPr>
          <p:cNvSpPr>
            <a:spLocks noGrp="1"/>
          </p:cNvSpPr>
          <p:nvPr>
            <p:ph type="body" idx="1"/>
          </p:nvPr>
        </p:nvSpPr>
        <p:spPr>
          <a:xfrm>
            <a:off x="707136" y="2704663"/>
            <a:ext cx="10363200" cy="2035117"/>
          </a:xfrm>
        </p:spPr>
        <p:txBody>
          <a:bodyPr>
            <a:normAutofit fontScale="92500" lnSpcReduction="20000"/>
          </a:bodyPr>
          <a:lstStyle/>
          <a:p>
            <a:r>
              <a:rPr lang="en-US" dirty="0"/>
              <a:t>1:00-3:00</a:t>
            </a:r>
          </a:p>
          <a:p>
            <a:r>
              <a:rPr lang="en-US" dirty="0"/>
              <a:t>Visit Overview</a:t>
            </a:r>
          </a:p>
          <a:p>
            <a:r>
              <a:rPr lang="en-US" dirty="0"/>
              <a:t>Data collection forms</a:t>
            </a:r>
          </a:p>
          <a:p>
            <a:r>
              <a:rPr lang="en-US" dirty="0"/>
              <a:t>Educational materials</a:t>
            </a:r>
          </a:p>
          <a:p>
            <a:r>
              <a:rPr lang="en-US" dirty="0"/>
              <a:t>Tailoring education</a:t>
            </a:r>
          </a:p>
          <a:p>
            <a:r>
              <a:rPr lang="en-US" dirty="0"/>
              <a:t>Role Play</a:t>
            </a:r>
          </a:p>
        </p:txBody>
      </p:sp>
    </p:spTree>
    <p:extLst>
      <p:ext uri="{BB962C8B-B14F-4D97-AF65-F5344CB8AC3E}">
        <p14:creationId xmlns:p14="http://schemas.microsoft.com/office/powerpoint/2010/main" val="2595252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0300-F7E7-7923-ABCF-612D5F8A0D1E}"/>
              </a:ext>
            </a:extLst>
          </p:cNvPr>
          <p:cNvSpPr>
            <a:spLocks noGrp="1"/>
          </p:cNvSpPr>
          <p:nvPr>
            <p:ph type="title"/>
          </p:nvPr>
        </p:nvSpPr>
        <p:spPr/>
        <p:txBody>
          <a:bodyPr/>
          <a:lstStyle/>
          <a:p>
            <a:r>
              <a:rPr lang="en-US" dirty="0"/>
              <a:t>Visit 2 and 3 Overview</a:t>
            </a:r>
          </a:p>
        </p:txBody>
      </p:sp>
      <p:sp>
        <p:nvSpPr>
          <p:cNvPr id="3" name="Content Placeholder 2">
            <a:extLst>
              <a:ext uri="{FF2B5EF4-FFF2-40B4-BE49-F238E27FC236}">
                <a16:creationId xmlns:a16="http://schemas.microsoft.com/office/drawing/2014/main" id="{944D1DEF-F3A2-7626-C2C6-FB2D8EF22EB2}"/>
              </a:ext>
            </a:extLst>
          </p:cNvPr>
          <p:cNvSpPr>
            <a:spLocks noGrp="1"/>
          </p:cNvSpPr>
          <p:nvPr>
            <p:ph idx="1"/>
          </p:nvPr>
        </p:nvSpPr>
        <p:spPr/>
        <p:txBody>
          <a:bodyPr>
            <a:normAutofit/>
          </a:bodyPr>
          <a:lstStyle/>
          <a:p>
            <a:r>
              <a:rPr lang="en-US" dirty="0"/>
              <a:t>Visit 2 happens from January – February</a:t>
            </a:r>
          </a:p>
          <a:p>
            <a:r>
              <a:rPr lang="en-US" dirty="0"/>
              <a:t>Visit 3 happens from April-May</a:t>
            </a:r>
          </a:p>
          <a:p>
            <a:r>
              <a:rPr lang="en-US" dirty="0"/>
              <a:t>Caregiver visits could occur over the phone, Zoom, or in person (family preference)</a:t>
            </a:r>
          </a:p>
          <a:p>
            <a:r>
              <a:rPr lang="en-US" dirty="0"/>
              <a:t>Student visits occur at school to assess inhaler technique (</a:t>
            </a:r>
            <a:r>
              <a:rPr lang="en-US" b="1" dirty="0">
                <a:solidFill>
                  <a:schemeClr val="accent6"/>
                </a:solidFill>
              </a:rPr>
              <a:t>IDAT</a:t>
            </a:r>
            <a:r>
              <a:rPr lang="en-US" dirty="0"/>
              <a:t>) and provide further asthma education. </a:t>
            </a:r>
          </a:p>
          <a:p>
            <a:r>
              <a:rPr lang="en-US" dirty="0"/>
              <a:t>Let’s walk through </a:t>
            </a:r>
            <a:r>
              <a:rPr lang="en-US" b="1" dirty="0">
                <a:solidFill>
                  <a:schemeClr val="accent6"/>
                </a:solidFill>
              </a:rPr>
              <a:t>Visit 2 and 3 Logs </a:t>
            </a:r>
          </a:p>
        </p:txBody>
      </p:sp>
    </p:spTree>
    <p:extLst>
      <p:ext uri="{BB962C8B-B14F-4D97-AF65-F5344CB8AC3E}">
        <p14:creationId xmlns:p14="http://schemas.microsoft.com/office/powerpoint/2010/main" val="74504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1940-38CD-66F2-FEA9-D065C0E67CDA}"/>
              </a:ext>
            </a:extLst>
          </p:cNvPr>
          <p:cNvSpPr>
            <a:spLocks noGrp="1"/>
          </p:cNvSpPr>
          <p:nvPr>
            <p:ph type="title"/>
          </p:nvPr>
        </p:nvSpPr>
        <p:spPr/>
        <p:txBody>
          <a:bodyPr/>
          <a:lstStyle/>
          <a:p>
            <a:r>
              <a:rPr lang="en-US" dirty="0"/>
              <a:t>Caregiver/Family Visit 2 Activities</a:t>
            </a:r>
          </a:p>
        </p:txBody>
      </p:sp>
      <p:sp>
        <p:nvSpPr>
          <p:cNvPr id="3" name="Content Placeholder 2">
            <a:extLst>
              <a:ext uri="{FF2B5EF4-FFF2-40B4-BE49-F238E27FC236}">
                <a16:creationId xmlns:a16="http://schemas.microsoft.com/office/drawing/2014/main" id="{61372140-AB97-9EE5-0474-05AE124372D9}"/>
              </a:ext>
            </a:extLst>
          </p:cNvPr>
          <p:cNvSpPr>
            <a:spLocks noGrp="1"/>
          </p:cNvSpPr>
          <p:nvPr>
            <p:ph idx="1"/>
          </p:nvPr>
        </p:nvSpPr>
        <p:spPr/>
        <p:txBody>
          <a:bodyPr>
            <a:normAutofit fontScale="77500" lnSpcReduction="20000"/>
          </a:bodyPr>
          <a:lstStyle/>
          <a:p>
            <a:pPr marL="514350" indent="-514350">
              <a:buAutoNum type="arabicPeriod"/>
            </a:pPr>
            <a:r>
              <a:rPr lang="en-US" dirty="0"/>
              <a:t>Schedule Visit 2 using </a:t>
            </a:r>
            <a:r>
              <a:rPr lang="en-US" b="1" dirty="0">
                <a:solidFill>
                  <a:schemeClr val="accent6"/>
                </a:solidFill>
              </a:rPr>
              <a:t>Visit 2 Scheduling Log</a:t>
            </a:r>
          </a:p>
          <a:p>
            <a:pPr marL="514350" indent="-514350">
              <a:buAutoNum type="arabicPeriod"/>
            </a:pPr>
            <a:r>
              <a:rPr lang="en-US" dirty="0"/>
              <a:t>Send 1 week and 24-hour reminders with a note to fill out the </a:t>
            </a:r>
            <a:r>
              <a:rPr lang="en-US" b="1" dirty="0">
                <a:solidFill>
                  <a:schemeClr val="accent6"/>
                </a:solidFill>
              </a:rPr>
              <a:t>Post-Baseline Demographics Survey </a:t>
            </a:r>
            <a:r>
              <a:rPr lang="en-US" b="1" dirty="0"/>
              <a:t>(if have not completed)</a:t>
            </a:r>
            <a:r>
              <a:rPr lang="en-US" b="1" dirty="0">
                <a:solidFill>
                  <a:schemeClr val="accent6"/>
                </a:solidFill>
              </a:rPr>
              <a:t> </a:t>
            </a:r>
            <a:r>
              <a:rPr lang="en-US" dirty="0"/>
              <a:t>and the </a:t>
            </a:r>
            <a:r>
              <a:rPr lang="en-US" b="1" dirty="0">
                <a:solidFill>
                  <a:schemeClr val="accent6"/>
                </a:solidFill>
              </a:rPr>
              <a:t>Pre-Visit survey </a:t>
            </a:r>
            <a:r>
              <a:rPr lang="en-US" dirty="0"/>
              <a:t>before the visit. </a:t>
            </a:r>
            <a:r>
              <a:rPr lang="en-US" dirty="0" err="1"/>
              <a:t>REDCap</a:t>
            </a:r>
            <a:r>
              <a:rPr lang="en-US" dirty="0"/>
              <a:t> automatically send these to their email</a:t>
            </a:r>
          </a:p>
          <a:p>
            <a:pPr marL="514350" indent="-514350">
              <a:buAutoNum type="arabicPeriod"/>
            </a:pPr>
            <a:r>
              <a:rPr lang="en-US" dirty="0"/>
              <a:t>Review completed </a:t>
            </a:r>
            <a:r>
              <a:rPr lang="en-US" b="1" dirty="0">
                <a:solidFill>
                  <a:schemeClr val="accent6"/>
                </a:solidFill>
              </a:rPr>
              <a:t>Pre-Visit survey </a:t>
            </a:r>
            <a:r>
              <a:rPr lang="en-US" b="1" dirty="0"/>
              <a:t>prior to visit</a:t>
            </a:r>
          </a:p>
          <a:p>
            <a:pPr marL="514350" indent="-514350">
              <a:buAutoNum type="arabicPeriod"/>
            </a:pPr>
            <a:r>
              <a:rPr lang="en-US" dirty="0"/>
              <a:t>If </a:t>
            </a:r>
            <a:r>
              <a:rPr lang="en-US" b="1" dirty="0">
                <a:solidFill>
                  <a:schemeClr val="accent6"/>
                </a:solidFill>
              </a:rPr>
              <a:t>Pre-Visit survey or Post-Baseline Demographics Survey </a:t>
            </a:r>
            <a:r>
              <a:rPr lang="en-US" dirty="0"/>
              <a:t>is not completed, you will need to complete during the visit</a:t>
            </a:r>
          </a:p>
          <a:p>
            <a:pPr marL="514350" indent="-514350">
              <a:buAutoNum type="arabicPeriod"/>
            </a:pPr>
            <a:r>
              <a:rPr lang="en-US" dirty="0"/>
              <a:t>Administer</a:t>
            </a:r>
            <a:r>
              <a:rPr lang="en-US" b="1" dirty="0">
                <a:solidFill>
                  <a:schemeClr val="accent6"/>
                </a:solidFill>
              </a:rPr>
              <a:t> Asthma Navigator Follow up Questionnaire </a:t>
            </a:r>
            <a:r>
              <a:rPr lang="en-US" dirty="0"/>
              <a:t>for assessment, and </a:t>
            </a:r>
            <a:r>
              <a:rPr lang="en-US" b="1" dirty="0">
                <a:solidFill>
                  <a:schemeClr val="accent6"/>
                </a:solidFill>
              </a:rPr>
              <a:t>SDOH Follow up</a:t>
            </a:r>
            <a:endParaRPr lang="en-US" b="1" strike="sngStrike" dirty="0">
              <a:solidFill>
                <a:schemeClr val="accent6"/>
              </a:solidFill>
            </a:endParaRPr>
          </a:p>
          <a:p>
            <a:pPr marL="514350" indent="-514350">
              <a:buAutoNum type="arabicPeriod"/>
            </a:pPr>
            <a:r>
              <a:rPr lang="en-US" dirty="0"/>
              <a:t>Provide asthma education and tailoring</a:t>
            </a:r>
          </a:p>
          <a:p>
            <a:pPr marL="880110" lvl="1" indent="-514350"/>
            <a:r>
              <a:rPr lang="en-US" dirty="0"/>
              <a:t>Asthma Action Plan and CO Asthma Care Plan for Schools and Child Care Settings, review</a:t>
            </a:r>
            <a:r>
              <a:rPr lang="en-US" b="1" dirty="0"/>
              <a:t> </a:t>
            </a:r>
            <a:r>
              <a:rPr lang="en-US" dirty="0"/>
              <a:t>inhaler technique, Exercise Induced asthma and other Asthma Triggers, </a:t>
            </a:r>
          </a:p>
          <a:p>
            <a:pPr marL="514350" indent="-514350">
              <a:buAutoNum type="arabicPeriod"/>
            </a:pPr>
            <a:r>
              <a:rPr lang="en-US" dirty="0"/>
              <a:t>Provide a gift card to the family for completing the visit and schedule visit 3</a:t>
            </a:r>
          </a:p>
          <a:p>
            <a:pPr marL="514350" indent="-514350">
              <a:buAutoNum type="arabicPeriod"/>
            </a:pPr>
            <a:r>
              <a:rPr lang="en-US" dirty="0"/>
              <a:t>Do an SDOH check in after 2 weeks if any new resources were provided to the family</a:t>
            </a:r>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171323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3108A-1FFA-7BE6-BE41-8A475FCFA9BB}"/>
              </a:ext>
            </a:extLst>
          </p:cNvPr>
          <p:cNvSpPr>
            <a:spLocks noGrp="1"/>
          </p:cNvSpPr>
          <p:nvPr>
            <p:ph type="title"/>
          </p:nvPr>
        </p:nvSpPr>
        <p:spPr/>
        <p:txBody>
          <a:bodyPr/>
          <a:lstStyle/>
          <a:p>
            <a:r>
              <a:rPr lang="en-US" dirty="0"/>
              <a:t>Student Visit 2 Activities</a:t>
            </a:r>
          </a:p>
        </p:txBody>
      </p:sp>
      <p:sp>
        <p:nvSpPr>
          <p:cNvPr id="3" name="Content Placeholder 2">
            <a:extLst>
              <a:ext uri="{FF2B5EF4-FFF2-40B4-BE49-F238E27FC236}">
                <a16:creationId xmlns:a16="http://schemas.microsoft.com/office/drawing/2014/main" id="{66E1242B-C4D7-FD99-8BB7-CA02E42E5892}"/>
              </a:ext>
            </a:extLst>
          </p:cNvPr>
          <p:cNvSpPr>
            <a:spLocks noGrp="1"/>
          </p:cNvSpPr>
          <p:nvPr>
            <p:ph idx="1"/>
          </p:nvPr>
        </p:nvSpPr>
        <p:spPr/>
        <p:txBody>
          <a:bodyPr/>
          <a:lstStyle/>
          <a:p>
            <a:r>
              <a:rPr lang="en-US" dirty="0"/>
              <a:t>Schedule Visit 2s with school nurse.  Again, try to complete all students’ visit 2 in 1-2 visits to school</a:t>
            </a:r>
          </a:p>
          <a:p>
            <a:r>
              <a:rPr lang="en-US" dirty="0"/>
              <a:t>Assess inhaler technique and complete </a:t>
            </a:r>
            <a:r>
              <a:rPr lang="en-US" b="1" dirty="0">
                <a:solidFill>
                  <a:schemeClr val="accent6"/>
                </a:solidFill>
              </a:rPr>
              <a:t>IDAT</a:t>
            </a:r>
            <a:endParaRPr lang="en-US" dirty="0"/>
          </a:p>
          <a:p>
            <a:r>
              <a:rPr lang="en-US" dirty="0"/>
              <a:t>Asthma education</a:t>
            </a:r>
          </a:p>
          <a:p>
            <a:pPr lvl="1"/>
            <a:r>
              <a:rPr lang="en-US" dirty="0"/>
              <a:t>Review and reinforce inhaler technique</a:t>
            </a:r>
          </a:p>
          <a:p>
            <a:pPr lvl="1"/>
            <a:r>
              <a:rPr lang="en-US" dirty="0"/>
              <a:t>Assess asthma control</a:t>
            </a:r>
          </a:p>
          <a:p>
            <a:pPr lvl="1"/>
            <a:r>
              <a:rPr lang="en-US" dirty="0"/>
              <a:t>Exercise/Being physically active with Asthma and Managing Triggers,, Review Worsening Asthma/Asthma Action Plan and How to Respond: Medication Use Controller vs. Quick-Relief, </a:t>
            </a:r>
          </a:p>
          <a:p>
            <a:pPr lvl="1"/>
            <a:r>
              <a:rPr lang="en-US" dirty="0"/>
              <a:t>Education activity: role play 2- Traffic light zones</a:t>
            </a:r>
          </a:p>
          <a:p>
            <a:endParaRPr lang="en-US" dirty="0"/>
          </a:p>
        </p:txBody>
      </p:sp>
    </p:spTree>
    <p:extLst>
      <p:ext uri="{BB962C8B-B14F-4D97-AF65-F5344CB8AC3E}">
        <p14:creationId xmlns:p14="http://schemas.microsoft.com/office/powerpoint/2010/main" val="183799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02C0-B06D-48E1-A6F7-3CCED57D6E99}"/>
              </a:ext>
            </a:extLst>
          </p:cNvPr>
          <p:cNvSpPr>
            <a:spLocks noGrp="1"/>
          </p:cNvSpPr>
          <p:nvPr>
            <p:ph type="title"/>
          </p:nvPr>
        </p:nvSpPr>
        <p:spPr/>
        <p:txBody>
          <a:bodyPr/>
          <a:lstStyle/>
          <a:p>
            <a:r>
              <a:rPr lang="en-US" dirty="0"/>
              <a:t>Caregiver/Family Visit 3 Activities </a:t>
            </a:r>
          </a:p>
        </p:txBody>
      </p:sp>
      <p:sp>
        <p:nvSpPr>
          <p:cNvPr id="3" name="Content Placeholder 2">
            <a:extLst>
              <a:ext uri="{FF2B5EF4-FFF2-40B4-BE49-F238E27FC236}">
                <a16:creationId xmlns:a16="http://schemas.microsoft.com/office/drawing/2014/main" id="{C0382986-3844-F323-A69A-449B98542866}"/>
              </a:ext>
            </a:extLst>
          </p:cNvPr>
          <p:cNvSpPr>
            <a:spLocks noGrp="1"/>
          </p:cNvSpPr>
          <p:nvPr>
            <p:ph idx="1"/>
          </p:nvPr>
        </p:nvSpPr>
        <p:spPr/>
        <p:txBody>
          <a:bodyPr>
            <a:normAutofit fontScale="92500"/>
          </a:bodyPr>
          <a:lstStyle/>
          <a:p>
            <a:r>
              <a:rPr lang="en-US" dirty="0"/>
              <a:t>Similar to Visit 3 </a:t>
            </a:r>
          </a:p>
          <a:p>
            <a:pPr marL="514350" indent="-514350">
              <a:buFont typeface="+mj-lt"/>
              <a:buAutoNum type="arabicPeriod"/>
            </a:pPr>
            <a:r>
              <a:rPr lang="en-US" dirty="0"/>
              <a:t>Send 1 week and 24-hour reminders with a note to fill out the </a:t>
            </a:r>
            <a:r>
              <a:rPr lang="en-US" b="1" dirty="0">
                <a:solidFill>
                  <a:schemeClr val="accent6"/>
                </a:solidFill>
              </a:rPr>
              <a:t>Pre-Visit survey </a:t>
            </a:r>
            <a:r>
              <a:rPr lang="en-US" dirty="0"/>
              <a:t>before the visit. The study team will send the survey to their email</a:t>
            </a:r>
          </a:p>
          <a:p>
            <a:pPr marL="514350" indent="-514350">
              <a:buAutoNum type="arabicPeriod"/>
            </a:pPr>
            <a:r>
              <a:rPr lang="en-US" dirty="0"/>
              <a:t>Review completed </a:t>
            </a:r>
            <a:r>
              <a:rPr lang="en-US" b="1" dirty="0">
                <a:solidFill>
                  <a:schemeClr val="accent6"/>
                </a:solidFill>
              </a:rPr>
              <a:t>Pre-Visit survey </a:t>
            </a:r>
            <a:r>
              <a:rPr lang="en-US" dirty="0"/>
              <a:t>prior to visit</a:t>
            </a:r>
          </a:p>
          <a:p>
            <a:pPr marL="514350" indent="-514350">
              <a:buAutoNum type="arabicPeriod"/>
            </a:pPr>
            <a:r>
              <a:rPr lang="en-US" dirty="0"/>
              <a:t>Complete </a:t>
            </a:r>
            <a:r>
              <a:rPr lang="en-US" b="1" dirty="0">
                <a:solidFill>
                  <a:schemeClr val="accent6"/>
                </a:solidFill>
              </a:rPr>
              <a:t>Asthma Navigator Follow up Questionnaire </a:t>
            </a:r>
            <a:r>
              <a:rPr lang="en-US" dirty="0"/>
              <a:t>for assessment</a:t>
            </a:r>
          </a:p>
          <a:p>
            <a:pPr marL="514350" indent="-514350">
              <a:buAutoNum type="arabicPeriod"/>
            </a:pPr>
            <a:r>
              <a:rPr lang="en-US" dirty="0"/>
              <a:t>Complete </a:t>
            </a:r>
            <a:r>
              <a:rPr lang="en-US" b="1" dirty="0">
                <a:solidFill>
                  <a:schemeClr val="accent6"/>
                </a:solidFill>
              </a:rPr>
              <a:t>SDOH Follow up</a:t>
            </a:r>
          </a:p>
          <a:p>
            <a:pPr marL="514350" indent="-514350">
              <a:buAutoNum type="arabicPeriod"/>
            </a:pPr>
            <a:r>
              <a:rPr lang="en-US" dirty="0"/>
              <a:t>Provide asthma education</a:t>
            </a:r>
          </a:p>
          <a:p>
            <a:pPr lvl="1"/>
            <a:r>
              <a:rPr lang="en-US" dirty="0"/>
              <a:t>Don’t let Asthma Sideline your Child, Back to School Readiness plus review asthma inhaler</a:t>
            </a:r>
          </a:p>
          <a:p>
            <a:pPr marL="514350" indent="-514350">
              <a:buFont typeface="+mj-lt"/>
              <a:buAutoNum type="arabicPeriod"/>
            </a:pPr>
            <a:r>
              <a:rPr lang="en-US" dirty="0"/>
              <a:t>Provide a gift card for completing the visit</a:t>
            </a:r>
          </a:p>
        </p:txBody>
      </p:sp>
    </p:spTree>
    <p:extLst>
      <p:ext uri="{BB962C8B-B14F-4D97-AF65-F5344CB8AC3E}">
        <p14:creationId xmlns:p14="http://schemas.microsoft.com/office/powerpoint/2010/main" val="341652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A4CD-5B20-C1F1-7266-2395078E9F35}"/>
              </a:ext>
            </a:extLst>
          </p:cNvPr>
          <p:cNvSpPr>
            <a:spLocks noGrp="1"/>
          </p:cNvSpPr>
          <p:nvPr>
            <p:ph type="title"/>
          </p:nvPr>
        </p:nvSpPr>
        <p:spPr>
          <a:xfrm>
            <a:off x="609600" y="455891"/>
            <a:ext cx="10972800" cy="1143000"/>
          </a:xfrm>
        </p:spPr>
        <p:txBody>
          <a:bodyPr/>
          <a:lstStyle/>
          <a:p>
            <a:r>
              <a:rPr lang="en-US" dirty="0"/>
              <a:t>Student Visit 3 Activities</a:t>
            </a:r>
          </a:p>
        </p:txBody>
      </p:sp>
      <p:sp>
        <p:nvSpPr>
          <p:cNvPr id="3" name="Content Placeholder 2">
            <a:extLst>
              <a:ext uri="{FF2B5EF4-FFF2-40B4-BE49-F238E27FC236}">
                <a16:creationId xmlns:a16="http://schemas.microsoft.com/office/drawing/2014/main" id="{900EE0B3-87CD-674E-0019-DF74AC54148C}"/>
              </a:ext>
            </a:extLst>
          </p:cNvPr>
          <p:cNvSpPr>
            <a:spLocks noGrp="1"/>
          </p:cNvSpPr>
          <p:nvPr>
            <p:ph idx="1"/>
          </p:nvPr>
        </p:nvSpPr>
        <p:spPr>
          <a:xfrm>
            <a:off x="609600" y="1724297"/>
            <a:ext cx="10972800" cy="4976949"/>
          </a:xfrm>
        </p:spPr>
        <p:txBody>
          <a:bodyPr>
            <a:normAutofit lnSpcReduction="10000"/>
          </a:bodyPr>
          <a:lstStyle/>
          <a:p>
            <a:r>
              <a:rPr lang="en-US" dirty="0"/>
              <a:t>Work with school nurse to schedule school Visit 3.  Again, try to complete all students’ visit 3 in 1-2 visits to school</a:t>
            </a:r>
          </a:p>
          <a:p>
            <a:r>
              <a:rPr lang="en-US" dirty="0"/>
              <a:t>Assess inhaler technique and complete </a:t>
            </a:r>
            <a:r>
              <a:rPr lang="en-US" b="1" dirty="0">
                <a:solidFill>
                  <a:schemeClr val="accent6"/>
                </a:solidFill>
              </a:rPr>
              <a:t>IDAT</a:t>
            </a:r>
            <a:r>
              <a:rPr lang="en-US" dirty="0"/>
              <a:t> </a:t>
            </a:r>
          </a:p>
          <a:p>
            <a:r>
              <a:rPr lang="en-US" dirty="0"/>
              <a:t>Asthma education</a:t>
            </a:r>
          </a:p>
          <a:p>
            <a:pPr lvl="1"/>
            <a:r>
              <a:rPr lang="en-US" dirty="0"/>
              <a:t>Review and reinforce inhaler technique</a:t>
            </a:r>
          </a:p>
          <a:p>
            <a:pPr lvl="1"/>
            <a:r>
              <a:rPr lang="en-US" dirty="0"/>
              <a:t>Assess asthma control</a:t>
            </a:r>
          </a:p>
          <a:p>
            <a:pPr lvl="1"/>
            <a:r>
              <a:rPr lang="en-US" dirty="0"/>
              <a:t>Asthma education: Review and Putting it All Together</a:t>
            </a:r>
          </a:p>
          <a:p>
            <a:pPr lvl="2"/>
            <a:r>
              <a:rPr lang="en-US" dirty="0"/>
              <a:t>Being physically active</a:t>
            </a:r>
          </a:p>
          <a:p>
            <a:pPr lvl="2"/>
            <a:r>
              <a:rPr lang="en-US" dirty="0"/>
              <a:t>Monitoring asthma control</a:t>
            </a:r>
          </a:p>
          <a:p>
            <a:pPr lvl="2"/>
            <a:r>
              <a:rPr lang="en-US" dirty="0"/>
              <a:t>Recognizing and responding to worsening asthma</a:t>
            </a:r>
          </a:p>
          <a:p>
            <a:r>
              <a:rPr lang="en-US" dirty="0"/>
              <a:t>Education activity role play 3: Trigger management during physical activity and what to do</a:t>
            </a:r>
          </a:p>
        </p:txBody>
      </p:sp>
    </p:spTree>
    <p:extLst>
      <p:ext uri="{BB962C8B-B14F-4D97-AF65-F5344CB8AC3E}">
        <p14:creationId xmlns:p14="http://schemas.microsoft.com/office/powerpoint/2010/main" val="2323245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B9BF-101D-4AAD-9FEA-B285BBE7D9A5}"/>
              </a:ext>
            </a:extLst>
          </p:cNvPr>
          <p:cNvSpPr>
            <a:spLocks noGrp="1"/>
          </p:cNvSpPr>
          <p:nvPr>
            <p:ph type="title"/>
          </p:nvPr>
        </p:nvSpPr>
        <p:spPr/>
        <p:txBody>
          <a:bodyPr/>
          <a:lstStyle/>
          <a:p>
            <a:r>
              <a:rPr lang="en-US" dirty="0"/>
              <a:t>Post Visit Activities for Visits 2 and 3</a:t>
            </a:r>
          </a:p>
        </p:txBody>
      </p:sp>
      <p:sp>
        <p:nvSpPr>
          <p:cNvPr id="3" name="Content Placeholder 2">
            <a:extLst>
              <a:ext uri="{FF2B5EF4-FFF2-40B4-BE49-F238E27FC236}">
                <a16:creationId xmlns:a16="http://schemas.microsoft.com/office/drawing/2014/main" id="{BCDA4916-374E-EDE4-289E-AB874B829E1B}"/>
              </a:ext>
            </a:extLst>
          </p:cNvPr>
          <p:cNvSpPr>
            <a:spLocks noGrp="1"/>
          </p:cNvSpPr>
          <p:nvPr>
            <p:ph idx="1"/>
          </p:nvPr>
        </p:nvSpPr>
        <p:spPr/>
        <p:txBody>
          <a:bodyPr/>
          <a:lstStyle/>
          <a:p>
            <a:pPr marL="514350" indent="-514350">
              <a:buFont typeface="+mj-lt"/>
              <a:buAutoNum type="arabicPeriod"/>
            </a:pPr>
            <a:r>
              <a:rPr lang="en-US" dirty="0"/>
              <a:t>VISIT 2: If poorly controlled asthma or no inhaler and/or completed CO Asthma Care Plan and Medication Order for Schools, send a letter to their Health Care Provider (HCP) and a copy to the family</a:t>
            </a:r>
          </a:p>
          <a:p>
            <a:pPr marL="514350" indent="-514350">
              <a:buFont typeface="+mj-lt"/>
              <a:buAutoNum type="arabicPeriod"/>
            </a:pPr>
            <a:r>
              <a:rPr lang="en-US" dirty="0"/>
              <a:t>VISIT 3: Send follow-up letter to their provider</a:t>
            </a:r>
          </a:p>
          <a:p>
            <a:pPr marL="880110" lvl="1" indent="-514350">
              <a:buFont typeface="Arial" panose="020B0604020202020204" pitchFamily="34" charset="0"/>
              <a:buChar char="•"/>
            </a:pPr>
            <a:r>
              <a:rPr lang="en-US" dirty="0"/>
              <a:t>Let’s take a look at the letter in your binder</a:t>
            </a:r>
          </a:p>
          <a:p>
            <a:pPr marL="514350" indent="-514350">
              <a:buFont typeface="+mj-lt"/>
              <a:buAutoNum type="arabicPeriod"/>
            </a:pPr>
            <a:r>
              <a:rPr lang="en-US" dirty="0"/>
              <a:t>Send asthma education material to reinforce teaching</a:t>
            </a:r>
          </a:p>
          <a:p>
            <a:pPr marL="514350" indent="-514350">
              <a:buFont typeface="+mj-lt"/>
              <a:buAutoNum type="arabicPeriod"/>
            </a:pPr>
            <a:r>
              <a:rPr lang="en-US" dirty="0"/>
              <a:t>Follow-up with school nurse to update following each visit 2 and 3</a:t>
            </a:r>
          </a:p>
          <a:p>
            <a:endParaRPr lang="en-US" dirty="0"/>
          </a:p>
        </p:txBody>
      </p:sp>
    </p:spTree>
    <p:extLst>
      <p:ext uri="{BB962C8B-B14F-4D97-AF65-F5344CB8AC3E}">
        <p14:creationId xmlns:p14="http://schemas.microsoft.com/office/powerpoint/2010/main" val="114956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5BA2-857B-A0E3-E1A7-FAB14C3F6D77}"/>
              </a:ext>
            </a:extLst>
          </p:cNvPr>
          <p:cNvSpPr>
            <a:spLocks noGrp="1"/>
          </p:cNvSpPr>
          <p:nvPr>
            <p:ph type="title"/>
          </p:nvPr>
        </p:nvSpPr>
        <p:spPr/>
        <p:txBody>
          <a:bodyPr/>
          <a:lstStyle/>
          <a:p>
            <a:r>
              <a:rPr lang="en-US" dirty="0"/>
              <a:t>Visit 2 and 3 in </a:t>
            </a:r>
            <a:r>
              <a:rPr lang="en-US" dirty="0" err="1"/>
              <a:t>REDCap</a:t>
            </a:r>
            <a:endParaRPr lang="en-US" dirty="0"/>
          </a:p>
        </p:txBody>
      </p:sp>
      <p:sp>
        <p:nvSpPr>
          <p:cNvPr id="3" name="Content Placeholder 2">
            <a:extLst>
              <a:ext uri="{FF2B5EF4-FFF2-40B4-BE49-F238E27FC236}">
                <a16:creationId xmlns:a16="http://schemas.microsoft.com/office/drawing/2014/main" id="{DB386AE5-4DAE-067F-8A30-2F2D63FC3E23}"/>
              </a:ext>
            </a:extLst>
          </p:cNvPr>
          <p:cNvSpPr>
            <a:spLocks noGrp="1"/>
          </p:cNvSpPr>
          <p:nvPr>
            <p:ph idx="1"/>
          </p:nvPr>
        </p:nvSpPr>
        <p:spPr/>
        <p:txBody>
          <a:bodyPr/>
          <a:lstStyle/>
          <a:p>
            <a:r>
              <a:rPr lang="en-US" b="1" dirty="0">
                <a:solidFill>
                  <a:schemeClr val="accent6"/>
                </a:solidFill>
              </a:rPr>
              <a:t>Post Baseline Demographics Survey</a:t>
            </a:r>
          </a:p>
          <a:p>
            <a:r>
              <a:rPr lang="en-US" b="1" dirty="0">
                <a:solidFill>
                  <a:schemeClr val="accent6"/>
                </a:solidFill>
              </a:rPr>
              <a:t>Pre-visit Survey</a:t>
            </a:r>
          </a:p>
          <a:p>
            <a:r>
              <a:rPr lang="en-US" b="1" dirty="0">
                <a:solidFill>
                  <a:schemeClr val="accent6"/>
                </a:solidFill>
              </a:rPr>
              <a:t>Follow up Navigator Questionnaire</a:t>
            </a:r>
          </a:p>
          <a:p>
            <a:r>
              <a:rPr lang="en-US" b="1" dirty="0">
                <a:solidFill>
                  <a:schemeClr val="accent6"/>
                </a:solidFill>
              </a:rPr>
              <a:t>SDOH Follow up</a:t>
            </a:r>
          </a:p>
          <a:p>
            <a:r>
              <a:rPr lang="en-US" b="1" dirty="0">
                <a:solidFill>
                  <a:schemeClr val="accent6"/>
                </a:solidFill>
              </a:rPr>
              <a:t>IDAT</a:t>
            </a:r>
          </a:p>
          <a:p>
            <a:endParaRPr lang="en-US" dirty="0"/>
          </a:p>
        </p:txBody>
      </p:sp>
    </p:spTree>
    <p:extLst>
      <p:ext uri="{BB962C8B-B14F-4D97-AF65-F5344CB8AC3E}">
        <p14:creationId xmlns:p14="http://schemas.microsoft.com/office/powerpoint/2010/main" val="123689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AEDD-F21D-0D4B-227A-A1DF989A3C20}"/>
              </a:ext>
            </a:extLst>
          </p:cNvPr>
          <p:cNvSpPr>
            <a:spLocks noGrp="1"/>
          </p:cNvSpPr>
          <p:nvPr>
            <p:ph type="title"/>
          </p:nvPr>
        </p:nvSpPr>
        <p:spPr/>
        <p:txBody>
          <a:bodyPr/>
          <a:lstStyle/>
          <a:p>
            <a:r>
              <a:rPr lang="en-US" dirty="0"/>
              <a:t>Closing Your Visits</a:t>
            </a:r>
          </a:p>
        </p:txBody>
      </p:sp>
      <p:sp>
        <p:nvSpPr>
          <p:cNvPr id="3" name="Content Placeholder 2">
            <a:extLst>
              <a:ext uri="{FF2B5EF4-FFF2-40B4-BE49-F238E27FC236}">
                <a16:creationId xmlns:a16="http://schemas.microsoft.com/office/drawing/2014/main" id="{C7A172A1-62E5-67F8-12B3-95CF4B080FEC}"/>
              </a:ext>
            </a:extLst>
          </p:cNvPr>
          <p:cNvSpPr>
            <a:spLocks noGrp="1"/>
          </p:cNvSpPr>
          <p:nvPr>
            <p:ph idx="1"/>
          </p:nvPr>
        </p:nvSpPr>
        <p:spPr/>
        <p:txBody>
          <a:bodyPr>
            <a:normAutofit lnSpcReduction="10000"/>
          </a:bodyPr>
          <a:lstStyle/>
          <a:p>
            <a:r>
              <a:rPr lang="en-US" dirty="0"/>
              <a:t>Identify your assessment</a:t>
            </a:r>
          </a:p>
          <a:p>
            <a:pPr lvl="1"/>
            <a:r>
              <a:rPr lang="en-US" dirty="0"/>
              <a:t>Asthma control</a:t>
            </a:r>
          </a:p>
          <a:p>
            <a:pPr lvl="1"/>
            <a:r>
              <a:rPr lang="en-US" dirty="0"/>
              <a:t>CO Asthma Care Plan and Medication Order for Schools status</a:t>
            </a:r>
          </a:p>
          <a:p>
            <a:pPr lvl="1"/>
            <a:r>
              <a:rPr lang="en-US" dirty="0"/>
              <a:t>Accompanying reliever at school status</a:t>
            </a:r>
          </a:p>
          <a:p>
            <a:pPr lvl="1"/>
            <a:r>
              <a:rPr lang="en-US" dirty="0"/>
              <a:t>Possession of Asthma Action Plan for School</a:t>
            </a:r>
          </a:p>
          <a:p>
            <a:r>
              <a:rPr lang="en-US" dirty="0"/>
              <a:t>Identify the gaps</a:t>
            </a:r>
          </a:p>
          <a:p>
            <a:r>
              <a:rPr lang="en-US" dirty="0"/>
              <a:t>Mutually agree on next steps to address gaps</a:t>
            </a:r>
          </a:p>
          <a:p>
            <a:pPr lvl="1"/>
            <a:r>
              <a:rPr lang="en-US" dirty="0"/>
              <a:t>Steps for family</a:t>
            </a:r>
          </a:p>
          <a:p>
            <a:pPr lvl="1"/>
            <a:r>
              <a:rPr lang="en-US" dirty="0"/>
              <a:t>Steps for Asthma Navigator</a:t>
            </a:r>
          </a:p>
          <a:p>
            <a:r>
              <a:rPr lang="en-US" dirty="0"/>
              <a:t>Schedule next visit for 2 and 3</a:t>
            </a:r>
          </a:p>
          <a:p>
            <a:endParaRPr lang="en-US" dirty="0"/>
          </a:p>
        </p:txBody>
      </p:sp>
    </p:spTree>
    <p:extLst>
      <p:ext uri="{BB962C8B-B14F-4D97-AF65-F5344CB8AC3E}">
        <p14:creationId xmlns:p14="http://schemas.microsoft.com/office/powerpoint/2010/main" val="1701944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9BCB0-6207-4199-A8BD-C78470D26AA8}"/>
              </a:ext>
            </a:extLst>
          </p:cNvPr>
          <p:cNvSpPr>
            <a:spLocks noGrp="1"/>
          </p:cNvSpPr>
          <p:nvPr>
            <p:ph type="title"/>
          </p:nvPr>
        </p:nvSpPr>
        <p:spPr>
          <a:xfrm>
            <a:off x="609600" y="1263382"/>
            <a:ext cx="10972800" cy="1143000"/>
          </a:xfrm>
        </p:spPr>
        <p:txBody>
          <a:bodyPr>
            <a:normAutofit/>
          </a:bodyPr>
          <a:lstStyle/>
          <a:p>
            <a:r>
              <a:rPr lang="en-US" dirty="0"/>
              <a:t>Role Play: Education and Closing</a:t>
            </a:r>
          </a:p>
        </p:txBody>
      </p:sp>
      <p:sp>
        <p:nvSpPr>
          <p:cNvPr id="3" name="Content Placeholder 2">
            <a:extLst>
              <a:ext uri="{FF2B5EF4-FFF2-40B4-BE49-F238E27FC236}">
                <a16:creationId xmlns:a16="http://schemas.microsoft.com/office/drawing/2014/main" id="{4ED78B3D-12D8-4802-7A73-78C276B573A3}"/>
              </a:ext>
            </a:extLst>
          </p:cNvPr>
          <p:cNvSpPr>
            <a:spLocks noGrp="1"/>
          </p:cNvSpPr>
          <p:nvPr>
            <p:ph idx="1"/>
          </p:nvPr>
        </p:nvSpPr>
        <p:spPr>
          <a:xfrm>
            <a:off x="609600" y="2601691"/>
            <a:ext cx="10972800" cy="2795933"/>
          </a:xfrm>
        </p:spPr>
        <p:txBody>
          <a:bodyPr/>
          <a:lstStyle/>
          <a:p>
            <a:r>
              <a:rPr lang="en-US" dirty="0"/>
              <a:t>The </a:t>
            </a:r>
            <a:r>
              <a:rPr lang="en-US" dirty="0" err="1"/>
              <a:t>AsthmaCOMP</a:t>
            </a:r>
            <a:r>
              <a:rPr lang="en-US" dirty="0"/>
              <a:t> </a:t>
            </a:r>
            <a:r>
              <a:rPr lang="en-US" dirty="0" err="1"/>
              <a:t>Navs</a:t>
            </a:r>
            <a:r>
              <a:rPr lang="en-US" dirty="0"/>
              <a:t> with demonstrate tailoring education and closing the visit</a:t>
            </a:r>
          </a:p>
          <a:p>
            <a:r>
              <a:rPr lang="en-US" dirty="0"/>
              <a:t>Now, pair up and practice the teaching asthma education topics and closing the visit</a:t>
            </a:r>
          </a:p>
        </p:txBody>
      </p:sp>
    </p:spTree>
    <p:extLst>
      <p:ext uri="{BB962C8B-B14F-4D97-AF65-F5344CB8AC3E}">
        <p14:creationId xmlns:p14="http://schemas.microsoft.com/office/powerpoint/2010/main" val="132529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F2C7-A6F1-6390-404B-B8E5B31FCD20}"/>
              </a:ext>
            </a:extLst>
          </p:cNvPr>
          <p:cNvSpPr>
            <a:spLocks noGrp="1"/>
          </p:cNvSpPr>
          <p:nvPr>
            <p:ph type="title"/>
          </p:nvPr>
        </p:nvSpPr>
        <p:spPr/>
        <p:txBody>
          <a:bodyPr/>
          <a:lstStyle/>
          <a:p>
            <a:r>
              <a:rPr lang="en-US" dirty="0" err="1"/>
              <a:t>REDCap</a:t>
            </a:r>
            <a:endParaRPr lang="en-US" dirty="0"/>
          </a:p>
        </p:txBody>
      </p:sp>
      <p:sp>
        <p:nvSpPr>
          <p:cNvPr id="3" name="Text Placeholder 2">
            <a:extLst>
              <a:ext uri="{FF2B5EF4-FFF2-40B4-BE49-F238E27FC236}">
                <a16:creationId xmlns:a16="http://schemas.microsoft.com/office/drawing/2014/main" id="{ED8498C0-8953-EDD6-871A-BE5F92E14555}"/>
              </a:ext>
            </a:extLst>
          </p:cNvPr>
          <p:cNvSpPr>
            <a:spLocks noGrp="1"/>
          </p:cNvSpPr>
          <p:nvPr>
            <p:ph type="body" idx="1"/>
          </p:nvPr>
        </p:nvSpPr>
        <p:spPr/>
        <p:txBody>
          <a:bodyPr/>
          <a:lstStyle/>
          <a:p>
            <a:r>
              <a:rPr lang="en-US" dirty="0"/>
              <a:t>3:00-4:45</a:t>
            </a:r>
          </a:p>
          <a:p>
            <a:r>
              <a:rPr lang="en-US" dirty="0"/>
              <a:t>Review paper versions of </a:t>
            </a:r>
            <a:r>
              <a:rPr lang="en-US" dirty="0" err="1"/>
              <a:t>Anav</a:t>
            </a:r>
            <a:r>
              <a:rPr lang="en-US" dirty="0"/>
              <a:t> tracking form and </a:t>
            </a:r>
            <a:r>
              <a:rPr lang="en-US" dirty="0" err="1"/>
              <a:t>Anav</a:t>
            </a:r>
            <a:r>
              <a:rPr lang="en-US" dirty="0"/>
              <a:t> adaptations form</a:t>
            </a:r>
          </a:p>
          <a:p>
            <a:r>
              <a:rPr lang="en-US" dirty="0"/>
              <a:t>Discuss data organization and collection best practices</a:t>
            </a:r>
          </a:p>
        </p:txBody>
      </p:sp>
    </p:spTree>
    <p:extLst>
      <p:ext uri="{BB962C8B-B14F-4D97-AF65-F5344CB8AC3E}">
        <p14:creationId xmlns:p14="http://schemas.microsoft.com/office/powerpoint/2010/main" val="357487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3C95-B6DD-7273-48AE-851818ED446A}"/>
              </a:ext>
            </a:extLst>
          </p:cNvPr>
          <p:cNvSpPr>
            <a:spLocks noGrp="1"/>
          </p:cNvSpPr>
          <p:nvPr>
            <p:ph type="title"/>
          </p:nvPr>
        </p:nvSpPr>
        <p:spPr>
          <a:xfrm>
            <a:off x="609600" y="1173480"/>
            <a:ext cx="10972800" cy="665259"/>
          </a:xfrm>
        </p:spPr>
        <p:txBody>
          <a:bodyPr anchor="b">
            <a:normAutofit fontScale="90000"/>
          </a:bodyPr>
          <a:lstStyle/>
          <a:p>
            <a:pPr>
              <a:lnSpc>
                <a:spcPct val="90000"/>
              </a:lnSpc>
            </a:pPr>
            <a:r>
              <a:rPr lang="en-US" sz="4800" dirty="0"/>
              <a:t>Data Organization and Best Practices</a:t>
            </a:r>
          </a:p>
        </p:txBody>
      </p:sp>
      <p:sp>
        <p:nvSpPr>
          <p:cNvPr id="3" name="Content Placeholder 2">
            <a:extLst>
              <a:ext uri="{FF2B5EF4-FFF2-40B4-BE49-F238E27FC236}">
                <a16:creationId xmlns:a16="http://schemas.microsoft.com/office/drawing/2014/main" id="{57C55191-C334-5ED6-A18C-B8F60EB48190}"/>
              </a:ext>
            </a:extLst>
          </p:cNvPr>
          <p:cNvSpPr>
            <a:spLocks noGrp="1"/>
          </p:cNvSpPr>
          <p:nvPr>
            <p:ph idx="1"/>
          </p:nvPr>
        </p:nvSpPr>
        <p:spPr>
          <a:xfrm>
            <a:off x="609600" y="2316480"/>
            <a:ext cx="10972800" cy="4389120"/>
          </a:xfrm>
        </p:spPr>
        <p:txBody>
          <a:bodyPr anchor="t">
            <a:normAutofit/>
          </a:bodyPr>
          <a:lstStyle/>
          <a:p>
            <a:pPr>
              <a:lnSpc>
                <a:spcPct val="90000"/>
              </a:lnSpc>
              <a:spcAft>
                <a:spcPts val="600"/>
              </a:spcAft>
            </a:pPr>
            <a:r>
              <a:rPr lang="en-US" sz="2000" dirty="0"/>
              <a:t>Data management isn’t the most fun but it is extremely important</a:t>
            </a:r>
          </a:p>
          <a:p>
            <a:pPr>
              <a:lnSpc>
                <a:spcPct val="90000"/>
              </a:lnSpc>
              <a:spcAft>
                <a:spcPts val="600"/>
              </a:spcAft>
            </a:pPr>
            <a:r>
              <a:rPr lang="en-US" sz="2000" dirty="0"/>
              <a:t>Need to stay up to date with your data collection</a:t>
            </a:r>
          </a:p>
          <a:p>
            <a:pPr>
              <a:lnSpc>
                <a:spcPct val="90000"/>
              </a:lnSpc>
              <a:spcAft>
                <a:spcPts val="600"/>
              </a:spcAft>
            </a:pPr>
            <a:r>
              <a:rPr lang="en-US" sz="2000" dirty="0"/>
              <a:t>If you fill out the forms with families on paper, you should enter them into REDCap by the end of the </a:t>
            </a:r>
            <a:r>
              <a:rPr lang="en-US" sz="2000" b="1" dirty="0">
                <a:solidFill>
                  <a:srgbClr val="C00000"/>
                </a:solidFill>
              </a:rPr>
              <a:t>same day </a:t>
            </a:r>
            <a:r>
              <a:rPr lang="en-US" sz="2000" dirty="0"/>
              <a:t>or the next morning at the latest </a:t>
            </a:r>
          </a:p>
          <a:p>
            <a:pPr>
              <a:lnSpc>
                <a:spcPct val="90000"/>
              </a:lnSpc>
              <a:spcAft>
                <a:spcPts val="600"/>
              </a:spcAft>
            </a:pPr>
            <a:r>
              <a:rPr lang="en-US" sz="2000" dirty="0"/>
              <a:t>Paper forms with personal information need to be stored in a </a:t>
            </a:r>
            <a:r>
              <a:rPr lang="en-US" sz="2000" b="1" dirty="0">
                <a:solidFill>
                  <a:srgbClr val="C00000"/>
                </a:solidFill>
              </a:rPr>
              <a:t>locked location </a:t>
            </a:r>
            <a:r>
              <a:rPr lang="en-US" sz="2000" dirty="0"/>
              <a:t>that only you have access to or </a:t>
            </a:r>
            <a:r>
              <a:rPr lang="en-US" sz="2000" b="1" dirty="0">
                <a:solidFill>
                  <a:srgbClr val="C00000"/>
                </a:solidFill>
              </a:rPr>
              <a:t>shredded</a:t>
            </a:r>
            <a:r>
              <a:rPr lang="en-US" sz="2000" dirty="0"/>
              <a:t> once entered</a:t>
            </a:r>
          </a:p>
          <a:p>
            <a:pPr>
              <a:lnSpc>
                <a:spcPct val="90000"/>
              </a:lnSpc>
              <a:spcAft>
                <a:spcPts val="600"/>
              </a:spcAft>
            </a:pPr>
            <a:r>
              <a:rPr lang="en-US" sz="2000" dirty="0"/>
              <a:t>Documents on your laptop need to be saved in </a:t>
            </a:r>
            <a:r>
              <a:rPr lang="en-US" sz="2000" b="1" dirty="0">
                <a:solidFill>
                  <a:srgbClr val="C00000"/>
                </a:solidFill>
              </a:rPr>
              <a:t>Egnyte</a:t>
            </a:r>
            <a:r>
              <a:rPr lang="en-US" sz="2000" dirty="0"/>
              <a:t> so if something were to happen to your computer, it is saved in a secure location</a:t>
            </a:r>
          </a:p>
          <a:p>
            <a:pPr lvl="1">
              <a:lnSpc>
                <a:spcPct val="90000"/>
              </a:lnSpc>
              <a:spcAft>
                <a:spcPts val="600"/>
              </a:spcAft>
              <a:buFont typeface="Wingdings" panose="05000000000000000000" pitchFamily="2" charset="2"/>
              <a:buChar char="q"/>
            </a:pPr>
            <a:r>
              <a:rPr lang="en-US" sz="2000" dirty="0"/>
              <a:t> Every ANav will have their own folder on Egnyte</a:t>
            </a:r>
          </a:p>
        </p:txBody>
      </p:sp>
    </p:spTree>
    <p:extLst>
      <p:ext uri="{BB962C8B-B14F-4D97-AF65-F5344CB8AC3E}">
        <p14:creationId xmlns:p14="http://schemas.microsoft.com/office/powerpoint/2010/main" val="52553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0E5C-E5F9-C963-19B2-45AA0B7F27E8}"/>
              </a:ext>
            </a:extLst>
          </p:cNvPr>
          <p:cNvSpPr>
            <a:spLocks noGrp="1"/>
          </p:cNvSpPr>
          <p:nvPr>
            <p:ph type="title"/>
          </p:nvPr>
        </p:nvSpPr>
        <p:spPr/>
        <p:txBody>
          <a:bodyPr/>
          <a:lstStyle/>
          <a:p>
            <a:r>
              <a:rPr lang="en-US" dirty="0" err="1"/>
              <a:t>REDCap</a:t>
            </a:r>
            <a:r>
              <a:rPr lang="en-US" dirty="0"/>
              <a:t> Practice</a:t>
            </a:r>
          </a:p>
        </p:txBody>
      </p:sp>
      <p:sp>
        <p:nvSpPr>
          <p:cNvPr id="3" name="Text Placeholder 2">
            <a:extLst>
              <a:ext uri="{FF2B5EF4-FFF2-40B4-BE49-F238E27FC236}">
                <a16:creationId xmlns:a16="http://schemas.microsoft.com/office/drawing/2014/main" id="{79A29DC7-AEE6-9797-10F0-23D6F4AD9A78}"/>
              </a:ext>
            </a:extLst>
          </p:cNvPr>
          <p:cNvSpPr>
            <a:spLocks noGrp="1"/>
          </p:cNvSpPr>
          <p:nvPr>
            <p:ph type="body" idx="1"/>
          </p:nvPr>
        </p:nvSpPr>
        <p:spPr/>
        <p:txBody>
          <a:bodyPr/>
          <a:lstStyle/>
          <a:p>
            <a:r>
              <a:rPr lang="en-US" dirty="0"/>
              <a:t>Use the data you collected during the role plays and enter them into </a:t>
            </a:r>
            <a:r>
              <a:rPr lang="en-US" dirty="0" err="1"/>
              <a:t>REDCap</a:t>
            </a:r>
            <a:r>
              <a:rPr lang="en-US" dirty="0"/>
              <a:t>. Enter as much as you can, and the rest is homework</a:t>
            </a:r>
          </a:p>
        </p:txBody>
      </p:sp>
    </p:spTree>
    <p:extLst>
      <p:ext uri="{BB962C8B-B14F-4D97-AF65-F5344CB8AC3E}">
        <p14:creationId xmlns:p14="http://schemas.microsoft.com/office/powerpoint/2010/main" val="122629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85786dc-e711-4a7b-b32c-9920836a83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1B0D9056337B4D8292ACB9AA5648C9" ma:contentTypeVersion="14" ma:contentTypeDescription="Create a new document." ma:contentTypeScope="" ma:versionID="86ee8104be12c624d62a5ac69e241bdf">
  <xsd:schema xmlns:xsd="http://www.w3.org/2001/XMLSchema" xmlns:xs="http://www.w3.org/2001/XMLSchema" xmlns:p="http://schemas.microsoft.com/office/2006/metadata/properties" xmlns:ns3="785786dc-e711-4a7b-b32c-9920836a8343" xmlns:ns4="9bf9d2b8-5e1b-40b4-babd-e224c842c625" targetNamespace="http://schemas.microsoft.com/office/2006/metadata/properties" ma:root="true" ma:fieldsID="fc1b08a9442bccdbd81645733a5cf4a8" ns3:_="" ns4:_="">
    <xsd:import namespace="785786dc-e711-4a7b-b32c-9920836a8343"/>
    <xsd:import namespace="9bf9d2b8-5e1b-40b4-babd-e224c842c62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5786dc-e711-4a7b-b32c-9920836a8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f9d2b8-5e1b-40b4-babd-e224c842c6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DC891C-512B-48BE-82C4-1B1A62F7F1A1}">
  <ds:schemaRefs>
    <ds:schemaRef ds:uri="http://schemas.microsoft.com/office/infopath/2007/PartnerControls"/>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www.w3.org/XML/1998/namespace"/>
    <ds:schemaRef ds:uri="9bf9d2b8-5e1b-40b4-babd-e224c842c625"/>
    <ds:schemaRef ds:uri="785786dc-e711-4a7b-b32c-9920836a8343"/>
    <ds:schemaRef ds:uri="http://schemas.microsoft.com/office/2006/metadata/properties"/>
  </ds:schemaRefs>
</ds:datastoreItem>
</file>

<file path=customXml/itemProps2.xml><?xml version="1.0" encoding="utf-8"?>
<ds:datastoreItem xmlns:ds="http://schemas.openxmlformats.org/officeDocument/2006/customXml" ds:itemID="{E42D5BDE-AB4E-44CE-8955-E2DF67470B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5786dc-e711-4a7b-b32c-9920836a8343"/>
    <ds:schemaRef ds:uri="9bf9d2b8-5e1b-40b4-babd-e224c842c6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18DCFA-8002-4BEA-8564-48FD86D801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4529</TotalTime>
  <Words>3057</Words>
  <Application>Microsoft Office PowerPoint</Application>
  <PresentationFormat>Widescreen</PresentationFormat>
  <Paragraphs>416</Paragraphs>
  <Slides>64</Slides>
  <Notes>20</Notes>
  <HiddenSlides>0</HiddenSlides>
  <MMClips>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64</vt:i4>
      </vt:variant>
    </vt:vector>
  </HeadingPairs>
  <TitlesOfParts>
    <vt:vector size="75" baseType="lpstr">
      <vt:lpstr>Arial</vt:lpstr>
      <vt:lpstr>Calibri</vt:lpstr>
      <vt:lpstr>Century Gothic</vt:lpstr>
      <vt:lpstr>Montserrat</vt:lpstr>
      <vt:lpstr>Palatino Linotype</vt:lpstr>
      <vt:lpstr>Roboto</vt:lpstr>
      <vt:lpstr>Tahoma</vt:lpstr>
      <vt:lpstr>Times New Roman</vt:lpstr>
      <vt:lpstr>Wingdings</vt:lpstr>
      <vt:lpstr>Wingdings 2</vt:lpstr>
      <vt:lpstr>Presentation on brainstorming</vt:lpstr>
      <vt:lpstr>Asthma Navigator Training</vt:lpstr>
      <vt:lpstr>Agenda</vt:lpstr>
      <vt:lpstr>Team Building</vt:lpstr>
      <vt:lpstr>BACK Program Overview</vt:lpstr>
      <vt:lpstr>Visit Structure</vt:lpstr>
      <vt:lpstr>PowerPoint Presentation</vt:lpstr>
      <vt:lpstr>Program Planning</vt:lpstr>
      <vt:lpstr>BACK Program Planning</vt:lpstr>
      <vt:lpstr>Support School Nurse with Back to School Activities to Identify Students with Asthma</vt:lpstr>
      <vt:lpstr>Identify students with asthma</vt:lpstr>
      <vt:lpstr>Asthma Intake Form </vt:lpstr>
      <vt:lpstr>Recruiting Eligible Families</vt:lpstr>
      <vt:lpstr>Recruitment Process</vt:lpstr>
      <vt:lpstr>Recruitment Process</vt:lpstr>
      <vt:lpstr>Tracking Recruitment Activities</vt:lpstr>
      <vt:lpstr>Visit 1</vt:lpstr>
      <vt:lpstr>Once visit one is scheduled</vt:lpstr>
      <vt:lpstr>Visit 1 with Families: Overview </vt:lpstr>
      <vt:lpstr>Token of Appreciation for visits</vt:lpstr>
      <vt:lpstr>Visit 1 with Families- Intervention</vt:lpstr>
      <vt:lpstr>Post-family Visit 1 Activities: Intervention</vt:lpstr>
      <vt:lpstr>Student Visit 1 Activities: Intervention</vt:lpstr>
      <vt:lpstr>Visit 1 in REDCap</vt:lpstr>
      <vt:lpstr>Let’s Apply Learning: Assessment Role Play</vt:lpstr>
      <vt:lpstr>Inhaler Technique</vt:lpstr>
      <vt:lpstr>Accurate Inhaler Technique:  A Must</vt:lpstr>
      <vt:lpstr>Inhalational Devices</vt:lpstr>
      <vt:lpstr>Types of Devices</vt:lpstr>
      <vt:lpstr>Metered Dose Inhaler (MDI)</vt:lpstr>
      <vt:lpstr>Valved Holding Chambers (Spacers)</vt:lpstr>
      <vt:lpstr>Valved- Holding Chambers/Spacers</vt:lpstr>
      <vt:lpstr>Selecting Appropriate Devices</vt:lpstr>
      <vt:lpstr>Inhaler Technique</vt:lpstr>
      <vt:lpstr>Basic Technique</vt:lpstr>
      <vt:lpstr>Spacer PLUS MDI </vt:lpstr>
      <vt:lpstr>MDI with a Mouthpiece Spacer</vt:lpstr>
      <vt:lpstr>Using a Spacer (Aerochamber®)</vt:lpstr>
      <vt:lpstr>Spot the errors: MDI + Spacer</vt:lpstr>
      <vt:lpstr>MDI + Spacer Errors</vt:lpstr>
      <vt:lpstr>MDI with a Mask Spacer</vt:lpstr>
      <vt:lpstr>Spacer (Aerochamber®) with mask</vt:lpstr>
      <vt:lpstr>Preparing and Cleaning Spacers</vt:lpstr>
      <vt:lpstr>PowerPoint Presentation</vt:lpstr>
      <vt:lpstr>Pressurized MDI Technique</vt:lpstr>
      <vt:lpstr>MDI: Closed-Mouth Technique</vt:lpstr>
      <vt:lpstr>Cleaning MDIs</vt:lpstr>
      <vt:lpstr>Common Mistakes: MDI</vt:lpstr>
      <vt:lpstr>Spot The Errors: MDI</vt:lpstr>
      <vt:lpstr>MDI Errors</vt:lpstr>
      <vt:lpstr>Let’s practice!</vt:lpstr>
      <vt:lpstr>Lunch</vt:lpstr>
      <vt:lpstr>Visit 2 and 3</vt:lpstr>
      <vt:lpstr>Visit 2 and 3 Overview</vt:lpstr>
      <vt:lpstr>Caregiver/Family Visit 2 Activities</vt:lpstr>
      <vt:lpstr>Student Visit 2 Activities</vt:lpstr>
      <vt:lpstr>Caregiver/Family Visit 3 Activities </vt:lpstr>
      <vt:lpstr>Student Visit 3 Activities</vt:lpstr>
      <vt:lpstr>Post Visit Activities for Visits 2 and 3</vt:lpstr>
      <vt:lpstr>Visit 2 and 3 in REDCap</vt:lpstr>
      <vt:lpstr>Closing Your Visits</vt:lpstr>
      <vt:lpstr>Role Play: Education and Closing</vt:lpstr>
      <vt:lpstr>REDCap</vt:lpstr>
      <vt:lpstr>Data Organization and Best Practices</vt:lpstr>
      <vt:lpstr>REDCap Practice</vt:lpstr>
    </vt:vector>
  </TitlesOfParts>
  <Company>University of Colorado Denver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 Navigator Training</dc:title>
  <dc:creator>Armstrong, Rachel</dc:creator>
  <cp:lastModifiedBy>Armstrong, Rachel</cp:lastModifiedBy>
  <cp:revision>66</cp:revision>
  <cp:lastPrinted>2023-06-13T00:47:05Z</cp:lastPrinted>
  <dcterms:created xsi:type="dcterms:W3CDTF">2023-03-20T17:58:03Z</dcterms:created>
  <dcterms:modified xsi:type="dcterms:W3CDTF">2023-07-14T19:51:39Z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0x010100461B0D9056337B4D8292ACB9AA5648C9</vt:lpwstr>
  </property>
</Properties>
</file>