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omments/modernComment_139_E3A7758C.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modernComment_140_DE9A06A4.xml" ContentType="application/vnd.ms-powerpoint.comment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3.xml" ContentType="application/vnd.openxmlformats-officedocument.presentationml.notesSlide+xml"/>
  <Override PartName="/ppt/comments/modernComment_1A36_29B8C600.xml" ContentType="application/vnd.ms-powerpoint.comments+xml"/>
  <Override PartName="/ppt/notesSlides/notesSlide34.xml" ContentType="application/vnd.openxmlformats-officedocument.presentationml.notesSlide+xml"/>
  <Override PartName="/ppt/comments/modernComment_1A37_951781A1.xml" ContentType="application/vnd.ms-powerpoint.comments+xml"/>
  <Override PartName="/ppt/comments/modernComment_1A38_5FCC3EF0.xml" ContentType="application/vnd.ms-powerpoint.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omments/modernComment_1A39_CB3B636B.xml" ContentType="application/vnd.ms-powerpoint.comment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omments/modernComment_1A3A_FEBF164D.xml" ContentType="application/vnd.ms-powerpoint.comment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 id="2147483688" r:id="rId6"/>
    <p:sldMasterId id="2147483648" r:id="rId7"/>
  </p:sldMasterIdLst>
  <p:notesMasterIdLst>
    <p:notesMasterId r:id="rId109"/>
  </p:notesMasterIdLst>
  <p:sldIdLst>
    <p:sldId id="313" r:id="rId8"/>
    <p:sldId id="314" r:id="rId9"/>
    <p:sldId id="315" r:id="rId10"/>
    <p:sldId id="268" r:id="rId11"/>
    <p:sldId id="316" r:id="rId12"/>
    <p:sldId id="6900" r:id="rId13"/>
    <p:sldId id="6901" r:id="rId14"/>
    <p:sldId id="318" r:id="rId15"/>
    <p:sldId id="630" r:id="rId16"/>
    <p:sldId id="373" r:id="rId17"/>
    <p:sldId id="376" r:id="rId18"/>
    <p:sldId id="6908" r:id="rId19"/>
    <p:sldId id="264" r:id="rId20"/>
    <p:sldId id="258" r:id="rId21"/>
    <p:sldId id="346" r:id="rId22"/>
    <p:sldId id="347" r:id="rId23"/>
    <p:sldId id="490" r:id="rId24"/>
    <p:sldId id="509" r:id="rId25"/>
    <p:sldId id="501" r:id="rId26"/>
    <p:sldId id="308" r:id="rId27"/>
    <p:sldId id="539" r:id="rId28"/>
    <p:sldId id="698" r:id="rId29"/>
    <p:sldId id="6757" r:id="rId30"/>
    <p:sldId id="707" r:id="rId31"/>
    <p:sldId id="686" r:id="rId32"/>
    <p:sldId id="546" r:id="rId33"/>
    <p:sldId id="547" r:id="rId34"/>
    <p:sldId id="548" r:id="rId35"/>
    <p:sldId id="549" r:id="rId36"/>
    <p:sldId id="589" r:id="rId37"/>
    <p:sldId id="592" r:id="rId38"/>
    <p:sldId id="6910" r:id="rId39"/>
    <p:sldId id="701" r:id="rId40"/>
    <p:sldId id="6758" r:id="rId41"/>
    <p:sldId id="553" r:id="rId42"/>
    <p:sldId id="6909" r:id="rId43"/>
    <p:sldId id="435" r:id="rId44"/>
    <p:sldId id="6759" r:id="rId45"/>
    <p:sldId id="6761" r:id="rId46"/>
    <p:sldId id="475" r:id="rId47"/>
    <p:sldId id="438" r:id="rId48"/>
    <p:sldId id="6762" r:id="rId49"/>
    <p:sldId id="6763" r:id="rId50"/>
    <p:sldId id="6764" r:id="rId51"/>
    <p:sldId id="6765" r:id="rId52"/>
    <p:sldId id="310" r:id="rId53"/>
    <p:sldId id="312" r:id="rId54"/>
    <p:sldId id="311" r:id="rId55"/>
    <p:sldId id="6911" r:id="rId56"/>
    <p:sldId id="6912" r:id="rId57"/>
    <p:sldId id="6913" r:id="rId58"/>
    <p:sldId id="6914" r:id="rId59"/>
    <p:sldId id="319" r:id="rId60"/>
    <p:sldId id="320" r:id="rId61"/>
    <p:sldId id="6704" r:id="rId62"/>
    <p:sldId id="6705" r:id="rId63"/>
    <p:sldId id="6706" r:id="rId64"/>
    <p:sldId id="6707" r:id="rId65"/>
    <p:sldId id="277" r:id="rId66"/>
    <p:sldId id="6702" r:id="rId67"/>
    <p:sldId id="6907" r:id="rId68"/>
    <p:sldId id="6708" r:id="rId69"/>
    <p:sldId id="6709" r:id="rId70"/>
    <p:sldId id="6904" r:id="rId71"/>
    <p:sldId id="6917" r:id="rId72"/>
    <p:sldId id="6916" r:id="rId73"/>
    <p:sldId id="6915" r:id="rId74"/>
    <p:sldId id="6710" r:id="rId75"/>
    <p:sldId id="6711" r:id="rId76"/>
    <p:sldId id="6712" r:id="rId77"/>
    <p:sldId id="6920" r:id="rId78"/>
    <p:sldId id="6919" r:id="rId79"/>
    <p:sldId id="6918" r:id="rId80"/>
    <p:sldId id="6713" r:id="rId81"/>
    <p:sldId id="6769" r:id="rId82"/>
    <p:sldId id="6903" r:id="rId83"/>
    <p:sldId id="6714" r:id="rId84"/>
    <p:sldId id="6768" r:id="rId85"/>
    <p:sldId id="6770" r:id="rId86"/>
    <p:sldId id="6771" r:id="rId87"/>
    <p:sldId id="6772" r:id="rId88"/>
    <p:sldId id="291" r:id="rId89"/>
    <p:sldId id="1656" r:id="rId90"/>
    <p:sldId id="361" r:id="rId91"/>
    <p:sldId id="267" r:id="rId92"/>
    <p:sldId id="378" r:id="rId93"/>
    <p:sldId id="768" r:id="rId94"/>
    <p:sldId id="391" r:id="rId95"/>
    <p:sldId id="392" r:id="rId96"/>
    <p:sldId id="393" r:id="rId97"/>
    <p:sldId id="6895" r:id="rId98"/>
    <p:sldId id="6774" r:id="rId99"/>
    <p:sldId id="302" r:id="rId100"/>
    <p:sldId id="6923" r:id="rId101"/>
    <p:sldId id="6775" r:id="rId102"/>
    <p:sldId id="6776" r:id="rId103"/>
    <p:sldId id="6777" r:id="rId104"/>
    <p:sldId id="305" r:id="rId105"/>
    <p:sldId id="6899" r:id="rId106"/>
    <p:sldId id="6921" r:id="rId107"/>
    <p:sldId id="6922" r:id="rId10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5F4A029-A744-A2BD-48BB-4AE30429544E}" name="Cicutto, Lisa" initials="CL" userId="S::lisa.cicutto@cuanschutz.edu::797f27bc-e026-42d2-af0a-fbfd73062dca" providerId="AD"/>
  <p188:author id="{39E8092F-2267-68C7-5A3F-BFDC04A496E4}" name="Lisa DeCamp" initials="LD" userId="AKjXaV3FLHy6DVP4zjAGi4B1RS8oOtZ20STenDHHuwY=" providerId="None"/>
  <p188:author id="{8A204C75-9B3F-0CB8-BBFA-DFE34AEE81C1}" name="Rachel Armstrong" initials="RA" userId="cW1kjrCYraayMLDwiBK/8BjZWpHVqWvmHLCmZwDGiHs=" providerId="None"/>
  <p188:author id="{B4AFF1AC-5320-E99E-301D-224A7A1111DD}" name="Armstrong, Rachel" initials="AR" userId="S::rachel.k.armstrong@cuanschutz.edu::bc275cfd-9de0-4ee3-b307-0843881f3e9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919E23-83A6-4FAA-936B-67FD4992468B}" v="38" dt="2023-06-12T16:29:18.477"/>
    <p1510:client id="{0A26DF28-D8A6-4B7E-B16A-68F73A78E50A}" v="12" dt="2023-06-08T17:53:10.163"/>
    <p1510:client id="{624FA515-8959-4555-8975-EB4E926B2F9B}" v="370" dt="2023-06-13T18:52:24.509"/>
    <p1510:client id="{A367219D-E89B-4158-9219-1F0C0FD4E8A7}" v="4" dt="2023-06-06T15:54:00.201"/>
    <p1510:client id="{AA5EAC95-02EA-4C51-ABCC-760F67B861EA}" v="3" dt="2023-06-08T19:38:28.202"/>
    <p1510:client id="{B94A12C1-7017-4213-B745-5705A3564FD7}" v="560" dt="2023-06-12T22:37:48.773"/>
    <p1510:client id="{EA6BB767-3482-4260-A132-3507FD4CE3A1}" v="25" dt="2023-06-12T17:26:33.1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44" autoAdjust="0"/>
    <p:restoredTop sz="94077" autoAdjust="0"/>
  </p:normalViewPr>
  <p:slideViewPr>
    <p:cSldViewPr snapToGrid="0">
      <p:cViewPr varScale="1">
        <p:scale>
          <a:sx n="96" d="100"/>
          <a:sy n="96" d="100"/>
        </p:scale>
        <p:origin x="90" y="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theme" Target="theme/theme1.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tableStyles" Target="tableStyles.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14" Type="http://schemas.microsoft.com/office/2015/10/relationships/revisionInfo" Target="revisionInfo.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notesMaster" Target="notesMasters/notesMaster1.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presProps" Target="presProps.xml"/><Relationship Id="rId115" Type="http://schemas.microsoft.com/office/2018/10/relationships/authors" Target="authors.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viewProps" Target="viewProps.xml"/></Relationships>
</file>

<file path=ppt/comments/modernComment_1A3A_FEBF164D.xml><?xml version="1.0" encoding="utf-8"?>
<p188:cmLst xmlns:a="http://schemas.openxmlformats.org/drawingml/2006/main" xmlns:r="http://schemas.openxmlformats.org/officeDocument/2006/relationships" xmlns:p188="http://schemas.microsoft.com/office/powerpoint/2018/8/main">
  <p188:cm id="{EDDDB7FD-0C56-5743-82D7-B87302E9C49A}" authorId="{95F4A029-A744-A2BD-48BB-4AE30429544E}" created="2023-02-27T19:00:51.799">
    <pc:sldMkLst xmlns:pc="http://schemas.microsoft.com/office/powerpoint/2013/main/command">
      <pc:docMk/>
      <pc:sldMk cId="4273935949" sldId="6714"/>
    </pc:sldMkLst>
    <p188:txBody>
      <a:bodyPr/>
      <a:lstStyle/>
      <a:p>
        <a:r>
          <a:rPr lang="en-US"/>
          <a:t>Need to review the process of how will attain consent/assent</a:t>
        </a:r>
      </a:p>
    </p188:txBody>
  </p188:cm>
</p188:cmLst>
</file>

<file path=ppt/comments/modernComment_1A36_29B8C600.xml><?xml version="1.0" encoding="utf-8"?>
<p188:cmLst xmlns:a="http://schemas.openxmlformats.org/drawingml/2006/main" xmlns:r="http://schemas.openxmlformats.org/officeDocument/2006/relationships" xmlns:p188="http://schemas.microsoft.com/office/powerpoint/2018/8/main">
  <p188:cm id="{5274FCCB-2ECF-4948-A52B-5BE359927C40}" authorId="{B4AFF1AC-5320-E99E-301D-224A7A1111DD}" created="2023-02-23T21:22:55.920">
    <ac:deMkLst xmlns:ac="http://schemas.microsoft.com/office/drawing/2013/main/command">
      <pc:docMk xmlns:pc="http://schemas.microsoft.com/office/powerpoint/2013/main/command"/>
      <pc:sldMk xmlns:pc="http://schemas.microsoft.com/office/powerpoint/2013/main/command" cId="699975168" sldId="6709"/>
      <ac:spMk id="3" creationId="{8A8FEAF4-E1DF-5D58-404A-925C11376E8E}"/>
    </ac:deMkLst>
    <p188:replyLst>
      <p188:reply id="{B65201CF-8A6B-484F-9EF9-BBEE5402E5EF}" authorId="{95F4A029-A744-A2BD-48BB-4AE30429544E}" created="2023-02-27T18:56:41.255">
        <p188:txBody>
          <a:bodyPr/>
          <a:lstStyle/>
          <a:p>
            <a:r>
              <a:rPr lang="en-US"/>
              <a:t>Exactly- paper version in handout</a:t>
            </a:r>
          </a:p>
        </p188:txBody>
      </p188:reply>
    </p188:replyLst>
    <p188:txBody>
      <a:bodyPr/>
      <a:lstStyle/>
      <a:p>
        <a:r>
          <a:rPr lang="en-US"/>
          <a:t>Share digital version on large screen, hand out paper version for reference</a:t>
        </a:r>
      </a:p>
    </p188:txBody>
  </p188:cm>
</p188:cmLst>
</file>

<file path=ppt/comments/modernComment_1A37_951781A1.xml><?xml version="1.0" encoding="utf-8"?>
<p188:cmLst xmlns:a="http://schemas.openxmlformats.org/drawingml/2006/main" xmlns:r="http://schemas.openxmlformats.org/officeDocument/2006/relationships" xmlns:p188="http://schemas.microsoft.com/office/powerpoint/2018/8/main">
  <p188:cm id="{E66A35AA-923E-E743-989E-D7A1A8D21F3B}" authorId="{95F4A029-A744-A2BD-48BB-4AE30429544E}" created="2023-02-27T18:59:08.240">
    <pc:sldMkLst xmlns:pc="http://schemas.microsoft.com/office/powerpoint/2013/main/command">
      <pc:docMk/>
      <pc:sldMk cId="2501345697" sldId="6711"/>
    </pc:sldMkLst>
    <p188:txBody>
      <a:bodyPr/>
      <a:lstStyle/>
      <a:p>
        <a:r>
          <a:rPr lang="en-US"/>
          <a:t>Provide hardcopy of forms/data collection instruments in handout package</a:t>
        </a:r>
      </a:p>
    </p188:txBody>
  </p188:cm>
</p188:cmLst>
</file>

<file path=ppt/comments/modernComment_1A38_5FCC3EF0.xml><?xml version="1.0" encoding="utf-8"?>
<p188:cmLst xmlns:a="http://schemas.openxmlformats.org/drawingml/2006/main" xmlns:r="http://schemas.openxmlformats.org/officeDocument/2006/relationships" xmlns:p188="http://schemas.microsoft.com/office/powerpoint/2018/8/main">
  <p188:cm id="{824BDEBA-3646-48A6-8619-E79C7655CA71}" authorId="{B4AFF1AC-5320-E99E-301D-224A7A1111DD}" created="2023-02-23T21:27:52.487">
    <ac:deMkLst xmlns:ac="http://schemas.microsoft.com/office/drawing/2013/main/command">
      <pc:docMk xmlns:pc="http://schemas.microsoft.com/office/powerpoint/2013/main/command"/>
      <pc:sldMk xmlns:pc="http://schemas.microsoft.com/office/powerpoint/2013/main/command" cId="1607220976" sldId="6712"/>
      <ac:spMk id="4" creationId="{68F6D547-3DC0-9FF0-1DC2-15A309BA3BFC}"/>
    </ac:deMkLst>
    <p188:txBody>
      <a:bodyPr/>
      <a:lstStyle/>
      <a:p>
        <a:r>
          <a:rPr lang="en-US"/>
          <a:t>Pull up Mixed Methods Data Collection Timeline and highlight the tools we will be reviewing and their time points</a:t>
        </a:r>
      </a:p>
    </p188:txBody>
  </p188:cm>
</p188:cmLst>
</file>

<file path=ppt/comments/modernComment_1A39_CB3B636B.xml><?xml version="1.0" encoding="utf-8"?>
<p188:cmLst xmlns:a="http://schemas.openxmlformats.org/drawingml/2006/main" xmlns:r="http://schemas.openxmlformats.org/officeDocument/2006/relationships" xmlns:p188="http://schemas.microsoft.com/office/powerpoint/2018/8/main">
  <p188:cm id="{2F4F95E5-B9B7-DB40-BCE6-0FCB21C4D030}" authorId="{95F4A029-A744-A2BD-48BB-4AE30429544E}" created="2023-02-27T18:59:53.540">
    <pc:sldMkLst xmlns:pc="http://schemas.microsoft.com/office/powerpoint/2013/main/command">
      <pc:docMk/>
      <pc:sldMk cId="3409666923" sldId="6713"/>
    </pc:sldMkLst>
    <p188:txBody>
      <a:bodyPr/>
      <a:lstStyle/>
      <a:p>
        <a:r>
          <a:rPr lang="en-US"/>
          <a:t>Also need copy of tools.  Need to provide each person with a binder with all the elements</a:t>
        </a:r>
      </a:p>
    </p188:txBody>
  </p188:cm>
</p188:cmLst>
</file>

<file path=ppt/comments/modernComment_139_E3A7758C.xml><?xml version="1.0" encoding="utf-8"?>
<p188:cmLst xmlns:a="http://schemas.openxmlformats.org/drawingml/2006/main" xmlns:r="http://schemas.openxmlformats.org/officeDocument/2006/relationships" xmlns:p188="http://schemas.microsoft.com/office/powerpoint/2018/8/main">
  <p188:cm id="{FE4BDBD8-8495-4A66-BD3E-484E49A416D8}" authorId="{8A204C75-9B3F-0CB8-BBFA-DFE34AEE81C1}" created="2023-05-22T18:36:52.154">
    <ac:deMkLst xmlns:ac="http://schemas.microsoft.com/office/drawing/2013/main/command">
      <pc:docMk xmlns:pc="http://schemas.microsoft.com/office/powerpoint/2013/main/command"/>
      <pc:sldMk xmlns:pc="http://schemas.microsoft.com/office/powerpoint/2013/main/command" cId="3819402636" sldId="313"/>
      <ac:spMk id="2" creationId="{57096C6E-102E-22C8-1E09-B91C19583AB9}"/>
    </ac:deMkLst>
    <p188:replyLst>
      <p188:reply id="{55B223DE-8084-4C0F-A481-4B48C655D3BD}" authorId="{8A204C75-9B3F-0CB8-BBFA-DFE34AEE81C1}" created="2023-05-22T18:37:15.905">
        <p188:txBody>
          <a:bodyPr/>
          <a:lstStyle/>
          <a:p>
            <a:r>
              <a:rPr lang="en-US"/>
              <a:t>self-actuated too</a:t>
            </a:r>
          </a:p>
        </p188:txBody>
      </p188:reply>
    </p188:replyLst>
    <p188:txBody>
      <a:bodyPr/>
      <a:lstStyle/>
      <a:p>
        <a:r>
          <a:rPr lang="en-US"/>
          <a:t>MDI, MDI with spacer, dry powder device - check with Melanie on training kits</a:t>
        </a:r>
      </a:p>
    </p188:txBody>
  </p188:cm>
</p188:cmLst>
</file>

<file path=ppt/comments/modernComment_140_DE9A06A4.xml><?xml version="1.0" encoding="utf-8"?>
<p188:cmLst xmlns:a="http://schemas.openxmlformats.org/drawingml/2006/main" xmlns:r="http://schemas.openxmlformats.org/officeDocument/2006/relationships" xmlns:p188="http://schemas.microsoft.com/office/powerpoint/2018/8/main">
  <p188:cm id="{B1EBE4B9-88F1-BC41-BCAE-59C73FB9FA75}" authorId="{95F4A029-A744-A2BD-48BB-4AE30429544E}" created="2023-02-27T18:55:01.819">
    <pc:sldMkLst xmlns:pc="http://schemas.microsoft.com/office/powerpoint/2013/main/command">
      <pc:docMk/>
      <pc:sldMk cId="3734636196" sldId="320"/>
    </pc:sldMkLst>
    <p188:txBody>
      <a:bodyPr/>
      <a:lstStyle/>
      <a:p>
        <a:r>
          <a:rPr lang="en-US"/>
          <a:t>I believe this is Stan now that you have him confirmed</a:t>
        </a:r>
      </a:p>
    </p188:txBody>
  </p188:cm>
</p188:cmLst>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B6346A-BAF4-4749-84EE-237C8685C187}" type="doc">
      <dgm:prSet loTypeId="urn:microsoft.com/office/officeart/2005/8/layout/process4" loCatId="process" qsTypeId="urn:microsoft.com/office/officeart/2005/8/quickstyle/simple1" qsCatId="simple" csTypeId="urn:microsoft.com/office/officeart/2005/8/colors/accent0_3" csCatId="mainScheme" phldr="1"/>
      <dgm:spPr/>
      <dgm:t>
        <a:bodyPr/>
        <a:lstStyle/>
        <a:p>
          <a:endParaRPr lang="en-US"/>
        </a:p>
      </dgm:t>
    </dgm:pt>
    <dgm:pt modelId="{C6191D18-EB00-4E64-9032-E2FA4300DB67}">
      <dgm:prSet/>
      <dgm:spPr/>
      <dgm:t>
        <a:bodyPr/>
        <a:lstStyle/>
        <a:p>
          <a:pPr algn="ctr"/>
          <a:r>
            <a:rPr lang="en-US" dirty="0"/>
            <a:t>Asthma cannot be cured, but it can be controlled with proper management. </a:t>
          </a:r>
        </a:p>
      </dgm:t>
    </dgm:pt>
    <dgm:pt modelId="{162AD7EF-0EB1-42C1-9CFA-AE910E9E3ABF}" type="parTrans" cxnId="{6E873701-41A4-434B-9F07-1D74FDBBCB51}">
      <dgm:prSet/>
      <dgm:spPr/>
      <dgm:t>
        <a:bodyPr/>
        <a:lstStyle/>
        <a:p>
          <a:pPr algn="ctr"/>
          <a:endParaRPr lang="en-US"/>
        </a:p>
      </dgm:t>
    </dgm:pt>
    <dgm:pt modelId="{214E4396-13AA-4E62-8B97-B2BB0DABD352}" type="sibTrans" cxnId="{6E873701-41A4-434B-9F07-1D74FDBBCB51}">
      <dgm:prSet/>
      <dgm:spPr/>
      <dgm:t>
        <a:bodyPr/>
        <a:lstStyle/>
        <a:p>
          <a:pPr algn="ctr"/>
          <a:endParaRPr lang="en-US"/>
        </a:p>
      </dgm:t>
    </dgm:pt>
    <dgm:pt modelId="{52291FF6-5081-43E6-B87F-4DAD8E26C8D7}">
      <dgm:prSet/>
      <dgm:spPr/>
      <dgm:t>
        <a:bodyPr/>
        <a:lstStyle/>
        <a:p>
          <a:pPr algn="ctr"/>
          <a:r>
            <a:rPr lang="en-US" dirty="0"/>
            <a:t>Schools can support asthma control achievement by</a:t>
          </a:r>
        </a:p>
      </dgm:t>
    </dgm:pt>
    <dgm:pt modelId="{A7710185-8E69-4E60-BBD8-A7358B12A993}" type="parTrans" cxnId="{CAE4E71B-3964-4BBE-A6A7-F6ABB85B844C}">
      <dgm:prSet/>
      <dgm:spPr/>
      <dgm:t>
        <a:bodyPr/>
        <a:lstStyle/>
        <a:p>
          <a:pPr algn="ctr"/>
          <a:endParaRPr lang="en-US"/>
        </a:p>
      </dgm:t>
    </dgm:pt>
    <dgm:pt modelId="{E3F46909-74D3-4F67-8F7C-B1CA86A2048E}" type="sibTrans" cxnId="{CAE4E71B-3964-4BBE-A6A7-F6ABB85B844C}">
      <dgm:prSet/>
      <dgm:spPr/>
      <dgm:t>
        <a:bodyPr/>
        <a:lstStyle/>
        <a:p>
          <a:pPr algn="ctr"/>
          <a:endParaRPr lang="en-US"/>
        </a:p>
      </dgm:t>
    </dgm:pt>
    <dgm:pt modelId="{161F85E8-0EB7-487F-A11C-6D5489956487}">
      <dgm:prSet/>
      <dgm:spPr/>
      <dgm:t>
        <a:bodyPr/>
        <a:lstStyle/>
        <a:p>
          <a:pPr algn="ctr"/>
          <a:r>
            <a:rPr lang="en-US" dirty="0"/>
            <a:t>Adopting asthma-friendly policies and procedure; </a:t>
          </a:r>
        </a:p>
      </dgm:t>
    </dgm:pt>
    <dgm:pt modelId="{6BFA431F-83EA-48C6-BBA2-14BDB402340A}" type="parTrans" cxnId="{3A803054-18B6-4D6F-85E7-0A703E8FA3CF}">
      <dgm:prSet/>
      <dgm:spPr/>
      <dgm:t>
        <a:bodyPr/>
        <a:lstStyle/>
        <a:p>
          <a:pPr algn="ctr"/>
          <a:endParaRPr lang="en-US"/>
        </a:p>
      </dgm:t>
    </dgm:pt>
    <dgm:pt modelId="{5494DD21-4A67-4408-923A-D9790B8F0EE3}" type="sibTrans" cxnId="{3A803054-18B6-4D6F-85E7-0A703E8FA3CF}">
      <dgm:prSet/>
      <dgm:spPr/>
      <dgm:t>
        <a:bodyPr/>
        <a:lstStyle/>
        <a:p>
          <a:pPr algn="ctr"/>
          <a:endParaRPr lang="en-US"/>
        </a:p>
      </dgm:t>
    </dgm:pt>
    <dgm:pt modelId="{A07A43A9-C32D-481C-A0F9-05B6410264D0}">
      <dgm:prSet/>
      <dgm:spPr/>
      <dgm:t>
        <a:bodyPr/>
        <a:lstStyle/>
        <a:p>
          <a:pPr algn="ctr"/>
          <a:r>
            <a:rPr lang="en-US" dirty="0"/>
            <a:t>Coordination among health care providers, school personnel, and families;</a:t>
          </a:r>
        </a:p>
      </dgm:t>
    </dgm:pt>
    <dgm:pt modelId="{7E861938-5F83-44D2-9924-864CC3538E13}" type="parTrans" cxnId="{A6CAF9B6-86BE-42AE-BC65-8A5A2CF51E7C}">
      <dgm:prSet/>
      <dgm:spPr/>
      <dgm:t>
        <a:bodyPr/>
        <a:lstStyle/>
        <a:p>
          <a:pPr algn="ctr"/>
          <a:endParaRPr lang="en-US"/>
        </a:p>
      </dgm:t>
    </dgm:pt>
    <dgm:pt modelId="{B9EF98DE-2144-43B4-BD11-0E7F6673D74F}" type="sibTrans" cxnId="{A6CAF9B6-86BE-42AE-BC65-8A5A2CF51E7C}">
      <dgm:prSet/>
      <dgm:spPr/>
      <dgm:t>
        <a:bodyPr/>
        <a:lstStyle/>
        <a:p>
          <a:pPr algn="ctr"/>
          <a:endParaRPr lang="en-US"/>
        </a:p>
      </dgm:t>
    </dgm:pt>
    <dgm:pt modelId="{95AA0E65-2FD2-4ADD-91DC-51DC936FDB77}">
      <dgm:prSet/>
      <dgm:spPr/>
      <dgm:t>
        <a:bodyPr/>
        <a:lstStyle/>
        <a:p>
          <a:pPr algn="ctr"/>
          <a:r>
            <a:rPr lang="en-US" dirty="0"/>
            <a:t>Providing asthma education for all students and staff</a:t>
          </a:r>
        </a:p>
      </dgm:t>
    </dgm:pt>
    <dgm:pt modelId="{58EEB0F8-5CE2-40B3-BB64-AEB31AF9DB31}" type="parTrans" cxnId="{0B65BA85-9045-4896-9415-9F6863198335}">
      <dgm:prSet/>
      <dgm:spPr/>
      <dgm:t>
        <a:bodyPr/>
        <a:lstStyle/>
        <a:p>
          <a:pPr algn="ctr"/>
          <a:endParaRPr lang="en-US"/>
        </a:p>
      </dgm:t>
    </dgm:pt>
    <dgm:pt modelId="{9198E4D8-D062-4053-81C4-4AFD04BB01DA}" type="sibTrans" cxnId="{0B65BA85-9045-4896-9415-9F6863198335}">
      <dgm:prSet/>
      <dgm:spPr/>
      <dgm:t>
        <a:bodyPr/>
        <a:lstStyle/>
        <a:p>
          <a:pPr algn="ctr"/>
          <a:endParaRPr lang="en-US"/>
        </a:p>
      </dgm:t>
    </dgm:pt>
    <dgm:pt modelId="{25631594-DC97-438C-BC26-A4D303B63E7F}" type="pres">
      <dgm:prSet presAssocID="{ACB6346A-BAF4-4749-84EE-237C8685C187}" presName="Name0" presStyleCnt="0">
        <dgm:presLayoutVars>
          <dgm:dir/>
          <dgm:animLvl val="lvl"/>
          <dgm:resizeHandles val="exact"/>
        </dgm:presLayoutVars>
      </dgm:prSet>
      <dgm:spPr/>
    </dgm:pt>
    <dgm:pt modelId="{1FD74917-851F-4F5C-8C96-4A4BBB199A62}" type="pres">
      <dgm:prSet presAssocID="{52291FF6-5081-43E6-B87F-4DAD8E26C8D7}" presName="boxAndChildren" presStyleCnt="0"/>
      <dgm:spPr/>
    </dgm:pt>
    <dgm:pt modelId="{ECF1B6B6-ECC0-4F62-83D4-BC56CC9A90EE}" type="pres">
      <dgm:prSet presAssocID="{52291FF6-5081-43E6-B87F-4DAD8E26C8D7}" presName="parentTextBox" presStyleLbl="node1" presStyleIdx="0" presStyleCnt="2"/>
      <dgm:spPr/>
    </dgm:pt>
    <dgm:pt modelId="{57E5661B-212A-4FFD-8FB0-26069032E47D}" type="pres">
      <dgm:prSet presAssocID="{52291FF6-5081-43E6-B87F-4DAD8E26C8D7}" presName="entireBox" presStyleLbl="node1" presStyleIdx="0" presStyleCnt="2"/>
      <dgm:spPr/>
    </dgm:pt>
    <dgm:pt modelId="{8B72EDA4-DACC-45C8-A7EB-60D1A35BC58E}" type="pres">
      <dgm:prSet presAssocID="{52291FF6-5081-43E6-B87F-4DAD8E26C8D7}" presName="descendantBox" presStyleCnt="0"/>
      <dgm:spPr/>
    </dgm:pt>
    <dgm:pt modelId="{A571EBF4-EA9F-4797-A542-BED2E9FDF104}" type="pres">
      <dgm:prSet presAssocID="{161F85E8-0EB7-487F-A11C-6D5489956487}" presName="childTextBox" presStyleLbl="fgAccFollowNode1" presStyleIdx="0" presStyleCnt="3">
        <dgm:presLayoutVars>
          <dgm:bulletEnabled val="1"/>
        </dgm:presLayoutVars>
      </dgm:prSet>
      <dgm:spPr/>
    </dgm:pt>
    <dgm:pt modelId="{ADE8A3F7-3B44-48F5-8C12-413158600667}" type="pres">
      <dgm:prSet presAssocID="{A07A43A9-C32D-481C-A0F9-05B6410264D0}" presName="childTextBox" presStyleLbl="fgAccFollowNode1" presStyleIdx="1" presStyleCnt="3">
        <dgm:presLayoutVars>
          <dgm:bulletEnabled val="1"/>
        </dgm:presLayoutVars>
      </dgm:prSet>
      <dgm:spPr/>
    </dgm:pt>
    <dgm:pt modelId="{BF700F35-6140-40B6-860F-69F02C545B66}" type="pres">
      <dgm:prSet presAssocID="{95AA0E65-2FD2-4ADD-91DC-51DC936FDB77}" presName="childTextBox" presStyleLbl="fgAccFollowNode1" presStyleIdx="2" presStyleCnt="3">
        <dgm:presLayoutVars>
          <dgm:bulletEnabled val="1"/>
        </dgm:presLayoutVars>
      </dgm:prSet>
      <dgm:spPr/>
    </dgm:pt>
    <dgm:pt modelId="{B23FFF78-497E-4C49-8D7A-A795FB438FC4}" type="pres">
      <dgm:prSet presAssocID="{214E4396-13AA-4E62-8B97-B2BB0DABD352}" presName="sp" presStyleCnt="0"/>
      <dgm:spPr/>
    </dgm:pt>
    <dgm:pt modelId="{641D317F-28CA-4336-905A-B447FA3A8462}" type="pres">
      <dgm:prSet presAssocID="{C6191D18-EB00-4E64-9032-E2FA4300DB67}" presName="arrowAndChildren" presStyleCnt="0"/>
      <dgm:spPr/>
    </dgm:pt>
    <dgm:pt modelId="{27C2744C-6B12-4A6A-BBF2-B27DCAFBE6E6}" type="pres">
      <dgm:prSet presAssocID="{C6191D18-EB00-4E64-9032-E2FA4300DB67}" presName="parentTextArrow" presStyleLbl="node1" presStyleIdx="1" presStyleCnt="2"/>
      <dgm:spPr/>
    </dgm:pt>
  </dgm:ptLst>
  <dgm:cxnLst>
    <dgm:cxn modelId="{6E873701-41A4-434B-9F07-1D74FDBBCB51}" srcId="{ACB6346A-BAF4-4749-84EE-237C8685C187}" destId="{C6191D18-EB00-4E64-9032-E2FA4300DB67}" srcOrd="0" destOrd="0" parTransId="{162AD7EF-0EB1-42C1-9CFA-AE910E9E3ABF}" sibTransId="{214E4396-13AA-4E62-8B97-B2BB0DABD352}"/>
    <dgm:cxn modelId="{CAE4E71B-3964-4BBE-A6A7-F6ABB85B844C}" srcId="{ACB6346A-BAF4-4749-84EE-237C8685C187}" destId="{52291FF6-5081-43E6-B87F-4DAD8E26C8D7}" srcOrd="1" destOrd="0" parTransId="{A7710185-8E69-4E60-BBD8-A7358B12A993}" sibTransId="{E3F46909-74D3-4F67-8F7C-B1CA86A2048E}"/>
    <dgm:cxn modelId="{4247F730-3E03-4ED1-B5C2-9B0972A22A07}" type="presOf" srcId="{95AA0E65-2FD2-4ADD-91DC-51DC936FDB77}" destId="{BF700F35-6140-40B6-860F-69F02C545B66}" srcOrd="0" destOrd="0" presId="urn:microsoft.com/office/officeart/2005/8/layout/process4"/>
    <dgm:cxn modelId="{6DCC6733-4DC3-4AF0-A5D2-336C1B33422C}" type="presOf" srcId="{A07A43A9-C32D-481C-A0F9-05B6410264D0}" destId="{ADE8A3F7-3B44-48F5-8C12-413158600667}" srcOrd="0" destOrd="0" presId="urn:microsoft.com/office/officeart/2005/8/layout/process4"/>
    <dgm:cxn modelId="{3A803054-18B6-4D6F-85E7-0A703E8FA3CF}" srcId="{52291FF6-5081-43E6-B87F-4DAD8E26C8D7}" destId="{161F85E8-0EB7-487F-A11C-6D5489956487}" srcOrd="0" destOrd="0" parTransId="{6BFA431F-83EA-48C6-BBA2-14BDB402340A}" sibTransId="{5494DD21-4A67-4408-923A-D9790B8F0EE3}"/>
    <dgm:cxn modelId="{0B65BA85-9045-4896-9415-9F6863198335}" srcId="{52291FF6-5081-43E6-B87F-4DAD8E26C8D7}" destId="{95AA0E65-2FD2-4ADD-91DC-51DC936FDB77}" srcOrd="2" destOrd="0" parTransId="{58EEB0F8-5CE2-40B3-BB64-AEB31AF9DB31}" sibTransId="{9198E4D8-D062-4053-81C4-4AFD04BB01DA}"/>
    <dgm:cxn modelId="{A6CAF9B6-86BE-42AE-BC65-8A5A2CF51E7C}" srcId="{52291FF6-5081-43E6-B87F-4DAD8E26C8D7}" destId="{A07A43A9-C32D-481C-A0F9-05B6410264D0}" srcOrd="1" destOrd="0" parTransId="{7E861938-5F83-44D2-9924-864CC3538E13}" sibTransId="{B9EF98DE-2144-43B4-BD11-0E7F6673D74F}"/>
    <dgm:cxn modelId="{0102BDC5-8D21-4DBC-B6F2-406964CF18E9}" type="presOf" srcId="{161F85E8-0EB7-487F-A11C-6D5489956487}" destId="{A571EBF4-EA9F-4797-A542-BED2E9FDF104}" srcOrd="0" destOrd="0" presId="urn:microsoft.com/office/officeart/2005/8/layout/process4"/>
    <dgm:cxn modelId="{BE8D20D9-AB5E-4575-B49C-114203002513}" type="presOf" srcId="{ACB6346A-BAF4-4749-84EE-237C8685C187}" destId="{25631594-DC97-438C-BC26-A4D303B63E7F}" srcOrd="0" destOrd="0" presId="urn:microsoft.com/office/officeart/2005/8/layout/process4"/>
    <dgm:cxn modelId="{6908CFDF-3165-4238-8A8B-DAA36F7E3FC1}" type="presOf" srcId="{C6191D18-EB00-4E64-9032-E2FA4300DB67}" destId="{27C2744C-6B12-4A6A-BBF2-B27DCAFBE6E6}" srcOrd="0" destOrd="0" presId="urn:microsoft.com/office/officeart/2005/8/layout/process4"/>
    <dgm:cxn modelId="{C31A78F5-3A74-4CAF-9F1B-911E696B017A}" type="presOf" srcId="{52291FF6-5081-43E6-B87F-4DAD8E26C8D7}" destId="{ECF1B6B6-ECC0-4F62-83D4-BC56CC9A90EE}" srcOrd="0" destOrd="0" presId="urn:microsoft.com/office/officeart/2005/8/layout/process4"/>
    <dgm:cxn modelId="{88E790FC-7CEF-4F5D-964C-0F8ACCDBB120}" type="presOf" srcId="{52291FF6-5081-43E6-B87F-4DAD8E26C8D7}" destId="{57E5661B-212A-4FFD-8FB0-26069032E47D}" srcOrd="1" destOrd="0" presId="urn:microsoft.com/office/officeart/2005/8/layout/process4"/>
    <dgm:cxn modelId="{7FCE44F4-98E4-423D-A6BD-2EEABDFD2C23}" type="presParOf" srcId="{25631594-DC97-438C-BC26-A4D303B63E7F}" destId="{1FD74917-851F-4F5C-8C96-4A4BBB199A62}" srcOrd="0" destOrd="0" presId="urn:microsoft.com/office/officeart/2005/8/layout/process4"/>
    <dgm:cxn modelId="{89946AB5-B46F-4766-BF25-3BF8EB39EFE2}" type="presParOf" srcId="{1FD74917-851F-4F5C-8C96-4A4BBB199A62}" destId="{ECF1B6B6-ECC0-4F62-83D4-BC56CC9A90EE}" srcOrd="0" destOrd="0" presId="urn:microsoft.com/office/officeart/2005/8/layout/process4"/>
    <dgm:cxn modelId="{9033954B-6EE7-43C7-ABF7-92EF3D6089A8}" type="presParOf" srcId="{1FD74917-851F-4F5C-8C96-4A4BBB199A62}" destId="{57E5661B-212A-4FFD-8FB0-26069032E47D}" srcOrd="1" destOrd="0" presId="urn:microsoft.com/office/officeart/2005/8/layout/process4"/>
    <dgm:cxn modelId="{FFA82F23-732B-4DC2-B75E-978D7E102B13}" type="presParOf" srcId="{1FD74917-851F-4F5C-8C96-4A4BBB199A62}" destId="{8B72EDA4-DACC-45C8-A7EB-60D1A35BC58E}" srcOrd="2" destOrd="0" presId="urn:microsoft.com/office/officeart/2005/8/layout/process4"/>
    <dgm:cxn modelId="{3BD3E288-295E-459A-A79A-AD19B35F2DA5}" type="presParOf" srcId="{8B72EDA4-DACC-45C8-A7EB-60D1A35BC58E}" destId="{A571EBF4-EA9F-4797-A542-BED2E9FDF104}" srcOrd="0" destOrd="0" presId="urn:microsoft.com/office/officeart/2005/8/layout/process4"/>
    <dgm:cxn modelId="{1934595F-6B71-4423-937C-DB18B2652E70}" type="presParOf" srcId="{8B72EDA4-DACC-45C8-A7EB-60D1A35BC58E}" destId="{ADE8A3F7-3B44-48F5-8C12-413158600667}" srcOrd="1" destOrd="0" presId="urn:microsoft.com/office/officeart/2005/8/layout/process4"/>
    <dgm:cxn modelId="{9599BF9B-7EAE-47EE-8114-1443228FBF4B}" type="presParOf" srcId="{8B72EDA4-DACC-45C8-A7EB-60D1A35BC58E}" destId="{BF700F35-6140-40B6-860F-69F02C545B66}" srcOrd="2" destOrd="0" presId="urn:microsoft.com/office/officeart/2005/8/layout/process4"/>
    <dgm:cxn modelId="{C95B9A7C-DDA4-454C-BE4D-2E916AB7BD1C}" type="presParOf" srcId="{25631594-DC97-438C-BC26-A4D303B63E7F}" destId="{B23FFF78-497E-4C49-8D7A-A795FB438FC4}" srcOrd="1" destOrd="0" presId="urn:microsoft.com/office/officeart/2005/8/layout/process4"/>
    <dgm:cxn modelId="{7A27E198-BA72-4702-A410-01532C0B2273}" type="presParOf" srcId="{25631594-DC97-438C-BC26-A4D303B63E7F}" destId="{641D317F-28CA-4336-905A-B447FA3A8462}" srcOrd="2" destOrd="0" presId="urn:microsoft.com/office/officeart/2005/8/layout/process4"/>
    <dgm:cxn modelId="{E3DAA772-39B1-4B76-A578-FC2788F48648}" type="presParOf" srcId="{641D317F-28CA-4336-905A-B447FA3A8462}" destId="{27C2744C-6B12-4A6A-BBF2-B27DCAFBE6E6}"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A510246-5E42-45C4-AF50-E3C2D17907FF}" type="doc">
      <dgm:prSet loTypeId="urn:microsoft.com/office/officeart/2005/8/layout/list1" loCatId="list" qsTypeId="urn:microsoft.com/office/officeart/2005/8/quickstyle/simple1" qsCatId="simple" csTypeId="urn:microsoft.com/office/officeart/2005/8/colors/accent4_2" csCatId="accent4"/>
      <dgm:spPr/>
      <dgm:t>
        <a:bodyPr/>
        <a:lstStyle/>
        <a:p>
          <a:endParaRPr lang="en-US"/>
        </a:p>
      </dgm:t>
    </dgm:pt>
    <dgm:pt modelId="{B9A8D511-6FF8-42DE-9EF8-710FB4E58BF2}">
      <dgm:prSet/>
      <dgm:spPr/>
      <dgm:t>
        <a:bodyPr/>
        <a:lstStyle/>
        <a:p>
          <a:r>
            <a:rPr lang="en-US" b="1"/>
            <a:t>How often have you:</a:t>
          </a:r>
          <a:endParaRPr lang="en-US"/>
        </a:p>
      </dgm:t>
    </dgm:pt>
    <dgm:pt modelId="{F211CBC0-90EA-4344-A70D-2150E318FC79}" type="parTrans" cxnId="{919E8143-AEC3-4CB5-A32A-969C23BB7957}">
      <dgm:prSet/>
      <dgm:spPr/>
      <dgm:t>
        <a:bodyPr/>
        <a:lstStyle/>
        <a:p>
          <a:endParaRPr lang="en-US"/>
        </a:p>
      </dgm:t>
    </dgm:pt>
    <dgm:pt modelId="{6CB46669-E231-4F6D-8DBA-9B4EF2DE9450}" type="sibTrans" cxnId="{919E8143-AEC3-4CB5-A32A-969C23BB7957}">
      <dgm:prSet/>
      <dgm:spPr/>
      <dgm:t>
        <a:bodyPr/>
        <a:lstStyle/>
        <a:p>
          <a:endParaRPr lang="en-US"/>
        </a:p>
      </dgm:t>
    </dgm:pt>
    <dgm:pt modelId="{D5F028F8-21B5-4186-992D-4B98E7D3C137}">
      <dgm:prSet/>
      <dgm:spPr/>
      <dgm:t>
        <a:bodyPr/>
        <a:lstStyle/>
        <a:p>
          <a:r>
            <a:rPr lang="en-US"/>
            <a:t>Experienced asthma symptoms (coughing, wheezing, trouble breathing, chest tightness?): More than two days a week is too much</a:t>
          </a:r>
        </a:p>
      </dgm:t>
    </dgm:pt>
    <dgm:pt modelId="{D4CFD26F-A2CF-4AD3-ABD9-7CE63E9A6278}" type="parTrans" cxnId="{8680885D-38CD-4424-8CD7-2CE883B347F0}">
      <dgm:prSet/>
      <dgm:spPr/>
      <dgm:t>
        <a:bodyPr/>
        <a:lstStyle/>
        <a:p>
          <a:endParaRPr lang="en-US"/>
        </a:p>
      </dgm:t>
    </dgm:pt>
    <dgm:pt modelId="{01D82F95-2818-47EC-885C-C9DEB58AF223}" type="sibTrans" cxnId="{8680885D-38CD-4424-8CD7-2CE883B347F0}">
      <dgm:prSet/>
      <dgm:spPr/>
      <dgm:t>
        <a:bodyPr/>
        <a:lstStyle/>
        <a:p>
          <a:endParaRPr lang="en-US"/>
        </a:p>
      </dgm:t>
    </dgm:pt>
    <dgm:pt modelId="{EB7C8860-D44A-4F0B-B960-E3BD17F29C03}">
      <dgm:prSet/>
      <dgm:spPr/>
      <dgm:t>
        <a:bodyPr/>
        <a:lstStyle/>
        <a:p>
          <a:r>
            <a:rPr lang="en-US"/>
            <a:t>Used the quick-relief medication (SABA)?: more than twice a week is too  much</a:t>
          </a:r>
        </a:p>
      </dgm:t>
    </dgm:pt>
    <dgm:pt modelId="{8AC788FF-4A03-4FC1-80B1-D9AE583FFD33}" type="parTrans" cxnId="{36BC36A7-46D7-4DC5-BE56-5D5DB9AB8F0A}">
      <dgm:prSet/>
      <dgm:spPr/>
      <dgm:t>
        <a:bodyPr/>
        <a:lstStyle/>
        <a:p>
          <a:endParaRPr lang="en-US"/>
        </a:p>
      </dgm:t>
    </dgm:pt>
    <dgm:pt modelId="{734BB1AD-B3AF-4CE1-909C-28618943534A}" type="sibTrans" cxnId="{36BC36A7-46D7-4DC5-BE56-5D5DB9AB8F0A}">
      <dgm:prSet/>
      <dgm:spPr/>
      <dgm:t>
        <a:bodyPr/>
        <a:lstStyle/>
        <a:p>
          <a:endParaRPr lang="en-US"/>
        </a:p>
      </dgm:t>
    </dgm:pt>
    <dgm:pt modelId="{40C63176-958A-4C2A-A65B-602B3C978DDA}">
      <dgm:prSet/>
      <dgm:spPr/>
      <dgm:t>
        <a:bodyPr/>
        <a:lstStyle/>
        <a:p>
          <a:r>
            <a:rPr lang="en-US"/>
            <a:t>Woken up at night or in the morning with asthma symptoms?: once a week is too much- no more than 2 nights per month</a:t>
          </a:r>
        </a:p>
      </dgm:t>
    </dgm:pt>
    <dgm:pt modelId="{041C5253-22A5-4308-995D-5A21C5D085A8}" type="parTrans" cxnId="{52F9F294-5523-4769-B8E2-3D8146227B05}">
      <dgm:prSet/>
      <dgm:spPr/>
      <dgm:t>
        <a:bodyPr/>
        <a:lstStyle/>
        <a:p>
          <a:endParaRPr lang="en-US"/>
        </a:p>
      </dgm:t>
    </dgm:pt>
    <dgm:pt modelId="{C0F8D9E7-F1AB-4EC8-94B8-7843DB7272C0}" type="sibTrans" cxnId="{52F9F294-5523-4769-B8E2-3D8146227B05}">
      <dgm:prSet/>
      <dgm:spPr/>
      <dgm:t>
        <a:bodyPr/>
        <a:lstStyle/>
        <a:p>
          <a:endParaRPr lang="en-US"/>
        </a:p>
      </dgm:t>
    </dgm:pt>
    <dgm:pt modelId="{33C4B892-3372-406A-B52A-6B6EFB3B6314}">
      <dgm:prSet/>
      <dgm:spPr/>
      <dgm:t>
        <a:bodyPr/>
        <a:lstStyle/>
        <a:p>
          <a:r>
            <a:rPr lang="en-US"/>
            <a:t>Decreased or not done an activity (like sports, play or games) because of your asthma?</a:t>
          </a:r>
        </a:p>
      </dgm:t>
    </dgm:pt>
    <dgm:pt modelId="{9630838C-1F6C-4A9D-8CBA-38F124FA29EC}" type="parTrans" cxnId="{578F495C-F69A-4438-B5F3-A9734D4307EB}">
      <dgm:prSet/>
      <dgm:spPr/>
      <dgm:t>
        <a:bodyPr/>
        <a:lstStyle/>
        <a:p>
          <a:endParaRPr lang="en-US"/>
        </a:p>
      </dgm:t>
    </dgm:pt>
    <dgm:pt modelId="{9605104B-71C1-4E63-A41B-954AEAA2520D}" type="sibTrans" cxnId="{578F495C-F69A-4438-B5F3-A9734D4307EB}">
      <dgm:prSet/>
      <dgm:spPr/>
      <dgm:t>
        <a:bodyPr/>
        <a:lstStyle/>
        <a:p>
          <a:endParaRPr lang="en-US"/>
        </a:p>
      </dgm:t>
    </dgm:pt>
    <dgm:pt modelId="{0A970558-394B-4C02-9337-1D609289F2E4}">
      <dgm:prSet/>
      <dgm:spPr/>
      <dgm:t>
        <a:bodyPr/>
        <a:lstStyle/>
        <a:p>
          <a:r>
            <a:rPr lang="en-US"/>
            <a:t>Additional question</a:t>
          </a:r>
        </a:p>
      </dgm:t>
    </dgm:pt>
    <dgm:pt modelId="{E1426F07-7D2D-4AB0-83BB-9315B438EEB8}" type="parTrans" cxnId="{B9137A9F-CD47-4EC5-9915-A2A5209DC4FF}">
      <dgm:prSet/>
      <dgm:spPr/>
      <dgm:t>
        <a:bodyPr/>
        <a:lstStyle/>
        <a:p>
          <a:endParaRPr lang="en-US"/>
        </a:p>
      </dgm:t>
    </dgm:pt>
    <dgm:pt modelId="{E7ACCDFC-07DE-4633-A23C-343D62163452}" type="sibTrans" cxnId="{B9137A9F-CD47-4EC5-9915-A2A5209DC4FF}">
      <dgm:prSet/>
      <dgm:spPr/>
      <dgm:t>
        <a:bodyPr/>
        <a:lstStyle/>
        <a:p>
          <a:endParaRPr lang="en-US"/>
        </a:p>
      </dgm:t>
    </dgm:pt>
    <dgm:pt modelId="{0AAA31C4-5627-4C73-8CDF-764954F1AFBB}">
      <dgm:prSet/>
      <dgm:spPr/>
      <dgm:t>
        <a:bodyPr/>
        <a:lstStyle/>
        <a:p>
          <a:r>
            <a:rPr lang="en-US"/>
            <a:t>Has anyone needed to go to the emergency room or walk-in the Convenient Care Clinic for an asthma attack or flare-up?</a:t>
          </a:r>
        </a:p>
      </dgm:t>
    </dgm:pt>
    <dgm:pt modelId="{647A42BF-D9D8-494C-A9A7-35A652685CD7}" type="parTrans" cxnId="{2335ABC0-AD97-41BF-8901-D21394DD5647}">
      <dgm:prSet/>
      <dgm:spPr/>
      <dgm:t>
        <a:bodyPr/>
        <a:lstStyle/>
        <a:p>
          <a:endParaRPr lang="en-US"/>
        </a:p>
      </dgm:t>
    </dgm:pt>
    <dgm:pt modelId="{FD8F7A5F-4802-4460-981C-6BC08A8D2B5F}" type="sibTrans" cxnId="{2335ABC0-AD97-41BF-8901-D21394DD5647}">
      <dgm:prSet/>
      <dgm:spPr/>
      <dgm:t>
        <a:bodyPr/>
        <a:lstStyle/>
        <a:p>
          <a:endParaRPr lang="en-US"/>
        </a:p>
      </dgm:t>
    </dgm:pt>
    <dgm:pt modelId="{72A55C58-E85D-4B0A-9D7A-D5906DF5890B}" type="pres">
      <dgm:prSet presAssocID="{2A510246-5E42-45C4-AF50-E3C2D17907FF}" presName="linear" presStyleCnt="0">
        <dgm:presLayoutVars>
          <dgm:dir/>
          <dgm:animLvl val="lvl"/>
          <dgm:resizeHandles val="exact"/>
        </dgm:presLayoutVars>
      </dgm:prSet>
      <dgm:spPr/>
    </dgm:pt>
    <dgm:pt modelId="{BB8AC99D-C2DD-45DA-A959-C9418C02B4BB}" type="pres">
      <dgm:prSet presAssocID="{B9A8D511-6FF8-42DE-9EF8-710FB4E58BF2}" presName="parentLin" presStyleCnt="0"/>
      <dgm:spPr/>
    </dgm:pt>
    <dgm:pt modelId="{D5B16549-A470-4973-8957-10DAE7A643D4}" type="pres">
      <dgm:prSet presAssocID="{B9A8D511-6FF8-42DE-9EF8-710FB4E58BF2}" presName="parentLeftMargin" presStyleLbl="node1" presStyleIdx="0" presStyleCnt="2"/>
      <dgm:spPr/>
    </dgm:pt>
    <dgm:pt modelId="{C91F441D-262B-4D35-BD7E-B16DBB74E1E8}" type="pres">
      <dgm:prSet presAssocID="{B9A8D511-6FF8-42DE-9EF8-710FB4E58BF2}" presName="parentText" presStyleLbl="node1" presStyleIdx="0" presStyleCnt="2">
        <dgm:presLayoutVars>
          <dgm:chMax val="0"/>
          <dgm:bulletEnabled val="1"/>
        </dgm:presLayoutVars>
      </dgm:prSet>
      <dgm:spPr/>
    </dgm:pt>
    <dgm:pt modelId="{399C860B-B8A8-418F-92D2-1BF3732D696B}" type="pres">
      <dgm:prSet presAssocID="{B9A8D511-6FF8-42DE-9EF8-710FB4E58BF2}" presName="negativeSpace" presStyleCnt="0"/>
      <dgm:spPr/>
    </dgm:pt>
    <dgm:pt modelId="{991888A3-768A-4AB8-BB67-CB483403A5BF}" type="pres">
      <dgm:prSet presAssocID="{B9A8D511-6FF8-42DE-9EF8-710FB4E58BF2}" presName="childText" presStyleLbl="conFgAcc1" presStyleIdx="0" presStyleCnt="2">
        <dgm:presLayoutVars>
          <dgm:bulletEnabled val="1"/>
        </dgm:presLayoutVars>
      </dgm:prSet>
      <dgm:spPr/>
    </dgm:pt>
    <dgm:pt modelId="{961332BA-7343-4BCB-A840-A6CB7CAC0227}" type="pres">
      <dgm:prSet presAssocID="{6CB46669-E231-4F6D-8DBA-9B4EF2DE9450}" presName="spaceBetweenRectangles" presStyleCnt="0"/>
      <dgm:spPr/>
    </dgm:pt>
    <dgm:pt modelId="{174A9CDB-596C-4516-B693-221044B4350E}" type="pres">
      <dgm:prSet presAssocID="{0A970558-394B-4C02-9337-1D609289F2E4}" presName="parentLin" presStyleCnt="0"/>
      <dgm:spPr/>
    </dgm:pt>
    <dgm:pt modelId="{14180C98-4F8A-4EA4-A0A7-8ABFE9F7CE7E}" type="pres">
      <dgm:prSet presAssocID="{0A970558-394B-4C02-9337-1D609289F2E4}" presName="parentLeftMargin" presStyleLbl="node1" presStyleIdx="0" presStyleCnt="2"/>
      <dgm:spPr/>
    </dgm:pt>
    <dgm:pt modelId="{86A2508D-67B3-4957-9EB1-D3ED730ACA4D}" type="pres">
      <dgm:prSet presAssocID="{0A970558-394B-4C02-9337-1D609289F2E4}" presName="parentText" presStyleLbl="node1" presStyleIdx="1" presStyleCnt="2">
        <dgm:presLayoutVars>
          <dgm:chMax val="0"/>
          <dgm:bulletEnabled val="1"/>
        </dgm:presLayoutVars>
      </dgm:prSet>
      <dgm:spPr/>
    </dgm:pt>
    <dgm:pt modelId="{F0BD2F2B-12EC-4B97-9887-648EEE5115DE}" type="pres">
      <dgm:prSet presAssocID="{0A970558-394B-4C02-9337-1D609289F2E4}" presName="negativeSpace" presStyleCnt="0"/>
      <dgm:spPr/>
    </dgm:pt>
    <dgm:pt modelId="{FF2AA2F8-1DE9-477B-A938-CB6A1E9591F2}" type="pres">
      <dgm:prSet presAssocID="{0A970558-394B-4C02-9337-1D609289F2E4}" presName="childText" presStyleLbl="conFgAcc1" presStyleIdx="1" presStyleCnt="2">
        <dgm:presLayoutVars>
          <dgm:bulletEnabled val="1"/>
        </dgm:presLayoutVars>
      </dgm:prSet>
      <dgm:spPr/>
    </dgm:pt>
  </dgm:ptLst>
  <dgm:cxnLst>
    <dgm:cxn modelId="{E1071506-F065-43C7-AC94-060E0DC06730}" type="presOf" srcId="{B9A8D511-6FF8-42DE-9EF8-710FB4E58BF2}" destId="{C91F441D-262B-4D35-BD7E-B16DBB74E1E8}" srcOrd="1" destOrd="0" presId="urn:microsoft.com/office/officeart/2005/8/layout/list1"/>
    <dgm:cxn modelId="{7FFB8F2C-ED4E-46AD-8B60-8F429D938D74}" type="presOf" srcId="{EB7C8860-D44A-4F0B-B960-E3BD17F29C03}" destId="{991888A3-768A-4AB8-BB67-CB483403A5BF}" srcOrd="0" destOrd="1" presId="urn:microsoft.com/office/officeart/2005/8/layout/list1"/>
    <dgm:cxn modelId="{DEEA0D37-8998-45DC-994F-8A565B348817}" type="presOf" srcId="{0AAA31C4-5627-4C73-8CDF-764954F1AFBB}" destId="{FF2AA2F8-1DE9-477B-A938-CB6A1E9591F2}" srcOrd="0" destOrd="0" presId="urn:microsoft.com/office/officeart/2005/8/layout/list1"/>
    <dgm:cxn modelId="{578F495C-F69A-4438-B5F3-A9734D4307EB}" srcId="{B9A8D511-6FF8-42DE-9EF8-710FB4E58BF2}" destId="{33C4B892-3372-406A-B52A-6B6EFB3B6314}" srcOrd="3" destOrd="0" parTransId="{9630838C-1F6C-4A9D-8CBA-38F124FA29EC}" sibTransId="{9605104B-71C1-4E63-A41B-954AEAA2520D}"/>
    <dgm:cxn modelId="{8680885D-38CD-4424-8CD7-2CE883B347F0}" srcId="{B9A8D511-6FF8-42DE-9EF8-710FB4E58BF2}" destId="{D5F028F8-21B5-4186-992D-4B98E7D3C137}" srcOrd="0" destOrd="0" parTransId="{D4CFD26F-A2CF-4AD3-ABD9-7CE63E9A6278}" sibTransId="{01D82F95-2818-47EC-885C-C9DEB58AF223}"/>
    <dgm:cxn modelId="{919E8143-AEC3-4CB5-A32A-969C23BB7957}" srcId="{2A510246-5E42-45C4-AF50-E3C2D17907FF}" destId="{B9A8D511-6FF8-42DE-9EF8-710FB4E58BF2}" srcOrd="0" destOrd="0" parTransId="{F211CBC0-90EA-4344-A70D-2150E318FC79}" sibTransId="{6CB46669-E231-4F6D-8DBA-9B4EF2DE9450}"/>
    <dgm:cxn modelId="{A0505F5A-0238-4C37-9327-981F340DFF8D}" type="presOf" srcId="{33C4B892-3372-406A-B52A-6B6EFB3B6314}" destId="{991888A3-768A-4AB8-BB67-CB483403A5BF}" srcOrd="0" destOrd="3" presId="urn:microsoft.com/office/officeart/2005/8/layout/list1"/>
    <dgm:cxn modelId="{8A1FD07F-E1BE-4A80-A8B0-CD01B94D3159}" type="presOf" srcId="{B9A8D511-6FF8-42DE-9EF8-710FB4E58BF2}" destId="{D5B16549-A470-4973-8957-10DAE7A643D4}" srcOrd="0" destOrd="0" presId="urn:microsoft.com/office/officeart/2005/8/layout/list1"/>
    <dgm:cxn modelId="{F70C4088-D992-401B-B0E2-FDF7EF384A21}" type="presOf" srcId="{D5F028F8-21B5-4186-992D-4B98E7D3C137}" destId="{991888A3-768A-4AB8-BB67-CB483403A5BF}" srcOrd="0" destOrd="0" presId="urn:microsoft.com/office/officeart/2005/8/layout/list1"/>
    <dgm:cxn modelId="{52F9F294-5523-4769-B8E2-3D8146227B05}" srcId="{B9A8D511-6FF8-42DE-9EF8-710FB4E58BF2}" destId="{40C63176-958A-4C2A-A65B-602B3C978DDA}" srcOrd="2" destOrd="0" parTransId="{041C5253-22A5-4308-995D-5A21C5D085A8}" sibTransId="{C0F8D9E7-F1AB-4EC8-94B8-7843DB7272C0}"/>
    <dgm:cxn modelId="{B9137A9F-CD47-4EC5-9915-A2A5209DC4FF}" srcId="{2A510246-5E42-45C4-AF50-E3C2D17907FF}" destId="{0A970558-394B-4C02-9337-1D609289F2E4}" srcOrd="1" destOrd="0" parTransId="{E1426F07-7D2D-4AB0-83BB-9315B438EEB8}" sibTransId="{E7ACCDFC-07DE-4633-A23C-343D62163452}"/>
    <dgm:cxn modelId="{36BC36A7-46D7-4DC5-BE56-5D5DB9AB8F0A}" srcId="{B9A8D511-6FF8-42DE-9EF8-710FB4E58BF2}" destId="{EB7C8860-D44A-4F0B-B960-E3BD17F29C03}" srcOrd="1" destOrd="0" parTransId="{8AC788FF-4A03-4FC1-80B1-D9AE583FFD33}" sibTransId="{734BB1AD-B3AF-4CE1-909C-28618943534A}"/>
    <dgm:cxn modelId="{DEB6F5AD-44A8-4273-ACC1-44B61BE5C0EC}" type="presOf" srcId="{2A510246-5E42-45C4-AF50-E3C2D17907FF}" destId="{72A55C58-E85D-4B0A-9D7A-D5906DF5890B}" srcOrd="0" destOrd="0" presId="urn:microsoft.com/office/officeart/2005/8/layout/list1"/>
    <dgm:cxn modelId="{62E882B1-E78D-48A8-AB6F-E8C85BF49F59}" type="presOf" srcId="{0A970558-394B-4C02-9337-1D609289F2E4}" destId="{86A2508D-67B3-4957-9EB1-D3ED730ACA4D}" srcOrd="1" destOrd="0" presId="urn:microsoft.com/office/officeart/2005/8/layout/list1"/>
    <dgm:cxn modelId="{ABB3EFB2-BCDF-4247-9632-46AB4BDCC6CA}" type="presOf" srcId="{0A970558-394B-4C02-9337-1D609289F2E4}" destId="{14180C98-4F8A-4EA4-A0A7-8ABFE9F7CE7E}" srcOrd="0" destOrd="0" presId="urn:microsoft.com/office/officeart/2005/8/layout/list1"/>
    <dgm:cxn modelId="{2335ABC0-AD97-41BF-8901-D21394DD5647}" srcId="{0A970558-394B-4C02-9337-1D609289F2E4}" destId="{0AAA31C4-5627-4C73-8CDF-764954F1AFBB}" srcOrd="0" destOrd="0" parTransId="{647A42BF-D9D8-494C-A9A7-35A652685CD7}" sibTransId="{FD8F7A5F-4802-4460-981C-6BC08A8D2B5F}"/>
    <dgm:cxn modelId="{2CC6F5DB-BF94-4D99-9606-C6F1FD281F23}" type="presOf" srcId="{40C63176-958A-4C2A-A65B-602B3C978DDA}" destId="{991888A3-768A-4AB8-BB67-CB483403A5BF}" srcOrd="0" destOrd="2" presId="urn:microsoft.com/office/officeart/2005/8/layout/list1"/>
    <dgm:cxn modelId="{4F5E59E6-DB5B-4A72-A598-F582E196F609}" type="presParOf" srcId="{72A55C58-E85D-4B0A-9D7A-D5906DF5890B}" destId="{BB8AC99D-C2DD-45DA-A959-C9418C02B4BB}" srcOrd="0" destOrd="0" presId="urn:microsoft.com/office/officeart/2005/8/layout/list1"/>
    <dgm:cxn modelId="{3E344262-C444-4931-918C-8E6523851F47}" type="presParOf" srcId="{BB8AC99D-C2DD-45DA-A959-C9418C02B4BB}" destId="{D5B16549-A470-4973-8957-10DAE7A643D4}" srcOrd="0" destOrd="0" presId="urn:microsoft.com/office/officeart/2005/8/layout/list1"/>
    <dgm:cxn modelId="{81753500-E5B7-46AF-92CF-2031C3FFC79C}" type="presParOf" srcId="{BB8AC99D-C2DD-45DA-A959-C9418C02B4BB}" destId="{C91F441D-262B-4D35-BD7E-B16DBB74E1E8}" srcOrd="1" destOrd="0" presId="urn:microsoft.com/office/officeart/2005/8/layout/list1"/>
    <dgm:cxn modelId="{DC4BC2E8-3328-41BA-8F3A-3C4917D649FE}" type="presParOf" srcId="{72A55C58-E85D-4B0A-9D7A-D5906DF5890B}" destId="{399C860B-B8A8-418F-92D2-1BF3732D696B}" srcOrd="1" destOrd="0" presId="urn:microsoft.com/office/officeart/2005/8/layout/list1"/>
    <dgm:cxn modelId="{A83162F1-1893-4413-A3D5-5124CFADC606}" type="presParOf" srcId="{72A55C58-E85D-4B0A-9D7A-D5906DF5890B}" destId="{991888A3-768A-4AB8-BB67-CB483403A5BF}" srcOrd="2" destOrd="0" presId="urn:microsoft.com/office/officeart/2005/8/layout/list1"/>
    <dgm:cxn modelId="{B1ED53DB-7B5C-4DCB-8859-769C583C704B}" type="presParOf" srcId="{72A55C58-E85D-4B0A-9D7A-D5906DF5890B}" destId="{961332BA-7343-4BCB-A840-A6CB7CAC0227}" srcOrd="3" destOrd="0" presId="urn:microsoft.com/office/officeart/2005/8/layout/list1"/>
    <dgm:cxn modelId="{AD95D0F7-956C-4E5F-BC31-637A156F0B0F}" type="presParOf" srcId="{72A55C58-E85D-4B0A-9D7A-D5906DF5890B}" destId="{174A9CDB-596C-4516-B693-221044B4350E}" srcOrd="4" destOrd="0" presId="urn:microsoft.com/office/officeart/2005/8/layout/list1"/>
    <dgm:cxn modelId="{4BE0E6D3-316B-4175-82C3-C82E051CE6CF}" type="presParOf" srcId="{174A9CDB-596C-4516-B693-221044B4350E}" destId="{14180C98-4F8A-4EA4-A0A7-8ABFE9F7CE7E}" srcOrd="0" destOrd="0" presId="urn:microsoft.com/office/officeart/2005/8/layout/list1"/>
    <dgm:cxn modelId="{1A4D1A9F-548A-42BE-B5B8-81228037E502}" type="presParOf" srcId="{174A9CDB-596C-4516-B693-221044B4350E}" destId="{86A2508D-67B3-4957-9EB1-D3ED730ACA4D}" srcOrd="1" destOrd="0" presId="urn:microsoft.com/office/officeart/2005/8/layout/list1"/>
    <dgm:cxn modelId="{6D8A4428-6F0B-486A-ACD2-F7097FEFBFA3}" type="presParOf" srcId="{72A55C58-E85D-4B0A-9D7A-D5906DF5890B}" destId="{F0BD2F2B-12EC-4B97-9887-648EEE5115DE}" srcOrd="5" destOrd="0" presId="urn:microsoft.com/office/officeart/2005/8/layout/list1"/>
    <dgm:cxn modelId="{C6AD3F98-0FD6-4CCA-9344-D46F1CFBD007}" type="presParOf" srcId="{72A55C58-E85D-4B0A-9D7A-D5906DF5890B}" destId="{FF2AA2F8-1DE9-477B-A938-CB6A1E9591F2}"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BBD256-D665-4E28-BD28-D03A815975B4}"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211C3916-8C72-4D07-A665-80EF4B501DBD}">
      <dgm:prSet/>
      <dgm:spPr/>
      <dgm:t>
        <a:bodyPr/>
        <a:lstStyle/>
        <a:p>
          <a:r>
            <a:rPr lang="en-US" b="1" dirty="0"/>
            <a:t>Alvesco</a:t>
          </a:r>
          <a:r>
            <a:rPr lang="en-US" baseline="30000" dirty="0"/>
            <a:t>® </a:t>
          </a:r>
          <a:r>
            <a:rPr lang="en-US" dirty="0"/>
            <a:t>(ciclesonide)</a:t>
          </a:r>
        </a:p>
      </dgm:t>
    </dgm:pt>
    <dgm:pt modelId="{91166D14-F55C-4F50-A842-8EBA94403527}" type="parTrans" cxnId="{20E83E4A-B65E-4AF2-B5EA-32607DEF3B32}">
      <dgm:prSet/>
      <dgm:spPr/>
      <dgm:t>
        <a:bodyPr/>
        <a:lstStyle/>
        <a:p>
          <a:endParaRPr lang="en-US"/>
        </a:p>
      </dgm:t>
    </dgm:pt>
    <dgm:pt modelId="{18F0903A-C820-4B8C-8EAC-C0A88E58666C}" type="sibTrans" cxnId="{20E83E4A-B65E-4AF2-B5EA-32607DEF3B32}">
      <dgm:prSet/>
      <dgm:spPr/>
      <dgm:t>
        <a:bodyPr/>
        <a:lstStyle/>
        <a:p>
          <a:endParaRPr lang="en-US"/>
        </a:p>
      </dgm:t>
    </dgm:pt>
    <dgm:pt modelId="{12CC9D96-34FF-4154-9022-74E676086098}">
      <dgm:prSet/>
      <dgm:spPr/>
      <dgm:t>
        <a:bodyPr/>
        <a:lstStyle/>
        <a:p>
          <a:r>
            <a:rPr lang="en-US" dirty="0"/>
            <a:t>MDI</a:t>
          </a:r>
        </a:p>
      </dgm:t>
    </dgm:pt>
    <dgm:pt modelId="{9AFB1F6A-4EB3-4869-A62B-B59FC7D921B6}" type="parTrans" cxnId="{DA1F13BF-BEBF-4F39-9EBF-0E86EB60D4FB}">
      <dgm:prSet/>
      <dgm:spPr/>
      <dgm:t>
        <a:bodyPr/>
        <a:lstStyle/>
        <a:p>
          <a:endParaRPr lang="en-US"/>
        </a:p>
      </dgm:t>
    </dgm:pt>
    <dgm:pt modelId="{AE58E6D4-7EC1-4B3F-BA9E-ED388A72074C}" type="sibTrans" cxnId="{DA1F13BF-BEBF-4F39-9EBF-0E86EB60D4FB}">
      <dgm:prSet/>
      <dgm:spPr/>
      <dgm:t>
        <a:bodyPr/>
        <a:lstStyle/>
        <a:p>
          <a:endParaRPr lang="en-US"/>
        </a:p>
      </dgm:t>
    </dgm:pt>
    <dgm:pt modelId="{8C941B77-0FCB-4C34-A789-C77B52895944}">
      <dgm:prSet/>
      <dgm:spPr/>
      <dgm:t>
        <a:bodyPr/>
        <a:lstStyle/>
        <a:p>
          <a:r>
            <a:rPr lang="en-US" b="1" dirty="0"/>
            <a:t>Arnuity</a:t>
          </a:r>
          <a:r>
            <a:rPr lang="en-US" baseline="30000" dirty="0"/>
            <a:t>®</a:t>
          </a:r>
          <a:r>
            <a:rPr lang="en-US" dirty="0"/>
            <a:t> (fluticasone)</a:t>
          </a:r>
        </a:p>
      </dgm:t>
    </dgm:pt>
    <dgm:pt modelId="{E8B4C337-993C-4055-97C6-3E9FD34A5501}" type="parTrans" cxnId="{6192A131-C021-4C9C-84A6-491E1AD533CD}">
      <dgm:prSet/>
      <dgm:spPr/>
      <dgm:t>
        <a:bodyPr/>
        <a:lstStyle/>
        <a:p>
          <a:endParaRPr lang="en-US"/>
        </a:p>
      </dgm:t>
    </dgm:pt>
    <dgm:pt modelId="{63F918BB-2C40-44AE-AA8D-BC697040BB71}" type="sibTrans" cxnId="{6192A131-C021-4C9C-84A6-491E1AD533CD}">
      <dgm:prSet/>
      <dgm:spPr/>
      <dgm:t>
        <a:bodyPr/>
        <a:lstStyle/>
        <a:p>
          <a:endParaRPr lang="en-US"/>
        </a:p>
      </dgm:t>
    </dgm:pt>
    <dgm:pt modelId="{424F6918-7B1B-4D0F-A662-3CE477201609}">
      <dgm:prSet/>
      <dgm:spPr/>
      <dgm:t>
        <a:bodyPr/>
        <a:lstStyle/>
        <a:p>
          <a:r>
            <a:rPr lang="en-US" dirty="0"/>
            <a:t>DPI</a:t>
          </a:r>
        </a:p>
      </dgm:t>
    </dgm:pt>
    <dgm:pt modelId="{476F6CBD-E3D5-4959-BEC7-F548AFC0F237}" type="parTrans" cxnId="{AE35D934-AD20-425A-BDC5-68344064D2EF}">
      <dgm:prSet/>
      <dgm:spPr/>
      <dgm:t>
        <a:bodyPr/>
        <a:lstStyle/>
        <a:p>
          <a:endParaRPr lang="en-US"/>
        </a:p>
      </dgm:t>
    </dgm:pt>
    <dgm:pt modelId="{8AB28BEC-F280-4D05-B0E3-3D848D39F7E7}" type="sibTrans" cxnId="{AE35D934-AD20-425A-BDC5-68344064D2EF}">
      <dgm:prSet/>
      <dgm:spPr/>
      <dgm:t>
        <a:bodyPr/>
        <a:lstStyle/>
        <a:p>
          <a:endParaRPr lang="en-US"/>
        </a:p>
      </dgm:t>
    </dgm:pt>
    <dgm:pt modelId="{64CCF9E7-3710-4895-A100-7D708B4C0504}">
      <dgm:prSet/>
      <dgm:spPr/>
      <dgm:t>
        <a:bodyPr/>
        <a:lstStyle/>
        <a:p>
          <a:r>
            <a:rPr lang="en-US" b="1" dirty="0"/>
            <a:t>Asmanex</a:t>
          </a:r>
          <a:r>
            <a:rPr lang="en-US" baseline="30000" dirty="0"/>
            <a:t>®</a:t>
          </a:r>
          <a:r>
            <a:rPr lang="en-US" dirty="0"/>
            <a:t> (mometasone)</a:t>
          </a:r>
        </a:p>
      </dgm:t>
    </dgm:pt>
    <dgm:pt modelId="{142A9E58-9991-4CE6-A355-84B18EAA8858}" type="parTrans" cxnId="{87D93E55-9F26-4EF4-94EE-A7AED838E338}">
      <dgm:prSet/>
      <dgm:spPr/>
      <dgm:t>
        <a:bodyPr/>
        <a:lstStyle/>
        <a:p>
          <a:endParaRPr lang="en-US"/>
        </a:p>
      </dgm:t>
    </dgm:pt>
    <dgm:pt modelId="{285088D7-6F49-4854-B098-37C5C197BA54}" type="sibTrans" cxnId="{87D93E55-9F26-4EF4-94EE-A7AED838E338}">
      <dgm:prSet/>
      <dgm:spPr/>
      <dgm:t>
        <a:bodyPr/>
        <a:lstStyle/>
        <a:p>
          <a:endParaRPr lang="en-US"/>
        </a:p>
      </dgm:t>
    </dgm:pt>
    <dgm:pt modelId="{98961147-428B-4A87-B98B-19890C6B8B7C}">
      <dgm:prSet/>
      <dgm:spPr/>
      <dgm:t>
        <a:bodyPr/>
        <a:lstStyle/>
        <a:p>
          <a:r>
            <a:rPr lang="en-US" dirty="0"/>
            <a:t>MDI </a:t>
          </a:r>
        </a:p>
      </dgm:t>
    </dgm:pt>
    <dgm:pt modelId="{AB321152-ECBF-4310-84B9-07F60EE0F966}" type="parTrans" cxnId="{FA8F6B14-882A-40B7-9E66-B87C92C12987}">
      <dgm:prSet/>
      <dgm:spPr/>
      <dgm:t>
        <a:bodyPr/>
        <a:lstStyle/>
        <a:p>
          <a:endParaRPr lang="en-US"/>
        </a:p>
      </dgm:t>
    </dgm:pt>
    <dgm:pt modelId="{46ACD126-BD5B-4DAD-9F9C-574DC85956E5}" type="sibTrans" cxnId="{FA8F6B14-882A-40B7-9E66-B87C92C12987}">
      <dgm:prSet/>
      <dgm:spPr/>
      <dgm:t>
        <a:bodyPr/>
        <a:lstStyle/>
        <a:p>
          <a:endParaRPr lang="en-US"/>
        </a:p>
      </dgm:t>
    </dgm:pt>
    <dgm:pt modelId="{22DD7146-8727-46DD-B33D-79F9B564A3F4}">
      <dgm:prSet/>
      <dgm:spPr/>
      <dgm:t>
        <a:bodyPr/>
        <a:lstStyle/>
        <a:p>
          <a:r>
            <a:rPr lang="en-US" dirty="0"/>
            <a:t>Twisthaler</a:t>
          </a:r>
          <a:r>
            <a:rPr lang="en-US" baseline="30000" dirty="0"/>
            <a:t>® </a:t>
          </a:r>
          <a:r>
            <a:rPr lang="en-US" dirty="0"/>
            <a:t>DPI</a:t>
          </a:r>
        </a:p>
      </dgm:t>
    </dgm:pt>
    <dgm:pt modelId="{E3E0F129-4F81-4AC8-9C58-F9CDD0A27BFF}" type="parTrans" cxnId="{13DC9F22-B706-4953-9053-8CE034F69B3A}">
      <dgm:prSet/>
      <dgm:spPr/>
      <dgm:t>
        <a:bodyPr/>
        <a:lstStyle/>
        <a:p>
          <a:endParaRPr lang="en-US"/>
        </a:p>
      </dgm:t>
    </dgm:pt>
    <dgm:pt modelId="{774896F4-B809-447A-A91D-1FF1356901E6}" type="sibTrans" cxnId="{13DC9F22-B706-4953-9053-8CE034F69B3A}">
      <dgm:prSet/>
      <dgm:spPr/>
      <dgm:t>
        <a:bodyPr/>
        <a:lstStyle/>
        <a:p>
          <a:endParaRPr lang="en-US"/>
        </a:p>
      </dgm:t>
    </dgm:pt>
    <dgm:pt modelId="{21AAB6FB-4842-4C4E-A7DD-7CF1E0C0B9FE}">
      <dgm:prSet/>
      <dgm:spPr/>
      <dgm:t>
        <a:bodyPr/>
        <a:lstStyle/>
        <a:p>
          <a:r>
            <a:rPr lang="en-US" b="1" dirty="0"/>
            <a:t>Flovent HFA</a:t>
          </a:r>
          <a:r>
            <a:rPr lang="en-US" baseline="30000" dirty="0"/>
            <a:t>®</a:t>
          </a:r>
          <a:r>
            <a:rPr lang="en-US" dirty="0"/>
            <a:t> (fluticasone)</a:t>
          </a:r>
        </a:p>
      </dgm:t>
    </dgm:pt>
    <dgm:pt modelId="{A7F6A8C1-0CF6-47E1-B220-CDEE00F9605D}" type="parTrans" cxnId="{36043E71-1AAA-482D-899C-D4BDCBC4AF44}">
      <dgm:prSet/>
      <dgm:spPr/>
      <dgm:t>
        <a:bodyPr/>
        <a:lstStyle/>
        <a:p>
          <a:endParaRPr lang="en-US"/>
        </a:p>
      </dgm:t>
    </dgm:pt>
    <dgm:pt modelId="{6F68BCC1-D511-4629-B8B5-97833CD7C6B8}" type="sibTrans" cxnId="{36043E71-1AAA-482D-899C-D4BDCBC4AF44}">
      <dgm:prSet/>
      <dgm:spPr/>
      <dgm:t>
        <a:bodyPr/>
        <a:lstStyle/>
        <a:p>
          <a:endParaRPr lang="en-US"/>
        </a:p>
      </dgm:t>
    </dgm:pt>
    <dgm:pt modelId="{77D3A0EF-19D0-4609-AE4F-353BD9EFAFD3}">
      <dgm:prSet/>
      <dgm:spPr/>
      <dgm:t>
        <a:bodyPr/>
        <a:lstStyle/>
        <a:p>
          <a:r>
            <a:rPr lang="en-US" dirty="0"/>
            <a:t>MDI </a:t>
          </a:r>
        </a:p>
      </dgm:t>
    </dgm:pt>
    <dgm:pt modelId="{95E411DF-2E40-473F-BDA7-76DE43192139}" type="parTrans" cxnId="{BF9ECEA6-F1C0-4B33-8E69-E0E8586C8028}">
      <dgm:prSet/>
      <dgm:spPr/>
      <dgm:t>
        <a:bodyPr/>
        <a:lstStyle/>
        <a:p>
          <a:endParaRPr lang="en-US"/>
        </a:p>
      </dgm:t>
    </dgm:pt>
    <dgm:pt modelId="{0D117E5F-F7B7-4ADD-B882-710179A14C6F}" type="sibTrans" cxnId="{BF9ECEA6-F1C0-4B33-8E69-E0E8586C8028}">
      <dgm:prSet/>
      <dgm:spPr/>
      <dgm:t>
        <a:bodyPr/>
        <a:lstStyle/>
        <a:p>
          <a:endParaRPr lang="en-US"/>
        </a:p>
      </dgm:t>
    </dgm:pt>
    <dgm:pt modelId="{1801EB61-5876-4E98-B90C-8162527603E2}">
      <dgm:prSet/>
      <dgm:spPr/>
      <dgm:t>
        <a:bodyPr/>
        <a:lstStyle/>
        <a:p>
          <a:r>
            <a:rPr lang="en-US" dirty="0"/>
            <a:t>Diskus DPI</a:t>
          </a:r>
        </a:p>
      </dgm:t>
    </dgm:pt>
    <dgm:pt modelId="{AE381B4B-8D0C-4889-A1D0-6269C8DBED08}" type="parTrans" cxnId="{549230EF-F455-4AEF-91CB-21F4299B47AB}">
      <dgm:prSet/>
      <dgm:spPr/>
      <dgm:t>
        <a:bodyPr/>
        <a:lstStyle/>
        <a:p>
          <a:endParaRPr lang="en-US"/>
        </a:p>
      </dgm:t>
    </dgm:pt>
    <dgm:pt modelId="{ABF487C0-9D79-4D50-BA5F-6FDDC25CCBD5}" type="sibTrans" cxnId="{549230EF-F455-4AEF-91CB-21F4299B47AB}">
      <dgm:prSet/>
      <dgm:spPr/>
      <dgm:t>
        <a:bodyPr/>
        <a:lstStyle/>
        <a:p>
          <a:endParaRPr lang="en-US"/>
        </a:p>
      </dgm:t>
    </dgm:pt>
    <dgm:pt modelId="{30B7CA9E-73B8-4F44-BF6E-C4C17DD19D92}">
      <dgm:prSet/>
      <dgm:spPr/>
      <dgm:t>
        <a:bodyPr/>
        <a:lstStyle/>
        <a:p>
          <a:r>
            <a:rPr lang="en-US" b="1" dirty="0"/>
            <a:t>Pulmicort</a:t>
          </a:r>
          <a:r>
            <a:rPr lang="en-US" baseline="30000" dirty="0"/>
            <a:t>®</a:t>
          </a:r>
          <a:r>
            <a:rPr lang="en-US" dirty="0"/>
            <a:t> (budesonide)</a:t>
          </a:r>
        </a:p>
      </dgm:t>
    </dgm:pt>
    <dgm:pt modelId="{3D083245-A4D6-497B-838D-A7001D33C727}" type="parTrans" cxnId="{C981B78F-1131-4ED3-B4C6-53D6DF45BE11}">
      <dgm:prSet/>
      <dgm:spPr/>
      <dgm:t>
        <a:bodyPr/>
        <a:lstStyle/>
        <a:p>
          <a:endParaRPr lang="en-US"/>
        </a:p>
      </dgm:t>
    </dgm:pt>
    <dgm:pt modelId="{9E6E52F6-E1FE-4F6C-A888-6EDF920F82FE}" type="sibTrans" cxnId="{C981B78F-1131-4ED3-B4C6-53D6DF45BE11}">
      <dgm:prSet/>
      <dgm:spPr/>
      <dgm:t>
        <a:bodyPr/>
        <a:lstStyle/>
        <a:p>
          <a:endParaRPr lang="en-US"/>
        </a:p>
      </dgm:t>
    </dgm:pt>
    <dgm:pt modelId="{ED65BBFB-A530-47C7-8AD0-C23E3F7C68A2}">
      <dgm:prSet/>
      <dgm:spPr/>
      <dgm:t>
        <a:bodyPr/>
        <a:lstStyle/>
        <a:p>
          <a:r>
            <a:rPr lang="en-US" dirty="0"/>
            <a:t>Flexhaler</a:t>
          </a:r>
          <a:r>
            <a:rPr lang="en-US" baseline="30000" dirty="0"/>
            <a:t>® </a:t>
          </a:r>
          <a:r>
            <a:rPr lang="en-US" dirty="0"/>
            <a:t>DPI</a:t>
          </a:r>
        </a:p>
      </dgm:t>
    </dgm:pt>
    <dgm:pt modelId="{7D23788A-56C7-461A-92A9-1B8E63C1A2A7}" type="parTrans" cxnId="{57A8C2AE-2441-476F-BA7F-946C8F2AB675}">
      <dgm:prSet/>
      <dgm:spPr/>
      <dgm:t>
        <a:bodyPr/>
        <a:lstStyle/>
        <a:p>
          <a:endParaRPr lang="en-US"/>
        </a:p>
      </dgm:t>
    </dgm:pt>
    <dgm:pt modelId="{E53B0ED2-6F3E-4149-9A8B-6EC79C8194AA}" type="sibTrans" cxnId="{57A8C2AE-2441-476F-BA7F-946C8F2AB675}">
      <dgm:prSet/>
      <dgm:spPr/>
      <dgm:t>
        <a:bodyPr/>
        <a:lstStyle/>
        <a:p>
          <a:endParaRPr lang="en-US"/>
        </a:p>
      </dgm:t>
    </dgm:pt>
    <dgm:pt modelId="{4ACA8B10-7537-4328-9D97-A85A313C997B}">
      <dgm:prSet/>
      <dgm:spPr/>
      <dgm:t>
        <a:bodyPr/>
        <a:lstStyle/>
        <a:p>
          <a:r>
            <a:rPr lang="en-US" dirty="0"/>
            <a:t>Respules</a:t>
          </a:r>
          <a:r>
            <a:rPr lang="en-US" baseline="30000" dirty="0"/>
            <a:t>®</a:t>
          </a:r>
          <a:endParaRPr lang="en-US" dirty="0"/>
        </a:p>
      </dgm:t>
    </dgm:pt>
    <dgm:pt modelId="{B90AA6EF-BE4C-4A30-A77C-7F2CC225D87D}" type="parTrans" cxnId="{1E6E16A2-D405-4D1F-9D8C-B74DB873253E}">
      <dgm:prSet/>
      <dgm:spPr/>
      <dgm:t>
        <a:bodyPr/>
        <a:lstStyle/>
        <a:p>
          <a:endParaRPr lang="en-US"/>
        </a:p>
      </dgm:t>
    </dgm:pt>
    <dgm:pt modelId="{E9EDF595-360F-4D5C-94D7-9EFDB4E7D281}" type="sibTrans" cxnId="{1E6E16A2-D405-4D1F-9D8C-B74DB873253E}">
      <dgm:prSet/>
      <dgm:spPr/>
      <dgm:t>
        <a:bodyPr/>
        <a:lstStyle/>
        <a:p>
          <a:endParaRPr lang="en-US"/>
        </a:p>
      </dgm:t>
    </dgm:pt>
    <dgm:pt modelId="{7F78E9C9-4BE3-448B-9FA2-6CE8AA57E0FF}">
      <dgm:prSet/>
      <dgm:spPr/>
      <dgm:t>
        <a:bodyPr/>
        <a:lstStyle/>
        <a:p>
          <a:r>
            <a:rPr lang="en-US" b="1" dirty="0"/>
            <a:t>Qvar</a:t>
          </a:r>
          <a:r>
            <a:rPr lang="en-US" baseline="30000" dirty="0"/>
            <a:t>®</a:t>
          </a:r>
          <a:r>
            <a:rPr lang="en-US" dirty="0"/>
            <a:t> (beclomethasone)</a:t>
          </a:r>
        </a:p>
      </dgm:t>
    </dgm:pt>
    <dgm:pt modelId="{740CF7B8-7C55-4C6F-9F41-462ACF347CC1}" type="parTrans" cxnId="{4A2A58F2-AF09-4507-A5BE-764F3795BD5B}">
      <dgm:prSet/>
      <dgm:spPr/>
      <dgm:t>
        <a:bodyPr/>
        <a:lstStyle/>
        <a:p>
          <a:endParaRPr lang="en-US"/>
        </a:p>
      </dgm:t>
    </dgm:pt>
    <dgm:pt modelId="{6D185C85-C78B-42E2-A0D8-65F4EB7128E1}" type="sibTrans" cxnId="{4A2A58F2-AF09-4507-A5BE-764F3795BD5B}">
      <dgm:prSet/>
      <dgm:spPr/>
      <dgm:t>
        <a:bodyPr/>
        <a:lstStyle/>
        <a:p>
          <a:endParaRPr lang="en-US"/>
        </a:p>
      </dgm:t>
    </dgm:pt>
    <dgm:pt modelId="{966E3DB2-2CE2-4748-90EB-F7E6E5DB26E7}">
      <dgm:prSet/>
      <dgm:spPr/>
      <dgm:t>
        <a:bodyPr/>
        <a:lstStyle/>
        <a:p>
          <a:r>
            <a:rPr lang="en-US" dirty="0"/>
            <a:t>Breath actuated Redihaler</a:t>
          </a:r>
        </a:p>
      </dgm:t>
    </dgm:pt>
    <dgm:pt modelId="{39993854-FDB7-452E-B3FD-71CFAA6CE680}" type="parTrans" cxnId="{717020C5-B917-4606-95BA-02AF60366E43}">
      <dgm:prSet/>
      <dgm:spPr/>
      <dgm:t>
        <a:bodyPr/>
        <a:lstStyle/>
        <a:p>
          <a:endParaRPr lang="en-US"/>
        </a:p>
      </dgm:t>
    </dgm:pt>
    <dgm:pt modelId="{746C388A-3A99-49C1-AD04-6C5A526D0C58}" type="sibTrans" cxnId="{717020C5-B917-4606-95BA-02AF60366E43}">
      <dgm:prSet/>
      <dgm:spPr/>
      <dgm:t>
        <a:bodyPr/>
        <a:lstStyle/>
        <a:p>
          <a:endParaRPr lang="en-US"/>
        </a:p>
      </dgm:t>
    </dgm:pt>
    <dgm:pt modelId="{FE543C0C-5D25-471B-A89A-8CDF7CC6D455}" type="pres">
      <dgm:prSet presAssocID="{D4BBD256-D665-4E28-BD28-D03A815975B4}" presName="diagram" presStyleCnt="0">
        <dgm:presLayoutVars>
          <dgm:dir/>
          <dgm:resizeHandles val="exact"/>
        </dgm:presLayoutVars>
      </dgm:prSet>
      <dgm:spPr/>
    </dgm:pt>
    <dgm:pt modelId="{61A7BE77-D5A5-4CBD-9BFF-90B45FEE4E6E}" type="pres">
      <dgm:prSet presAssocID="{211C3916-8C72-4D07-A665-80EF4B501DBD}" presName="node" presStyleLbl="node1" presStyleIdx="0" presStyleCnt="6">
        <dgm:presLayoutVars>
          <dgm:bulletEnabled val="1"/>
        </dgm:presLayoutVars>
      </dgm:prSet>
      <dgm:spPr/>
    </dgm:pt>
    <dgm:pt modelId="{395E9C0C-6C1A-47A3-B3C8-6D3579237319}" type="pres">
      <dgm:prSet presAssocID="{18F0903A-C820-4B8C-8EAC-C0A88E58666C}" presName="sibTrans" presStyleCnt="0"/>
      <dgm:spPr/>
    </dgm:pt>
    <dgm:pt modelId="{C8892669-79DC-4DD4-B95F-3E78564BAC63}" type="pres">
      <dgm:prSet presAssocID="{8C941B77-0FCB-4C34-A789-C77B52895944}" presName="node" presStyleLbl="node1" presStyleIdx="1" presStyleCnt="6">
        <dgm:presLayoutVars>
          <dgm:bulletEnabled val="1"/>
        </dgm:presLayoutVars>
      </dgm:prSet>
      <dgm:spPr/>
    </dgm:pt>
    <dgm:pt modelId="{AE9F4B96-6D7C-408F-AA6F-B9E180766883}" type="pres">
      <dgm:prSet presAssocID="{63F918BB-2C40-44AE-AA8D-BC697040BB71}" presName="sibTrans" presStyleCnt="0"/>
      <dgm:spPr/>
    </dgm:pt>
    <dgm:pt modelId="{559082B0-20C7-4F61-9F5D-61998914246C}" type="pres">
      <dgm:prSet presAssocID="{64CCF9E7-3710-4895-A100-7D708B4C0504}" presName="node" presStyleLbl="node1" presStyleIdx="2" presStyleCnt="6">
        <dgm:presLayoutVars>
          <dgm:bulletEnabled val="1"/>
        </dgm:presLayoutVars>
      </dgm:prSet>
      <dgm:spPr/>
    </dgm:pt>
    <dgm:pt modelId="{CB6F77D8-057C-4DB7-BB74-C11380AC5054}" type="pres">
      <dgm:prSet presAssocID="{285088D7-6F49-4854-B098-37C5C197BA54}" presName="sibTrans" presStyleCnt="0"/>
      <dgm:spPr/>
    </dgm:pt>
    <dgm:pt modelId="{0C7847EC-A7B3-4F2C-A81F-A6F25D845594}" type="pres">
      <dgm:prSet presAssocID="{21AAB6FB-4842-4C4E-A7DD-7CF1E0C0B9FE}" presName="node" presStyleLbl="node1" presStyleIdx="3" presStyleCnt="6">
        <dgm:presLayoutVars>
          <dgm:bulletEnabled val="1"/>
        </dgm:presLayoutVars>
      </dgm:prSet>
      <dgm:spPr/>
    </dgm:pt>
    <dgm:pt modelId="{5EC9BC81-E10D-40D9-9F22-9158A4BF3A0B}" type="pres">
      <dgm:prSet presAssocID="{6F68BCC1-D511-4629-B8B5-97833CD7C6B8}" presName="sibTrans" presStyleCnt="0"/>
      <dgm:spPr/>
    </dgm:pt>
    <dgm:pt modelId="{10C0A154-7C60-401F-9059-C3AE506A6E5F}" type="pres">
      <dgm:prSet presAssocID="{30B7CA9E-73B8-4F44-BF6E-C4C17DD19D92}" presName="node" presStyleLbl="node1" presStyleIdx="4" presStyleCnt="6">
        <dgm:presLayoutVars>
          <dgm:bulletEnabled val="1"/>
        </dgm:presLayoutVars>
      </dgm:prSet>
      <dgm:spPr/>
    </dgm:pt>
    <dgm:pt modelId="{CBFB6EA1-94DD-42D4-9C83-F110B1E6A7AE}" type="pres">
      <dgm:prSet presAssocID="{9E6E52F6-E1FE-4F6C-A888-6EDF920F82FE}" presName="sibTrans" presStyleCnt="0"/>
      <dgm:spPr/>
    </dgm:pt>
    <dgm:pt modelId="{DEF2AC68-8F16-4E58-BE4A-617135CCD307}" type="pres">
      <dgm:prSet presAssocID="{7F78E9C9-4BE3-448B-9FA2-6CE8AA57E0FF}" presName="node" presStyleLbl="node1" presStyleIdx="5" presStyleCnt="6">
        <dgm:presLayoutVars>
          <dgm:bulletEnabled val="1"/>
        </dgm:presLayoutVars>
      </dgm:prSet>
      <dgm:spPr/>
    </dgm:pt>
  </dgm:ptLst>
  <dgm:cxnLst>
    <dgm:cxn modelId="{63408E00-274C-47C3-B83E-F020E0E54C1D}" type="presOf" srcId="{12CC9D96-34FF-4154-9022-74E676086098}" destId="{61A7BE77-D5A5-4CBD-9BFF-90B45FEE4E6E}" srcOrd="0" destOrd="1" presId="urn:microsoft.com/office/officeart/2005/8/layout/default"/>
    <dgm:cxn modelId="{9B47DB10-EBD6-490B-A542-3B5EB13AEFE0}" type="presOf" srcId="{ED65BBFB-A530-47C7-8AD0-C23E3F7C68A2}" destId="{10C0A154-7C60-401F-9059-C3AE506A6E5F}" srcOrd="0" destOrd="1" presId="urn:microsoft.com/office/officeart/2005/8/layout/default"/>
    <dgm:cxn modelId="{FA8F6B14-882A-40B7-9E66-B87C92C12987}" srcId="{64CCF9E7-3710-4895-A100-7D708B4C0504}" destId="{98961147-428B-4A87-B98B-19890C6B8B7C}" srcOrd="0" destOrd="0" parTransId="{AB321152-ECBF-4310-84B9-07F60EE0F966}" sibTransId="{46ACD126-BD5B-4DAD-9F9C-574DC85956E5}"/>
    <dgm:cxn modelId="{2BCCDF18-7DCA-4B89-810F-45B7CB94F5F5}" type="presOf" srcId="{77D3A0EF-19D0-4609-AE4F-353BD9EFAFD3}" destId="{0C7847EC-A7B3-4F2C-A81F-A6F25D845594}" srcOrd="0" destOrd="1" presId="urn:microsoft.com/office/officeart/2005/8/layout/default"/>
    <dgm:cxn modelId="{7BF1DC1B-8FDD-4144-BF44-D88A8F75A71A}" type="presOf" srcId="{30B7CA9E-73B8-4F44-BF6E-C4C17DD19D92}" destId="{10C0A154-7C60-401F-9059-C3AE506A6E5F}" srcOrd="0" destOrd="0" presId="urn:microsoft.com/office/officeart/2005/8/layout/default"/>
    <dgm:cxn modelId="{637D201E-EDDF-4A3C-AD46-D5755FF921BC}" type="presOf" srcId="{98961147-428B-4A87-B98B-19890C6B8B7C}" destId="{559082B0-20C7-4F61-9F5D-61998914246C}" srcOrd="0" destOrd="1" presId="urn:microsoft.com/office/officeart/2005/8/layout/default"/>
    <dgm:cxn modelId="{D1E35A20-B09B-4B8A-9E52-A00ED2B79A57}" type="presOf" srcId="{8C941B77-0FCB-4C34-A789-C77B52895944}" destId="{C8892669-79DC-4DD4-B95F-3E78564BAC63}" srcOrd="0" destOrd="0" presId="urn:microsoft.com/office/officeart/2005/8/layout/default"/>
    <dgm:cxn modelId="{13DC9F22-B706-4953-9053-8CE034F69B3A}" srcId="{64CCF9E7-3710-4895-A100-7D708B4C0504}" destId="{22DD7146-8727-46DD-B33D-79F9B564A3F4}" srcOrd="1" destOrd="0" parTransId="{E3E0F129-4F81-4AC8-9C58-F9CDD0A27BFF}" sibTransId="{774896F4-B809-447A-A91D-1FF1356901E6}"/>
    <dgm:cxn modelId="{02106026-AD30-479F-80F1-5EAC47BE9901}" type="presOf" srcId="{4ACA8B10-7537-4328-9D97-A85A313C997B}" destId="{10C0A154-7C60-401F-9059-C3AE506A6E5F}" srcOrd="0" destOrd="2" presId="urn:microsoft.com/office/officeart/2005/8/layout/default"/>
    <dgm:cxn modelId="{D1909F2B-A770-4C5D-8FC9-228A25241DB0}" type="presOf" srcId="{966E3DB2-2CE2-4748-90EB-F7E6E5DB26E7}" destId="{DEF2AC68-8F16-4E58-BE4A-617135CCD307}" srcOrd="0" destOrd="1" presId="urn:microsoft.com/office/officeart/2005/8/layout/default"/>
    <dgm:cxn modelId="{6192A131-C021-4C9C-84A6-491E1AD533CD}" srcId="{D4BBD256-D665-4E28-BD28-D03A815975B4}" destId="{8C941B77-0FCB-4C34-A789-C77B52895944}" srcOrd="1" destOrd="0" parTransId="{E8B4C337-993C-4055-97C6-3E9FD34A5501}" sibTransId="{63F918BB-2C40-44AE-AA8D-BC697040BB71}"/>
    <dgm:cxn modelId="{AE35D934-AD20-425A-BDC5-68344064D2EF}" srcId="{8C941B77-0FCB-4C34-A789-C77B52895944}" destId="{424F6918-7B1B-4D0F-A662-3CE477201609}" srcOrd="0" destOrd="0" parTransId="{476F6CBD-E3D5-4959-BEC7-F548AFC0F237}" sibTransId="{8AB28BEC-F280-4D05-B0E3-3D848D39F7E7}"/>
    <dgm:cxn modelId="{B08A1542-3007-4EB6-A205-683ECF7D483E}" type="presOf" srcId="{22DD7146-8727-46DD-B33D-79F9B564A3F4}" destId="{559082B0-20C7-4F61-9F5D-61998914246C}" srcOrd="0" destOrd="2" presId="urn:microsoft.com/office/officeart/2005/8/layout/default"/>
    <dgm:cxn modelId="{20E83E4A-B65E-4AF2-B5EA-32607DEF3B32}" srcId="{D4BBD256-D665-4E28-BD28-D03A815975B4}" destId="{211C3916-8C72-4D07-A665-80EF4B501DBD}" srcOrd="0" destOrd="0" parTransId="{91166D14-F55C-4F50-A842-8EBA94403527}" sibTransId="{18F0903A-C820-4B8C-8EAC-C0A88E58666C}"/>
    <dgm:cxn modelId="{36043E71-1AAA-482D-899C-D4BDCBC4AF44}" srcId="{D4BBD256-D665-4E28-BD28-D03A815975B4}" destId="{21AAB6FB-4842-4C4E-A7DD-7CF1E0C0B9FE}" srcOrd="3" destOrd="0" parTransId="{A7F6A8C1-0CF6-47E1-B220-CDEE00F9605D}" sibTransId="{6F68BCC1-D511-4629-B8B5-97833CD7C6B8}"/>
    <dgm:cxn modelId="{87D93E55-9F26-4EF4-94EE-A7AED838E338}" srcId="{D4BBD256-D665-4E28-BD28-D03A815975B4}" destId="{64CCF9E7-3710-4895-A100-7D708B4C0504}" srcOrd="2" destOrd="0" parTransId="{142A9E58-9991-4CE6-A355-84B18EAA8858}" sibTransId="{285088D7-6F49-4854-B098-37C5C197BA54}"/>
    <dgm:cxn modelId="{C981B78F-1131-4ED3-B4C6-53D6DF45BE11}" srcId="{D4BBD256-D665-4E28-BD28-D03A815975B4}" destId="{30B7CA9E-73B8-4F44-BF6E-C4C17DD19D92}" srcOrd="4" destOrd="0" parTransId="{3D083245-A4D6-497B-838D-A7001D33C727}" sibTransId="{9E6E52F6-E1FE-4F6C-A888-6EDF920F82FE}"/>
    <dgm:cxn modelId="{05EAC19A-BF76-4D82-8F67-B260EFA3DF85}" type="presOf" srcId="{64CCF9E7-3710-4895-A100-7D708B4C0504}" destId="{559082B0-20C7-4F61-9F5D-61998914246C}" srcOrd="0" destOrd="0" presId="urn:microsoft.com/office/officeart/2005/8/layout/default"/>
    <dgm:cxn modelId="{8A3C139B-3AC0-4710-82AB-6CB92A218D4E}" type="presOf" srcId="{21AAB6FB-4842-4C4E-A7DD-7CF1E0C0B9FE}" destId="{0C7847EC-A7B3-4F2C-A81F-A6F25D845594}" srcOrd="0" destOrd="0" presId="urn:microsoft.com/office/officeart/2005/8/layout/default"/>
    <dgm:cxn modelId="{1E6E16A2-D405-4D1F-9D8C-B74DB873253E}" srcId="{30B7CA9E-73B8-4F44-BF6E-C4C17DD19D92}" destId="{4ACA8B10-7537-4328-9D97-A85A313C997B}" srcOrd="1" destOrd="0" parTransId="{B90AA6EF-BE4C-4A30-A77C-7F2CC225D87D}" sibTransId="{E9EDF595-360F-4D5C-94D7-9EFDB4E7D281}"/>
    <dgm:cxn modelId="{BF9ECEA6-F1C0-4B33-8E69-E0E8586C8028}" srcId="{21AAB6FB-4842-4C4E-A7DD-7CF1E0C0B9FE}" destId="{77D3A0EF-19D0-4609-AE4F-353BD9EFAFD3}" srcOrd="0" destOrd="0" parTransId="{95E411DF-2E40-473F-BDA7-76DE43192139}" sibTransId="{0D117E5F-F7B7-4ADD-B882-710179A14C6F}"/>
    <dgm:cxn modelId="{57A8C2AE-2441-476F-BA7F-946C8F2AB675}" srcId="{30B7CA9E-73B8-4F44-BF6E-C4C17DD19D92}" destId="{ED65BBFB-A530-47C7-8AD0-C23E3F7C68A2}" srcOrd="0" destOrd="0" parTransId="{7D23788A-56C7-461A-92A9-1B8E63C1A2A7}" sibTransId="{E53B0ED2-6F3E-4149-9A8B-6EC79C8194AA}"/>
    <dgm:cxn modelId="{DA1F13BF-BEBF-4F39-9EBF-0E86EB60D4FB}" srcId="{211C3916-8C72-4D07-A665-80EF4B501DBD}" destId="{12CC9D96-34FF-4154-9022-74E676086098}" srcOrd="0" destOrd="0" parTransId="{9AFB1F6A-4EB3-4869-A62B-B59FC7D921B6}" sibTransId="{AE58E6D4-7EC1-4B3F-BA9E-ED388A72074C}"/>
    <dgm:cxn modelId="{1B7C74C2-ECF5-4A21-A45F-E68C208187AF}" type="presOf" srcId="{D4BBD256-D665-4E28-BD28-D03A815975B4}" destId="{FE543C0C-5D25-471B-A89A-8CDF7CC6D455}" srcOrd="0" destOrd="0" presId="urn:microsoft.com/office/officeart/2005/8/layout/default"/>
    <dgm:cxn modelId="{717020C5-B917-4606-95BA-02AF60366E43}" srcId="{7F78E9C9-4BE3-448B-9FA2-6CE8AA57E0FF}" destId="{966E3DB2-2CE2-4748-90EB-F7E6E5DB26E7}" srcOrd="0" destOrd="0" parTransId="{39993854-FDB7-452E-B3FD-71CFAA6CE680}" sibTransId="{746C388A-3A99-49C1-AD04-6C5A526D0C58}"/>
    <dgm:cxn modelId="{088A85E5-C103-48A7-AA66-9F0577B22EFE}" type="presOf" srcId="{424F6918-7B1B-4D0F-A662-3CE477201609}" destId="{C8892669-79DC-4DD4-B95F-3E78564BAC63}" srcOrd="0" destOrd="1" presId="urn:microsoft.com/office/officeart/2005/8/layout/default"/>
    <dgm:cxn modelId="{2E567EEC-FCE1-4CFE-8365-5896F186E061}" type="presOf" srcId="{211C3916-8C72-4D07-A665-80EF4B501DBD}" destId="{61A7BE77-D5A5-4CBD-9BFF-90B45FEE4E6E}" srcOrd="0" destOrd="0" presId="urn:microsoft.com/office/officeart/2005/8/layout/default"/>
    <dgm:cxn modelId="{3C1C90EC-9D50-4137-80B1-B91CED7544F5}" type="presOf" srcId="{7F78E9C9-4BE3-448B-9FA2-6CE8AA57E0FF}" destId="{DEF2AC68-8F16-4E58-BE4A-617135CCD307}" srcOrd="0" destOrd="0" presId="urn:microsoft.com/office/officeart/2005/8/layout/default"/>
    <dgm:cxn modelId="{0C97EDED-FF6C-49AC-96AA-70B88E42DBE1}" type="presOf" srcId="{1801EB61-5876-4E98-B90C-8162527603E2}" destId="{0C7847EC-A7B3-4F2C-A81F-A6F25D845594}" srcOrd="0" destOrd="2" presId="urn:microsoft.com/office/officeart/2005/8/layout/default"/>
    <dgm:cxn modelId="{549230EF-F455-4AEF-91CB-21F4299B47AB}" srcId="{21AAB6FB-4842-4C4E-A7DD-7CF1E0C0B9FE}" destId="{1801EB61-5876-4E98-B90C-8162527603E2}" srcOrd="1" destOrd="0" parTransId="{AE381B4B-8D0C-4889-A1D0-6269C8DBED08}" sibTransId="{ABF487C0-9D79-4D50-BA5F-6FDDC25CCBD5}"/>
    <dgm:cxn modelId="{4A2A58F2-AF09-4507-A5BE-764F3795BD5B}" srcId="{D4BBD256-D665-4E28-BD28-D03A815975B4}" destId="{7F78E9C9-4BE3-448B-9FA2-6CE8AA57E0FF}" srcOrd="5" destOrd="0" parTransId="{740CF7B8-7C55-4C6F-9F41-462ACF347CC1}" sibTransId="{6D185C85-C78B-42E2-A0D8-65F4EB7128E1}"/>
    <dgm:cxn modelId="{8B747684-EAC7-42EA-894B-B5F7A0653634}" type="presParOf" srcId="{FE543C0C-5D25-471B-A89A-8CDF7CC6D455}" destId="{61A7BE77-D5A5-4CBD-9BFF-90B45FEE4E6E}" srcOrd="0" destOrd="0" presId="urn:microsoft.com/office/officeart/2005/8/layout/default"/>
    <dgm:cxn modelId="{02DF5C3E-1D24-4476-99DE-7E938B00204F}" type="presParOf" srcId="{FE543C0C-5D25-471B-A89A-8CDF7CC6D455}" destId="{395E9C0C-6C1A-47A3-B3C8-6D3579237319}" srcOrd="1" destOrd="0" presId="urn:microsoft.com/office/officeart/2005/8/layout/default"/>
    <dgm:cxn modelId="{56CBEFC0-D08D-40B4-BF23-B55A53FAF6A7}" type="presParOf" srcId="{FE543C0C-5D25-471B-A89A-8CDF7CC6D455}" destId="{C8892669-79DC-4DD4-B95F-3E78564BAC63}" srcOrd="2" destOrd="0" presId="urn:microsoft.com/office/officeart/2005/8/layout/default"/>
    <dgm:cxn modelId="{06C1F2EC-36AB-480E-8F0A-DBABC82979CC}" type="presParOf" srcId="{FE543C0C-5D25-471B-A89A-8CDF7CC6D455}" destId="{AE9F4B96-6D7C-408F-AA6F-B9E180766883}" srcOrd="3" destOrd="0" presId="urn:microsoft.com/office/officeart/2005/8/layout/default"/>
    <dgm:cxn modelId="{0655B52F-F416-455A-9172-83ACB43D72FC}" type="presParOf" srcId="{FE543C0C-5D25-471B-A89A-8CDF7CC6D455}" destId="{559082B0-20C7-4F61-9F5D-61998914246C}" srcOrd="4" destOrd="0" presId="urn:microsoft.com/office/officeart/2005/8/layout/default"/>
    <dgm:cxn modelId="{CF52BE5D-1996-471E-A8BD-82AB62C2BF6B}" type="presParOf" srcId="{FE543C0C-5D25-471B-A89A-8CDF7CC6D455}" destId="{CB6F77D8-057C-4DB7-BB74-C11380AC5054}" srcOrd="5" destOrd="0" presId="urn:microsoft.com/office/officeart/2005/8/layout/default"/>
    <dgm:cxn modelId="{66402ED1-B6D2-4071-AAD6-83C1F9F82E9F}" type="presParOf" srcId="{FE543C0C-5D25-471B-A89A-8CDF7CC6D455}" destId="{0C7847EC-A7B3-4F2C-A81F-A6F25D845594}" srcOrd="6" destOrd="0" presId="urn:microsoft.com/office/officeart/2005/8/layout/default"/>
    <dgm:cxn modelId="{8FB8225F-F64B-45E2-B6A7-9BA89D7ADD59}" type="presParOf" srcId="{FE543C0C-5D25-471B-A89A-8CDF7CC6D455}" destId="{5EC9BC81-E10D-40D9-9F22-9158A4BF3A0B}" srcOrd="7" destOrd="0" presId="urn:microsoft.com/office/officeart/2005/8/layout/default"/>
    <dgm:cxn modelId="{75867C9D-5B2B-4B60-A977-60EFFD74DCB1}" type="presParOf" srcId="{FE543C0C-5D25-471B-A89A-8CDF7CC6D455}" destId="{10C0A154-7C60-401F-9059-C3AE506A6E5F}" srcOrd="8" destOrd="0" presId="urn:microsoft.com/office/officeart/2005/8/layout/default"/>
    <dgm:cxn modelId="{C21E4819-4090-481C-AB12-7B9D76D46C67}" type="presParOf" srcId="{FE543C0C-5D25-471B-A89A-8CDF7CC6D455}" destId="{CBFB6EA1-94DD-42D4-9C83-F110B1E6A7AE}" srcOrd="9" destOrd="0" presId="urn:microsoft.com/office/officeart/2005/8/layout/default"/>
    <dgm:cxn modelId="{2A7985F8-801E-4199-B567-5737926FEC93}" type="presParOf" srcId="{FE543C0C-5D25-471B-A89A-8CDF7CC6D455}" destId="{DEF2AC68-8F16-4E58-BE4A-617135CCD307}"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D3A366-6682-471D-894D-F698417440B5}" type="doc">
      <dgm:prSet loTypeId="urn:microsoft.com/office/officeart/2016/7/layout/BasicLinearProcessNumbered" loCatId="process" qsTypeId="urn:microsoft.com/office/officeart/2005/8/quickstyle/3d4" qsCatId="3D" csTypeId="urn:microsoft.com/office/officeart/2005/8/colors/colorful2" csCatId="colorful" phldr="1"/>
      <dgm:spPr/>
      <dgm:t>
        <a:bodyPr/>
        <a:lstStyle/>
        <a:p>
          <a:endParaRPr lang="en-US"/>
        </a:p>
      </dgm:t>
    </dgm:pt>
    <dgm:pt modelId="{96FE16A3-6480-4825-BAD1-B9EE8B09D0F2}">
      <dgm:prSet custT="1"/>
      <dgm:spPr/>
      <dgm:t>
        <a:bodyPr/>
        <a:lstStyle/>
        <a:p>
          <a:r>
            <a:rPr lang="en-US" sz="1100" dirty="0"/>
            <a:t>Do not begin exercise if child has symptoms</a:t>
          </a:r>
        </a:p>
      </dgm:t>
    </dgm:pt>
    <dgm:pt modelId="{DFB9DB75-BE40-4FCC-BD25-449FD8282F27}" type="parTrans" cxnId="{D012B126-389C-410F-885A-6D89F75F0917}">
      <dgm:prSet/>
      <dgm:spPr/>
      <dgm:t>
        <a:bodyPr/>
        <a:lstStyle/>
        <a:p>
          <a:endParaRPr lang="en-US" sz="1800"/>
        </a:p>
      </dgm:t>
    </dgm:pt>
    <dgm:pt modelId="{8F8DB5EA-39FC-4D9F-B83C-5784B768A5EA}" type="sibTrans" cxnId="{D012B126-389C-410F-885A-6D89F75F0917}">
      <dgm:prSet phldrT="1" phldr="0" custT="1"/>
      <dgm:spPr/>
      <dgm:t>
        <a:bodyPr/>
        <a:lstStyle/>
        <a:p>
          <a:r>
            <a:rPr lang="en-US" sz="2000"/>
            <a:t>1</a:t>
          </a:r>
          <a:endParaRPr lang="en-US" sz="2000" dirty="0"/>
        </a:p>
      </dgm:t>
    </dgm:pt>
    <dgm:pt modelId="{BA11DDD3-F727-42AA-B9D0-9FFB7585AA3A}">
      <dgm:prSet custT="1"/>
      <dgm:spPr/>
      <dgm:t>
        <a:bodyPr/>
        <a:lstStyle/>
        <a:p>
          <a:r>
            <a:rPr lang="en-US" sz="1100" dirty="0"/>
            <a:t>Encourage child to participate</a:t>
          </a:r>
        </a:p>
      </dgm:t>
    </dgm:pt>
    <dgm:pt modelId="{4D7CA982-5BD0-4606-8C5A-4631EF4094BB}" type="parTrans" cxnId="{53BC5636-FBDC-4E82-9548-4AC9465310C4}">
      <dgm:prSet/>
      <dgm:spPr/>
      <dgm:t>
        <a:bodyPr/>
        <a:lstStyle/>
        <a:p>
          <a:endParaRPr lang="en-US" sz="1800"/>
        </a:p>
      </dgm:t>
    </dgm:pt>
    <dgm:pt modelId="{2CEF3BF2-2362-49D2-BE8E-C8118514F03E}" type="sibTrans" cxnId="{53BC5636-FBDC-4E82-9548-4AC9465310C4}">
      <dgm:prSet phldrT="2" phldr="0" custT="1"/>
      <dgm:spPr/>
      <dgm:t>
        <a:bodyPr/>
        <a:lstStyle/>
        <a:p>
          <a:r>
            <a:rPr lang="en-US" sz="2000"/>
            <a:t>2</a:t>
          </a:r>
          <a:endParaRPr lang="en-US" sz="2000" dirty="0"/>
        </a:p>
      </dgm:t>
    </dgm:pt>
    <dgm:pt modelId="{F30B7113-E101-4A9C-BB55-40326CD94A1C}">
      <dgm:prSet custT="1"/>
      <dgm:spPr/>
      <dgm:t>
        <a:bodyPr/>
        <a:lstStyle/>
        <a:p>
          <a:r>
            <a:rPr lang="en-US" sz="1100" dirty="0"/>
            <a:t>Use reliever (SABA) medication 10-15 minutes prior to exercise, if know activity will cause symptoms</a:t>
          </a:r>
        </a:p>
      </dgm:t>
    </dgm:pt>
    <dgm:pt modelId="{4253B2E2-B5E8-4D49-AA81-8B9F7C788EDC}" type="parTrans" cxnId="{4F835F20-691D-47FE-AE0A-C0B9C2DBCEB5}">
      <dgm:prSet/>
      <dgm:spPr/>
      <dgm:t>
        <a:bodyPr/>
        <a:lstStyle/>
        <a:p>
          <a:endParaRPr lang="en-US" sz="1800"/>
        </a:p>
      </dgm:t>
    </dgm:pt>
    <dgm:pt modelId="{CBD27C38-CC01-446F-85C8-6FF8516E672A}" type="sibTrans" cxnId="{4F835F20-691D-47FE-AE0A-C0B9C2DBCEB5}">
      <dgm:prSet phldrT="3" phldr="0" custT="1"/>
      <dgm:spPr/>
      <dgm:t>
        <a:bodyPr/>
        <a:lstStyle/>
        <a:p>
          <a:r>
            <a:rPr lang="en-US" sz="2000"/>
            <a:t>3</a:t>
          </a:r>
          <a:endParaRPr lang="en-US" sz="2000" dirty="0"/>
        </a:p>
      </dgm:t>
    </dgm:pt>
    <dgm:pt modelId="{F8112F0E-09A0-4E3F-B71B-47E01660773F}">
      <dgm:prSet custT="1"/>
      <dgm:spPr/>
      <dgm:t>
        <a:bodyPr/>
        <a:lstStyle/>
        <a:p>
          <a:r>
            <a:rPr lang="en-US" sz="1100" dirty="0"/>
            <a:t>Perform a gradual warm-up</a:t>
          </a:r>
        </a:p>
      </dgm:t>
    </dgm:pt>
    <dgm:pt modelId="{5EECFE49-D597-4BAC-B860-934BDC2D2716}" type="parTrans" cxnId="{CDF66E2B-B489-4017-8EBA-71B29C17066A}">
      <dgm:prSet/>
      <dgm:spPr/>
      <dgm:t>
        <a:bodyPr/>
        <a:lstStyle/>
        <a:p>
          <a:endParaRPr lang="en-US" sz="1800"/>
        </a:p>
      </dgm:t>
    </dgm:pt>
    <dgm:pt modelId="{8180F37E-2302-40C9-BCC1-610ED7AC28D3}" type="sibTrans" cxnId="{CDF66E2B-B489-4017-8EBA-71B29C17066A}">
      <dgm:prSet phldrT="4" phldr="0" custT="1"/>
      <dgm:spPr/>
      <dgm:t>
        <a:bodyPr/>
        <a:lstStyle/>
        <a:p>
          <a:r>
            <a:rPr lang="en-US" sz="2000"/>
            <a:t>4</a:t>
          </a:r>
          <a:endParaRPr lang="en-US" sz="2000" dirty="0"/>
        </a:p>
      </dgm:t>
    </dgm:pt>
    <dgm:pt modelId="{6CBD31A2-D70B-4859-AE83-6373055770B6}">
      <dgm:prSet custT="1"/>
      <dgm:spPr/>
      <dgm:t>
        <a:bodyPr/>
        <a:lstStyle/>
        <a:p>
          <a:r>
            <a:rPr lang="en-US" sz="1100" dirty="0"/>
            <a:t>Ensure easy access to reliever</a:t>
          </a:r>
        </a:p>
      </dgm:t>
    </dgm:pt>
    <dgm:pt modelId="{E5AF2649-9C9E-4ABC-A89D-C92F2082511A}" type="parTrans" cxnId="{9A77E162-51DA-424C-95B8-47491BA23254}">
      <dgm:prSet/>
      <dgm:spPr/>
      <dgm:t>
        <a:bodyPr/>
        <a:lstStyle/>
        <a:p>
          <a:endParaRPr lang="en-US" sz="1800"/>
        </a:p>
      </dgm:t>
    </dgm:pt>
    <dgm:pt modelId="{4777A784-4EC7-401C-82BF-3FE82A60CB3F}" type="sibTrans" cxnId="{9A77E162-51DA-424C-95B8-47491BA23254}">
      <dgm:prSet phldrT="5" phldr="0" custT="1"/>
      <dgm:spPr/>
      <dgm:t>
        <a:bodyPr/>
        <a:lstStyle/>
        <a:p>
          <a:r>
            <a:rPr lang="en-US" sz="2000"/>
            <a:t>5</a:t>
          </a:r>
          <a:endParaRPr lang="en-US" sz="2000" dirty="0"/>
        </a:p>
      </dgm:t>
    </dgm:pt>
    <dgm:pt modelId="{E1B071A5-4D83-4E8A-8CD7-A5892BF3CD47}">
      <dgm:prSet custT="1"/>
      <dgm:spPr/>
      <dgm:t>
        <a:bodyPr/>
        <a:lstStyle/>
        <a:p>
          <a:r>
            <a:rPr lang="en-US" sz="1100" dirty="0"/>
            <a:t>If symptoms develop, use inhaler and have student rest until symptoms resolved</a:t>
          </a:r>
        </a:p>
      </dgm:t>
    </dgm:pt>
    <dgm:pt modelId="{748B3B6A-9AFA-4512-9691-6D0A95E38952}" type="parTrans" cxnId="{938AFA7C-F557-4AAD-A70C-66287C1C08B6}">
      <dgm:prSet/>
      <dgm:spPr/>
      <dgm:t>
        <a:bodyPr/>
        <a:lstStyle/>
        <a:p>
          <a:endParaRPr lang="en-US" sz="1800"/>
        </a:p>
      </dgm:t>
    </dgm:pt>
    <dgm:pt modelId="{39B60D1F-205C-4258-BF49-A2746965AEB9}" type="sibTrans" cxnId="{938AFA7C-F557-4AAD-A70C-66287C1C08B6}">
      <dgm:prSet phldrT="6" phldr="0" custT="1"/>
      <dgm:spPr/>
      <dgm:t>
        <a:bodyPr/>
        <a:lstStyle/>
        <a:p>
          <a:r>
            <a:rPr lang="en-US" sz="2000"/>
            <a:t>6</a:t>
          </a:r>
          <a:endParaRPr lang="en-US" sz="2000" dirty="0"/>
        </a:p>
      </dgm:t>
    </dgm:pt>
    <dgm:pt modelId="{007E6284-C3F5-364D-8BFD-02CCB297434C}" type="pres">
      <dgm:prSet presAssocID="{B5D3A366-6682-471D-894D-F698417440B5}" presName="Name0" presStyleCnt="0">
        <dgm:presLayoutVars>
          <dgm:animLvl val="lvl"/>
          <dgm:resizeHandles val="exact"/>
        </dgm:presLayoutVars>
      </dgm:prSet>
      <dgm:spPr/>
    </dgm:pt>
    <dgm:pt modelId="{A926BBAC-EC32-2F4A-8973-7E8CEF472831}" type="pres">
      <dgm:prSet presAssocID="{96FE16A3-6480-4825-BAD1-B9EE8B09D0F2}" presName="compositeNode" presStyleCnt="0">
        <dgm:presLayoutVars>
          <dgm:bulletEnabled val="1"/>
        </dgm:presLayoutVars>
      </dgm:prSet>
      <dgm:spPr/>
    </dgm:pt>
    <dgm:pt modelId="{1E832B44-6ACD-C044-8340-5D8464CD6F5C}" type="pres">
      <dgm:prSet presAssocID="{96FE16A3-6480-4825-BAD1-B9EE8B09D0F2}" presName="bgRect" presStyleLbl="bgAccFollowNode1" presStyleIdx="0" presStyleCnt="6" custScaleY="155437"/>
      <dgm:spPr/>
    </dgm:pt>
    <dgm:pt modelId="{168A22DF-A3CD-8E4B-AE01-AA38A24F0488}" type="pres">
      <dgm:prSet presAssocID="{8F8DB5EA-39FC-4D9F-B83C-5784B768A5EA}" presName="sibTransNodeCircle" presStyleLbl="alignNode1" presStyleIdx="0" presStyleCnt="12">
        <dgm:presLayoutVars>
          <dgm:chMax val="0"/>
          <dgm:bulletEnabled/>
        </dgm:presLayoutVars>
      </dgm:prSet>
      <dgm:spPr/>
    </dgm:pt>
    <dgm:pt modelId="{20CF85EC-6983-E246-8751-B1E9A81288BC}" type="pres">
      <dgm:prSet presAssocID="{96FE16A3-6480-4825-BAD1-B9EE8B09D0F2}" presName="bottomLine" presStyleLbl="alignNode1" presStyleIdx="1" presStyleCnt="12">
        <dgm:presLayoutVars/>
      </dgm:prSet>
      <dgm:spPr/>
    </dgm:pt>
    <dgm:pt modelId="{D8BB8806-0391-0E47-A2E1-BE013ACAFD57}" type="pres">
      <dgm:prSet presAssocID="{96FE16A3-6480-4825-BAD1-B9EE8B09D0F2}" presName="nodeText" presStyleLbl="bgAccFollowNode1" presStyleIdx="0" presStyleCnt="6">
        <dgm:presLayoutVars>
          <dgm:bulletEnabled val="1"/>
        </dgm:presLayoutVars>
      </dgm:prSet>
      <dgm:spPr/>
    </dgm:pt>
    <dgm:pt modelId="{31B9254D-255F-0042-99E8-A9C5F96A00FE}" type="pres">
      <dgm:prSet presAssocID="{8F8DB5EA-39FC-4D9F-B83C-5784B768A5EA}" presName="sibTrans" presStyleCnt="0"/>
      <dgm:spPr/>
    </dgm:pt>
    <dgm:pt modelId="{9B784E5C-7A29-9143-BA1C-684EE95AC4B7}" type="pres">
      <dgm:prSet presAssocID="{BA11DDD3-F727-42AA-B9D0-9FFB7585AA3A}" presName="compositeNode" presStyleCnt="0">
        <dgm:presLayoutVars>
          <dgm:bulletEnabled val="1"/>
        </dgm:presLayoutVars>
      </dgm:prSet>
      <dgm:spPr/>
    </dgm:pt>
    <dgm:pt modelId="{04CBCF60-B6EC-C843-883F-DE71556F8334}" type="pres">
      <dgm:prSet presAssocID="{BA11DDD3-F727-42AA-B9D0-9FFB7585AA3A}" presName="bgRect" presStyleLbl="bgAccFollowNode1" presStyleIdx="1" presStyleCnt="6" custScaleY="155437"/>
      <dgm:spPr/>
    </dgm:pt>
    <dgm:pt modelId="{F824827A-DC30-1842-9DA4-77BA4470011D}" type="pres">
      <dgm:prSet presAssocID="{2CEF3BF2-2362-49D2-BE8E-C8118514F03E}" presName="sibTransNodeCircle" presStyleLbl="alignNode1" presStyleIdx="2" presStyleCnt="12">
        <dgm:presLayoutVars>
          <dgm:chMax val="0"/>
          <dgm:bulletEnabled/>
        </dgm:presLayoutVars>
      </dgm:prSet>
      <dgm:spPr/>
    </dgm:pt>
    <dgm:pt modelId="{30EF396B-C779-FF4F-AAFA-9C767E95C1D5}" type="pres">
      <dgm:prSet presAssocID="{BA11DDD3-F727-42AA-B9D0-9FFB7585AA3A}" presName="bottomLine" presStyleLbl="alignNode1" presStyleIdx="3" presStyleCnt="12">
        <dgm:presLayoutVars/>
      </dgm:prSet>
      <dgm:spPr/>
    </dgm:pt>
    <dgm:pt modelId="{E55CB9EE-322B-5C4A-B17A-0D7D96B93352}" type="pres">
      <dgm:prSet presAssocID="{BA11DDD3-F727-42AA-B9D0-9FFB7585AA3A}" presName="nodeText" presStyleLbl="bgAccFollowNode1" presStyleIdx="1" presStyleCnt="6">
        <dgm:presLayoutVars>
          <dgm:bulletEnabled val="1"/>
        </dgm:presLayoutVars>
      </dgm:prSet>
      <dgm:spPr/>
    </dgm:pt>
    <dgm:pt modelId="{332FA2DA-0160-2F4E-9C26-A488ADB1705E}" type="pres">
      <dgm:prSet presAssocID="{2CEF3BF2-2362-49D2-BE8E-C8118514F03E}" presName="sibTrans" presStyleCnt="0"/>
      <dgm:spPr/>
    </dgm:pt>
    <dgm:pt modelId="{53F489B1-2937-4F4F-BC6C-20C6207D4CF1}" type="pres">
      <dgm:prSet presAssocID="{F30B7113-E101-4A9C-BB55-40326CD94A1C}" presName="compositeNode" presStyleCnt="0">
        <dgm:presLayoutVars>
          <dgm:bulletEnabled val="1"/>
        </dgm:presLayoutVars>
      </dgm:prSet>
      <dgm:spPr/>
    </dgm:pt>
    <dgm:pt modelId="{2FC61A65-2A52-7445-B7BE-AF211C2AAADE}" type="pres">
      <dgm:prSet presAssocID="{F30B7113-E101-4A9C-BB55-40326CD94A1C}" presName="bgRect" presStyleLbl="bgAccFollowNode1" presStyleIdx="2" presStyleCnt="6" custScaleY="155437"/>
      <dgm:spPr/>
    </dgm:pt>
    <dgm:pt modelId="{61BEE9EE-A27E-5A4B-9392-AEB48C196D95}" type="pres">
      <dgm:prSet presAssocID="{CBD27C38-CC01-446F-85C8-6FF8516E672A}" presName="sibTransNodeCircle" presStyleLbl="alignNode1" presStyleIdx="4" presStyleCnt="12">
        <dgm:presLayoutVars>
          <dgm:chMax val="0"/>
          <dgm:bulletEnabled/>
        </dgm:presLayoutVars>
      </dgm:prSet>
      <dgm:spPr/>
    </dgm:pt>
    <dgm:pt modelId="{5B25DD88-E039-8D45-BBB1-9F81B77E9BCC}" type="pres">
      <dgm:prSet presAssocID="{F30B7113-E101-4A9C-BB55-40326CD94A1C}" presName="bottomLine" presStyleLbl="alignNode1" presStyleIdx="5" presStyleCnt="12">
        <dgm:presLayoutVars/>
      </dgm:prSet>
      <dgm:spPr/>
    </dgm:pt>
    <dgm:pt modelId="{2C068E2D-FA59-374C-AEC9-A126E273CC98}" type="pres">
      <dgm:prSet presAssocID="{F30B7113-E101-4A9C-BB55-40326CD94A1C}" presName="nodeText" presStyleLbl="bgAccFollowNode1" presStyleIdx="2" presStyleCnt="6">
        <dgm:presLayoutVars>
          <dgm:bulletEnabled val="1"/>
        </dgm:presLayoutVars>
      </dgm:prSet>
      <dgm:spPr/>
    </dgm:pt>
    <dgm:pt modelId="{3D88AB57-CCD8-3F4E-A861-9C7E37D24100}" type="pres">
      <dgm:prSet presAssocID="{CBD27C38-CC01-446F-85C8-6FF8516E672A}" presName="sibTrans" presStyleCnt="0"/>
      <dgm:spPr/>
    </dgm:pt>
    <dgm:pt modelId="{25B88B0C-BB25-144D-9359-57A54F77D554}" type="pres">
      <dgm:prSet presAssocID="{F8112F0E-09A0-4E3F-B71B-47E01660773F}" presName="compositeNode" presStyleCnt="0">
        <dgm:presLayoutVars>
          <dgm:bulletEnabled val="1"/>
        </dgm:presLayoutVars>
      </dgm:prSet>
      <dgm:spPr/>
    </dgm:pt>
    <dgm:pt modelId="{E9BB30B7-6F39-7643-B696-B3DA9845EB4E}" type="pres">
      <dgm:prSet presAssocID="{F8112F0E-09A0-4E3F-B71B-47E01660773F}" presName="bgRect" presStyleLbl="bgAccFollowNode1" presStyleIdx="3" presStyleCnt="6" custScaleY="155437"/>
      <dgm:spPr/>
    </dgm:pt>
    <dgm:pt modelId="{653D3C55-5FE9-D148-9D37-BC54B7C0839F}" type="pres">
      <dgm:prSet presAssocID="{8180F37E-2302-40C9-BCC1-610ED7AC28D3}" presName="sibTransNodeCircle" presStyleLbl="alignNode1" presStyleIdx="6" presStyleCnt="12">
        <dgm:presLayoutVars>
          <dgm:chMax val="0"/>
          <dgm:bulletEnabled/>
        </dgm:presLayoutVars>
      </dgm:prSet>
      <dgm:spPr/>
    </dgm:pt>
    <dgm:pt modelId="{8701764A-CF58-8241-B8DE-C12CFF3D4084}" type="pres">
      <dgm:prSet presAssocID="{F8112F0E-09A0-4E3F-B71B-47E01660773F}" presName="bottomLine" presStyleLbl="alignNode1" presStyleIdx="7" presStyleCnt="12">
        <dgm:presLayoutVars/>
      </dgm:prSet>
      <dgm:spPr/>
    </dgm:pt>
    <dgm:pt modelId="{06D75071-4260-5841-B1FF-3EC35BE18374}" type="pres">
      <dgm:prSet presAssocID="{F8112F0E-09A0-4E3F-B71B-47E01660773F}" presName="nodeText" presStyleLbl="bgAccFollowNode1" presStyleIdx="3" presStyleCnt="6">
        <dgm:presLayoutVars>
          <dgm:bulletEnabled val="1"/>
        </dgm:presLayoutVars>
      </dgm:prSet>
      <dgm:spPr/>
    </dgm:pt>
    <dgm:pt modelId="{0FBA6159-5818-114E-8407-AE60B4F0E706}" type="pres">
      <dgm:prSet presAssocID="{8180F37E-2302-40C9-BCC1-610ED7AC28D3}" presName="sibTrans" presStyleCnt="0"/>
      <dgm:spPr/>
    </dgm:pt>
    <dgm:pt modelId="{B2352225-42E3-AE43-B37B-AAA58A43A93F}" type="pres">
      <dgm:prSet presAssocID="{6CBD31A2-D70B-4859-AE83-6373055770B6}" presName="compositeNode" presStyleCnt="0">
        <dgm:presLayoutVars>
          <dgm:bulletEnabled val="1"/>
        </dgm:presLayoutVars>
      </dgm:prSet>
      <dgm:spPr/>
    </dgm:pt>
    <dgm:pt modelId="{D54350D2-94F1-744A-BD62-D908C66A9293}" type="pres">
      <dgm:prSet presAssocID="{6CBD31A2-D70B-4859-AE83-6373055770B6}" presName="bgRect" presStyleLbl="bgAccFollowNode1" presStyleIdx="4" presStyleCnt="6" custScaleY="155437"/>
      <dgm:spPr/>
    </dgm:pt>
    <dgm:pt modelId="{7DC51D9C-6D22-EB4D-88C3-E735B3225E0F}" type="pres">
      <dgm:prSet presAssocID="{4777A784-4EC7-401C-82BF-3FE82A60CB3F}" presName="sibTransNodeCircle" presStyleLbl="alignNode1" presStyleIdx="8" presStyleCnt="12">
        <dgm:presLayoutVars>
          <dgm:chMax val="0"/>
          <dgm:bulletEnabled/>
        </dgm:presLayoutVars>
      </dgm:prSet>
      <dgm:spPr/>
    </dgm:pt>
    <dgm:pt modelId="{8A63AB1E-6825-A44D-B213-FC4CAF1F39B7}" type="pres">
      <dgm:prSet presAssocID="{6CBD31A2-D70B-4859-AE83-6373055770B6}" presName="bottomLine" presStyleLbl="alignNode1" presStyleIdx="9" presStyleCnt="12">
        <dgm:presLayoutVars/>
      </dgm:prSet>
      <dgm:spPr/>
    </dgm:pt>
    <dgm:pt modelId="{2F3626A4-F6CA-5843-AE95-6FDBB01466B0}" type="pres">
      <dgm:prSet presAssocID="{6CBD31A2-D70B-4859-AE83-6373055770B6}" presName="nodeText" presStyleLbl="bgAccFollowNode1" presStyleIdx="4" presStyleCnt="6">
        <dgm:presLayoutVars>
          <dgm:bulletEnabled val="1"/>
        </dgm:presLayoutVars>
      </dgm:prSet>
      <dgm:spPr/>
    </dgm:pt>
    <dgm:pt modelId="{82E1A728-69E7-5743-9888-9E1A16AAABFF}" type="pres">
      <dgm:prSet presAssocID="{4777A784-4EC7-401C-82BF-3FE82A60CB3F}" presName="sibTrans" presStyleCnt="0"/>
      <dgm:spPr/>
    </dgm:pt>
    <dgm:pt modelId="{4B25E873-D815-B240-BC36-188ADD16FEFA}" type="pres">
      <dgm:prSet presAssocID="{E1B071A5-4D83-4E8A-8CD7-A5892BF3CD47}" presName="compositeNode" presStyleCnt="0">
        <dgm:presLayoutVars>
          <dgm:bulletEnabled val="1"/>
        </dgm:presLayoutVars>
      </dgm:prSet>
      <dgm:spPr/>
    </dgm:pt>
    <dgm:pt modelId="{01A62A84-8AEB-B046-9533-ABA35396FF4B}" type="pres">
      <dgm:prSet presAssocID="{E1B071A5-4D83-4E8A-8CD7-A5892BF3CD47}" presName="bgRect" presStyleLbl="bgAccFollowNode1" presStyleIdx="5" presStyleCnt="6" custScaleY="155437"/>
      <dgm:spPr/>
    </dgm:pt>
    <dgm:pt modelId="{C770E24D-F73A-F145-9057-46B0EA3C3DF1}" type="pres">
      <dgm:prSet presAssocID="{39B60D1F-205C-4258-BF49-A2746965AEB9}" presName="sibTransNodeCircle" presStyleLbl="alignNode1" presStyleIdx="10" presStyleCnt="12">
        <dgm:presLayoutVars>
          <dgm:chMax val="0"/>
          <dgm:bulletEnabled/>
        </dgm:presLayoutVars>
      </dgm:prSet>
      <dgm:spPr/>
    </dgm:pt>
    <dgm:pt modelId="{FBAC588D-FE20-3143-B533-E588A8C3E4EE}" type="pres">
      <dgm:prSet presAssocID="{E1B071A5-4D83-4E8A-8CD7-A5892BF3CD47}" presName="bottomLine" presStyleLbl="alignNode1" presStyleIdx="11" presStyleCnt="12">
        <dgm:presLayoutVars/>
      </dgm:prSet>
      <dgm:spPr/>
    </dgm:pt>
    <dgm:pt modelId="{78197BE3-D4F0-7547-B970-C8F61CBEB119}" type="pres">
      <dgm:prSet presAssocID="{E1B071A5-4D83-4E8A-8CD7-A5892BF3CD47}" presName="nodeText" presStyleLbl="bgAccFollowNode1" presStyleIdx="5" presStyleCnt="6">
        <dgm:presLayoutVars>
          <dgm:bulletEnabled val="1"/>
        </dgm:presLayoutVars>
      </dgm:prSet>
      <dgm:spPr/>
    </dgm:pt>
  </dgm:ptLst>
  <dgm:cxnLst>
    <dgm:cxn modelId="{D19AF704-9CED-5846-9130-A5B4EE705E87}" type="presOf" srcId="{4777A784-4EC7-401C-82BF-3FE82A60CB3F}" destId="{7DC51D9C-6D22-EB4D-88C3-E735B3225E0F}" srcOrd="0" destOrd="0" presId="urn:microsoft.com/office/officeart/2016/7/layout/BasicLinearProcessNumbered"/>
    <dgm:cxn modelId="{65F50507-14EC-6B46-A5BB-CE06D664D529}" type="presOf" srcId="{F30B7113-E101-4A9C-BB55-40326CD94A1C}" destId="{2C068E2D-FA59-374C-AEC9-A126E273CC98}" srcOrd="1" destOrd="0" presId="urn:microsoft.com/office/officeart/2016/7/layout/BasicLinearProcessNumbered"/>
    <dgm:cxn modelId="{4F835F20-691D-47FE-AE0A-C0B9C2DBCEB5}" srcId="{B5D3A366-6682-471D-894D-F698417440B5}" destId="{F30B7113-E101-4A9C-BB55-40326CD94A1C}" srcOrd="2" destOrd="0" parTransId="{4253B2E2-B5E8-4D49-AA81-8B9F7C788EDC}" sibTransId="{CBD27C38-CC01-446F-85C8-6FF8516E672A}"/>
    <dgm:cxn modelId="{D012B126-389C-410F-885A-6D89F75F0917}" srcId="{B5D3A366-6682-471D-894D-F698417440B5}" destId="{96FE16A3-6480-4825-BAD1-B9EE8B09D0F2}" srcOrd="0" destOrd="0" parTransId="{DFB9DB75-BE40-4FCC-BD25-449FD8282F27}" sibTransId="{8F8DB5EA-39FC-4D9F-B83C-5784B768A5EA}"/>
    <dgm:cxn modelId="{CDF66E2B-B489-4017-8EBA-71B29C17066A}" srcId="{B5D3A366-6682-471D-894D-F698417440B5}" destId="{F8112F0E-09A0-4E3F-B71B-47E01660773F}" srcOrd="3" destOrd="0" parTransId="{5EECFE49-D597-4BAC-B860-934BDC2D2716}" sibTransId="{8180F37E-2302-40C9-BCC1-610ED7AC28D3}"/>
    <dgm:cxn modelId="{132A012E-7475-7B49-AD93-3F66186A1B8D}" type="presOf" srcId="{CBD27C38-CC01-446F-85C8-6FF8516E672A}" destId="{61BEE9EE-A27E-5A4B-9392-AEB48C196D95}" srcOrd="0" destOrd="0" presId="urn:microsoft.com/office/officeart/2016/7/layout/BasicLinearProcessNumbered"/>
    <dgm:cxn modelId="{53BC5636-FBDC-4E82-9548-4AC9465310C4}" srcId="{B5D3A366-6682-471D-894D-F698417440B5}" destId="{BA11DDD3-F727-42AA-B9D0-9FFB7585AA3A}" srcOrd="1" destOrd="0" parTransId="{4D7CA982-5BD0-4606-8C5A-4631EF4094BB}" sibTransId="{2CEF3BF2-2362-49D2-BE8E-C8118514F03E}"/>
    <dgm:cxn modelId="{FEF2A941-13E2-724C-A74A-5A9036C312F0}" type="presOf" srcId="{F8112F0E-09A0-4E3F-B71B-47E01660773F}" destId="{E9BB30B7-6F39-7643-B696-B3DA9845EB4E}" srcOrd="0" destOrd="0" presId="urn:microsoft.com/office/officeart/2016/7/layout/BasicLinearProcessNumbered"/>
    <dgm:cxn modelId="{9A77E162-51DA-424C-95B8-47491BA23254}" srcId="{B5D3A366-6682-471D-894D-F698417440B5}" destId="{6CBD31A2-D70B-4859-AE83-6373055770B6}" srcOrd="4" destOrd="0" parTransId="{E5AF2649-9C9E-4ABC-A89D-C92F2082511A}" sibTransId="{4777A784-4EC7-401C-82BF-3FE82A60CB3F}"/>
    <dgm:cxn modelId="{B86CA344-C5BB-FA4E-A698-E0CE88439A94}" type="presOf" srcId="{8180F37E-2302-40C9-BCC1-610ED7AC28D3}" destId="{653D3C55-5FE9-D148-9D37-BC54B7C0839F}" srcOrd="0" destOrd="0" presId="urn:microsoft.com/office/officeart/2016/7/layout/BasicLinearProcessNumbered"/>
    <dgm:cxn modelId="{938AFA7C-F557-4AAD-A70C-66287C1C08B6}" srcId="{B5D3A366-6682-471D-894D-F698417440B5}" destId="{E1B071A5-4D83-4E8A-8CD7-A5892BF3CD47}" srcOrd="5" destOrd="0" parTransId="{748B3B6A-9AFA-4512-9691-6D0A95E38952}" sibTransId="{39B60D1F-205C-4258-BF49-A2746965AEB9}"/>
    <dgm:cxn modelId="{09835784-9E13-4F4B-AAC8-C9E9EDD32F44}" type="presOf" srcId="{BA11DDD3-F727-42AA-B9D0-9FFB7585AA3A}" destId="{04CBCF60-B6EC-C843-883F-DE71556F8334}" srcOrd="0" destOrd="0" presId="urn:microsoft.com/office/officeart/2016/7/layout/BasicLinearProcessNumbered"/>
    <dgm:cxn modelId="{17FC348B-48C9-E845-81B3-31D373477578}" type="presOf" srcId="{2CEF3BF2-2362-49D2-BE8E-C8118514F03E}" destId="{F824827A-DC30-1842-9DA4-77BA4470011D}" srcOrd="0" destOrd="0" presId="urn:microsoft.com/office/officeart/2016/7/layout/BasicLinearProcessNumbered"/>
    <dgm:cxn modelId="{FF3CEB8D-17D4-0B46-8B01-D19A934F20F2}" type="presOf" srcId="{8F8DB5EA-39FC-4D9F-B83C-5784B768A5EA}" destId="{168A22DF-A3CD-8E4B-AE01-AA38A24F0488}" srcOrd="0" destOrd="0" presId="urn:microsoft.com/office/officeart/2016/7/layout/BasicLinearProcessNumbered"/>
    <dgm:cxn modelId="{C78E128E-EFB0-E94A-8E67-2B2AEA399C84}" type="presOf" srcId="{6CBD31A2-D70B-4859-AE83-6373055770B6}" destId="{2F3626A4-F6CA-5843-AE95-6FDBB01466B0}" srcOrd="1" destOrd="0" presId="urn:microsoft.com/office/officeart/2016/7/layout/BasicLinearProcessNumbered"/>
    <dgm:cxn modelId="{21A5DE99-1F56-2A4B-9586-610815B1F3B0}" type="presOf" srcId="{BA11DDD3-F727-42AA-B9D0-9FFB7585AA3A}" destId="{E55CB9EE-322B-5C4A-B17A-0D7D96B93352}" srcOrd="1" destOrd="0" presId="urn:microsoft.com/office/officeart/2016/7/layout/BasicLinearProcessNumbered"/>
    <dgm:cxn modelId="{BDE4E299-635E-8A44-A412-9CC35379DFA7}" type="presOf" srcId="{E1B071A5-4D83-4E8A-8CD7-A5892BF3CD47}" destId="{78197BE3-D4F0-7547-B970-C8F61CBEB119}" srcOrd="1" destOrd="0" presId="urn:microsoft.com/office/officeart/2016/7/layout/BasicLinearProcessNumbered"/>
    <dgm:cxn modelId="{2D64C99A-8857-BB47-8037-52186481A095}" type="presOf" srcId="{39B60D1F-205C-4258-BF49-A2746965AEB9}" destId="{C770E24D-F73A-F145-9057-46B0EA3C3DF1}" srcOrd="0" destOrd="0" presId="urn:microsoft.com/office/officeart/2016/7/layout/BasicLinearProcessNumbered"/>
    <dgm:cxn modelId="{C157ADAD-C47C-2747-AF28-AE12BBC3AAA5}" type="presOf" srcId="{B5D3A366-6682-471D-894D-F698417440B5}" destId="{007E6284-C3F5-364D-8BFD-02CCB297434C}" srcOrd="0" destOrd="0" presId="urn:microsoft.com/office/officeart/2016/7/layout/BasicLinearProcessNumbered"/>
    <dgm:cxn modelId="{60B6B6AF-DA21-9046-B698-90E9FE6DCBED}" type="presOf" srcId="{6CBD31A2-D70B-4859-AE83-6373055770B6}" destId="{D54350D2-94F1-744A-BD62-D908C66A9293}" srcOrd="0" destOrd="0" presId="urn:microsoft.com/office/officeart/2016/7/layout/BasicLinearProcessNumbered"/>
    <dgm:cxn modelId="{42562ABD-BAA8-3249-9683-557618B4E519}" type="presOf" srcId="{F8112F0E-09A0-4E3F-B71B-47E01660773F}" destId="{06D75071-4260-5841-B1FF-3EC35BE18374}" srcOrd="1" destOrd="0" presId="urn:microsoft.com/office/officeart/2016/7/layout/BasicLinearProcessNumbered"/>
    <dgm:cxn modelId="{93CE1ACF-7DEF-0F4F-B640-23E8E12F46C8}" type="presOf" srcId="{F30B7113-E101-4A9C-BB55-40326CD94A1C}" destId="{2FC61A65-2A52-7445-B7BE-AF211C2AAADE}" srcOrd="0" destOrd="0" presId="urn:microsoft.com/office/officeart/2016/7/layout/BasicLinearProcessNumbered"/>
    <dgm:cxn modelId="{62AF14D5-BE80-4B4C-9F0C-875844FF0BDF}" type="presOf" srcId="{96FE16A3-6480-4825-BAD1-B9EE8B09D0F2}" destId="{D8BB8806-0391-0E47-A2E1-BE013ACAFD57}" srcOrd="1" destOrd="0" presId="urn:microsoft.com/office/officeart/2016/7/layout/BasicLinearProcessNumbered"/>
    <dgm:cxn modelId="{CF49DAE1-0A25-134C-B22E-4F6A282DF6DE}" type="presOf" srcId="{E1B071A5-4D83-4E8A-8CD7-A5892BF3CD47}" destId="{01A62A84-8AEB-B046-9533-ABA35396FF4B}" srcOrd="0" destOrd="0" presId="urn:microsoft.com/office/officeart/2016/7/layout/BasicLinearProcessNumbered"/>
    <dgm:cxn modelId="{F6A4E6F6-FD6D-5B4B-9638-0A89A46A4BD8}" type="presOf" srcId="{96FE16A3-6480-4825-BAD1-B9EE8B09D0F2}" destId="{1E832B44-6ACD-C044-8340-5D8464CD6F5C}" srcOrd="0" destOrd="0" presId="urn:microsoft.com/office/officeart/2016/7/layout/BasicLinearProcessNumbered"/>
    <dgm:cxn modelId="{FC562265-0917-1547-A9F0-BEEFA8B1881B}" type="presParOf" srcId="{007E6284-C3F5-364D-8BFD-02CCB297434C}" destId="{A926BBAC-EC32-2F4A-8973-7E8CEF472831}" srcOrd="0" destOrd="0" presId="urn:microsoft.com/office/officeart/2016/7/layout/BasicLinearProcessNumbered"/>
    <dgm:cxn modelId="{A92F8F51-EA6A-5D42-9006-DC263227AEC4}" type="presParOf" srcId="{A926BBAC-EC32-2F4A-8973-7E8CEF472831}" destId="{1E832B44-6ACD-C044-8340-5D8464CD6F5C}" srcOrd="0" destOrd="0" presId="urn:microsoft.com/office/officeart/2016/7/layout/BasicLinearProcessNumbered"/>
    <dgm:cxn modelId="{BFB47CEC-6659-BB4C-8827-6716CD46433F}" type="presParOf" srcId="{A926BBAC-EC32-2F4A-8973-7E8CEF472831}" destId="{168A22DF-A3CD-8E4B-AE01-AA38A24F0488}" srcOrd="1" destOrd="0" presId="urn:microsoft.com/office/officeart/2016/7/layout/BasicLinearProcessNumbered"/>
    <dgm:cxn modelId="{4A82798E-2568-F540-8384-0655460A6E90}" type="presParOf" srcId="{A926BBAC-EC32-2F4A-8973-7E8CEF472831}" destId="{20CF85EC-6983-E246-8751-B1E9A81288BC}" srcOrd="2" destOrd="0" presId="urn:microsoft.com/office/officeart/2016/7/layout/BasicLinearProcessNumbered"/>
    <dgm:cxn modelId="{CD555787-8DF5-AE4B-A587-FACD04203BEF}" type="presParOf" srcId="{A926BBAC-EC32-2F4A-8973-7E8CEF472831}" destId="{D8BB8806-0391-0E47-A2E1-BE013ACAFD57}" srcOrd="3" destOrd="0" presId="urn:microsoft.com/office/officeart/2016/7/layout/BasicLinearProcessNumbered"/>
    <dgm:cxn modelId="{0E963C1C-6ECA-844A-8E35-EB806C95C008}" type="presParOf" srcId="{007E6284-C3F5-364D-8BFD-02CCB297434C}" destId="{31B9254D-255F-0042-99E8-A9C5F96A00FE}" srcOrd="1" destOrd="0" presId="urn:microsoft.com/office/officeart/2016/7/layout/BasicLinearProcessNumbered"/>
    <dgm:cxn modelId="{9A38F8F0-828F-A24C-901C-0006B3014E1D}" type="presParOf" srcId="{007E6284-C3F5-364D-8BFD-02CCB297434C}" destId="{9B784E5C-7A29-9143-BA1C-684EE95AC4B7}" srcOrd="2" destOrd="0" presId="urn:microsoft.com/office/officeart/2016/7/layout/BasicLinearProcessNumbered"/>
    <dgm:cxn modelId="{0340E55C-4414-7045-859B-E88615C1E52B}" type="presParOf" srcId="{9B784E5C-7A29-9143-BA1C-684EE95AC4B7}" destId="{04CBCF60-B6EC-C843-883F-DE71556F8334}" srcOrd="0" destOrd="0" presId="urn:microsoft.com/office/officeart/2016/7/layout/BasicLinearProcessNumbered"/>
    <dgm:cxn modelId="{53439B3A-28BB-954A-BA7C-7E643B341663}" type="presParOf" srcId="{9B784E5C-7A29-9143-BA1C-684EE95AC4B7}" destId="{F824827A-DC30-1842-9DA4-77BA4470011D}" srcOrd="1" destOrd="0" presId="urn:microsoft.com/office/officeart/2016/7/layout/BasicLinearProcessNumbered"/>
    <dgm:cxn modelId="{3BE0900D-D223-C048-85CB-F565107CEA8F}" type="presParOf" srcId="{9B784E5C-7A29-9143-BA1C-684EE95AC4B7}" destId="{30EF396B-C779-FF4F-AAFA-9C767E95C1D5}" srcOrd="2" destOrd="0" presId="urn:microsoft.com/office/officeart/2016/7/layout/BasicLinearProcessNumbered"/>
    <dgm:cxn modelId="{AFCE9576-7063-B247-9435-2ED5B006E916}" type="presParOf" srcId="{9B784E5C-7A29-9143-BA1C-684EE95AC4B7}" destId="{E55CB9EE-322B-5C4A-B17A-0D7D96B93352}" srcOrd="3" destOrd="0" presId="urn:microsoft.com/office/officeart/2016/7/layout/BasicLinearProcessNumbered"/>
    <dgm:cxn modelId="{C21C4026-6B7C-0041-A40A-6B2DBEFA3FA7}" type="presParOf" srcId="{007E6284-C3F5-364D-8BFD-02CCB297434C}" destId="{332FA2DA-0160-2F4E-9C26-A488ADB1705E}" srcOrd="3" destOrd="0" presId="urn:microsoft.com/office/officeart/2016/7/layout/BasicLinearProcessNumbered"/>
    <dgm:cxn modelId="{5645CCEC-71A6-F747-94AC-80EA42165903}" type="presParOf" srcId="{007E6284-C3F5-364D-8BFD-02CCB297434C}" destId="{53F489B1-2937-4F4F-BC6C-20C6207D4CF1}" srcOrd="4" destOrd="0" presId="urn:microsoft.com/office/officeart/2016/7/layout/BasicLinearProcessNumbered"/>
    <dgm:cxn modelId="{7F5E7445-0803-564D-AF87-8462B9438B62}" type="presParOf" srcId="{53F489B1-2937-4F4F-BC6C-20C6207D4CF1}" destId="{2FC61A65-2A52-7445-B7BE-AF211C2AAADE}" srcOrd="0" destOrd="0" presId="urn:microsoft.com/office/officeart/2016/7/layout/BasicLinearProcessNumbered"/>
    <dgm:cxn modelId="{2907073C-56A9-B74C-8C3D-7701F6ABF68E}" type="presParOf" srcId="{53F489B1-2937-4F4F-BC6C-20C6207D4CF1}" destId="{61BEE9EE-A27E-5A4B-9392-AEB48C196D95}" srcOrd="1" destOrd="0" presId="urn:microsoft.com/office/officeart/2016/7/layout/BasicLinearProcessNumbered"/>
    <dgm:cxn modelId="{24AB7214-8613-2A4D-A250-971B9A47F607}" type="presParOf" srcId="{53F489B1-2937-4F4F-BC6C-20C6207D4CF1}" destId="{5B25DD88-E039-8D45-BBB1-9F81B77E9BCC}" srcOrd="2" destOrd="0" presId="urn:microsoft.com/office/officeart/2016/7/layout/BasicLinearProcessNumbered"/>
    <dgm:cxn modelId="{004422E1-5488-5349-9892-1A972679B13A}" type="presParOf" srcId="{53F489B1-2937-4F4F-BC6C-20C6207D4CF1}" destId="{2C068E2D-FA59-374C-AEC9-A126E273CC98}" srcOrd="3" destOrd="0" presId="urn:microsoft.com/office/officeart/2016/7/layout/BasicLinearProcessNumbered"/>
    <dgm:cxn modelId="{060DB761-ABBC-D24C-B662-9A662736F911}" type="presParOf" srcId="{007E6284-C3F5-364D-8BFD-02CCB297434C}" destId="{3D88AB57-CCD8-3F4E-A861-9C7E37D24100}" srcOrd="5" destOrd="0" presId="urn:microsoft.com/office/officeart/2016/7/layout/BasicLinearProcessNumbered"/>
    <dgm:cxn modelId="{D31E842E-B174-8944-BC47-CF6AE4751C01}" type="presParOf" srcId="{007E6284-C3F5-364D-8BFD-02CCB297434C}" destId="{25B88B0C-BB25-144D-9359-57A54F77D554}" srcOrd="6" destOrd="0" presId="urn:microsoft.com/office/officeart/2016/7/layout/BasicLinearProcessNumbered"/>
    <dgm:cxn modelId="{40255DEF-0F98-0A45-95F4-3EB6C897C331}" type="presParOf" srcId="{25B88B0C-BB25-144D-9359-57A54F77D554}" destId="{E9BB30B7-6F39-7643-B696-B3DA9845EB4E}" srcOrd="0" destOrd="0" presId="urn:microsoft.com/office/officeart/2016/7/layout/BasicLinearProcessNumbered"/>
    <dgm:cxn modelId="{C8F32FE5-8AE5-A242-8642-2835485E53A0}" type="presParOf" srcId="{25B88B0C-BB25-144D-9359-57A54F77D554}" destId="{653D3C55-5FE9-D148-9D37-BC54B7C0839F}" srcOrd="1" destOrd="0" presId="urn:microsoft.com/office/officeart/2016/7/layout/BasicLinearProcessNumbered"/>
    <dgm:cxn modelId="{781C4747-9A91-074F-AE21-48ADA484B774}" type="presParOf" srcId="{25B88B0C-BB25-144D-9359-57A54F77D554}" destId="{8701764A-CF58-8241-B8DE-C12CFF3D4084}" srcOrd="2" destOrd="0" presId="urn:microsoft.com/office/officeart/2016/7/layout/BasicLinearProcessNumbered"/>
    <dgm:cxn modelId="{25D6FAAD-F198-F44C-8D3F-32EA3F15483F}" type="presParOf" srcId="{25B88B0C-BB25-144D-9359-57A54F77D554}" destId="{06D75071-4260-5841-B1FF-3EC35BE18374}" srcOrd="3" destOrd="0" presId="urn:microsoft.com/office/officeart/2016/7/layout/BasicLinearProcessNumbered"/>
    <dgm:cxn modelId="{0C6D8EFF-A085-7D48-A398-BFB2C4BB1E5B}" type="presParOf" srcId="{007E6284-C3F5-364D-8BFD-02CCB297434C}" destId="{0FBA6159-5818-114E-8407-AE60B4F0E706}" srcOrd="7" destOrd="0" presId="urn:microsoft.com/office/officeart/2016/7/layout/BasicLinearProcessNumbered"/>
    <dgm:cxn modelId="{950D8A8E-5F98-9C49-B53A-F0D58829F9A3}" type="presParOf" srcId="{007E6284-C3F5-364D-8BFD-02CCB297434C}" destId="{B2352225-42E3-AE43-B37B-AAA58A43A93F}" srcOrd="8" destOrd="0" presId="urn:microsoft.com/office/officeart/2016/7/layout/BasicLinearProcessNumbered"/>
    <dgm:cxn modelId="{7DB10008-3D1A-7E4B-95D9-2E75BACF6ECA}" type="presParOf" srcId="{B2352225-42E3-AE43-B37B-AAA58A43A93F}" destId="{D54350D2-94F1-744A-BD62-D908C66A9293}" srcOrd="0" destOrd="0" presId="urn:microsoft.com/office/officeart/2016/7/layout/BasicLinearProcessNumbered"/>
    <dgm:cxn modelId="{BAAE58F1-D591-0046-93CE-54C01E454A1F}" type="presParOf" srcId="{B2352225-42E3-AE43-B37B-AAA58A43A93F}" destId="{7DC51D9C-6D22-EB4D-88C3-E735B3225E0F}" srcOrd="1" destOrd="0" presId="urn:microsoft.com/office/officeart/2016/7/layout/BasicLinearProcessNumbered"/>
    <dgm:cxn modelId="{484AD7C4-6A7D-8340-9231-42F1F7F9C4B7}" type="presParOf" srcId="{B2352225-42E3-AE43-B37B-AAA58A43A93F}" destId="{8A63AB1E-6825-A44D-B213-FC4CAF1F39B7}" srcOrd="2" destOrd="0" presId="urn:microsoft.com/office/officeart/2016/7/layout/BasicLinearProcessNumbered"/>
    <dgm:cxn modelId="{EB288AB1-636A-8248-89BC-23E942E4DF54}" type="presParOf" srcId="{B2352225-42E3-AE43-B37B-AAA58A43A93F}" destId="{2F3626A4-F6CA-5843-AE95-6FDBB01466B0}" srcOrd="3" destOrd="0" presId="urn:microsoft.com/office/officeart/2016/7/layout/BasicLinearProcessNumbered"/>
    <dgm:cxn modelId="{90277992-737E-E647-B326-99080FD9A131}" type="presParOf" srcId="{007E6284-C3F5-364D-8BFD-02CCB297434C}" destId="{82E1A728-69E7-5743-9888-9E1A16AAABFF}" srcOrd="9" destOrd="0" presId="urn:microsoft.com/office/officeart/2016/7/layout/BasicLinearProcessNumbered"/>
    <dgm:cxn modelId="{A85DA4B0-3A93-E841-8EB3-1594B68C84B1}" type="presParOf" srcId="{007E6284-C3F5-364D-8BFD-02CCB297434C}" destId="{4B25E873-D815-B240-BC36-188ADD16FEFA}" srcOrd="10" destOrd="0" presId="urn:microsoft.com/office/officeart/2016/7/layout/BasicLinearProcessNumbered"/>
    <dgm:cxn modelId="{8D74FDEF-C6C1-C641-8DE2-C82217C3744F}" type="presParOf" srcId="{4B25E873-D815-B240-BC36-188ADD16FEFA}" destId="{01A62A84-8AEB-B046-9533-ABA35396FF4B}" srcOrd="0" destOrd="0" presId="urn:microsoft.com/office/officeart/2016/7/layout/BasicLinearProcessNumbered"/>
    <dgm:cxn modelId="{168C82B2-45EC-4D43-8D49-2DCEFC75B125}" type="presParOf" srcId="{4B25E873-D815-B240-BC36-188ADD16FEFA}" destId="{C770E24D-F73A-F145-9057-46B0EA3C3DF1}" srcOrd="1" destOrd="0" presId="urn:microsoft.com/office/officeart/2016/7/layout/BasicLinearProcessNumbered"/>
    <dgm:cxn modelId="{01A1DDB2-69F9-F441-870D-CE11DC567FB1}" type="presParOf" srcId="{4B25E873-D815-B240-BC36-188ADD16FEFA}" destId="{FBAC588D-FE20-3143-B533-E588A8C3E4EE}" srcOrd="2" destOrd="0" presId="urn:microsoft.com/office/officeart/2016/7/layout/BasicLinearProcessNumbered"/>
    <dgm:cxn modelId="{776C20D2-067C-AC42-B78D-20A9A2407598}" type="presParOf" srcId="{4B25E873-D815-B240-BC36-188ADD16FEFA}" destId="{78197BE3-D4F0-7547-B970-C8F61CBEB119}"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F135C33-4FD8-4357-B62F-D9383A37A2FD}"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790FABD0-EDAB-4DC9-BF0A-F055B326E30E}">
      <dgm:prSet custT="1"/>
      <dgm:spPr/>
      <dgm:t>
        <a:bodyPr/>
        <a:lstStyle/>
        <a:p>
          <a:r>
            <a:rPr lang="en-US" sz="2000" dirty="0">
              <a:latin typeface="Arial" panose="020B0604020202020204" pitchFamily="34" charset="0"/>
              <a:cs typeface="Arial" panose="020B0604020202020204" pitchFamily="34" charset="0"/>
            </a:rPr>
            <a:t>Identify and assess students with asthma and identify risk for future burden (All students with asthma)</a:t>
          </a:r>
        </a:p>
      </dgm:t>
    </dgm:pt>
    <dgm:pt modelId="{74802B23-D7E1-447C-9E42-D908530A961C}" type="parTrans" cxnId="{EC46861B-EBF3-4E7F-9F1F-CB892ED6978C}">
      <dgm:prSet/>
      <dgm:spPr/>
      <dgm:t>
        <a:bodyPr/>
        <a:lstStyle/>
        <a:p>
          <a:endParaRPr lang="en-US"/>
        </a:p>
      </dgm:t>
    </dgm:pt>
    <dgm:pt modelId="{2D4A038C-E07F-437A-A297-C5A476DE4FD3}" type="sibTrans" cxnId="{EC46861B-EBF3-4E7F-9F1F-CB892ED6978C}">
      <dgm:prSet/>
      <dgm:spPr/>
      <dgm:t>
        <a:bodyPr/>
        <a:lstStyle/>
        <a:p>
          <a:endParaRPr lang="en-US"/>
        </a:p>
      </dgm:t>
    </dgm:pt>
    <dgm:pt modelId="{A3614295-CB83-4071-BA5A-739E05C4D298}">
      <dgm:prSet custT="1"/>
      <dgm:spPr/>
      <dgm:t>
        <a:bodyPr/>
        <a:lstStyle/>
        <a:p>
          <a:r>
            <a:rPr lang="en-US" sz="2000" dirty="0">
              <a:latin typeface="Arial" panose="020B0604020202020204" pitchFamily="34" charset="0"/>
              <a:cs typeface="Arial" panose="020B0604020202020204" pitchFamily="34" charset="0"/>
            </a:rPr>
            <a:t>Ensure students have access to a quick relief inhaler and CO Asthma Care Plan and Medication Order for Schools and Child Care Settings</a:t>
          </a:r>
        </a:p>
      </dgm:t>
    </dgm:pt>
    <dgm:pt modelId="{5F931456-1A6B-4334-8515-9DD322C5FAB3}" type="parTrans" cxnId="{B0DBF751-AD16-4FF7-9D8C-91F1B416548F}">
      <dgm:prSet/>
      <dgm:spPr/>
      <dgm:t>
        <a:bodyPr/>
        <a:lstStyle/>
        <a:p>
          <a:endParaRPr lang="en-US"/>
        </a:p>
      </dgm:t>
    </dgm:pt>
    <dgm:pt modelId="{5C6A61AE-458E-4402-80C8-FACDA56A7632}" type="sibTrans" cxnId="{B0DBF751-AD16-4FF7-9D8C-91F1B416548F}">
      <dgm:prSet/>
      <dgm:spPr/>
      <dgm:t>
        <a:bodyPr/>
        <a:lstStyle/>
        <a:p>
          <a:endParaRPr lang="en-US"/>
        </a:p>
      </dgm:t>
    </dgm:pt>
    <dgm:pt modelId="{E6BE7EE6-B601-4211-B9F0-20AA085384E7}">
      <dgm:prSet custT="1"/>
      <dgm:spPr/>
      <dgm:t>
        <a:bodyPr/>
        <a:lstStyle/>
        <a:p>
          <a:r>
            <a:rPr lang="en-US" sz="2000" dirty="0">
              <a:latin typeface="Arial" panose="020B0604020202020204" pitchFamily="34" charset="0"/>
              <a:cs typeface="Arial" panose="020B0604020202020204" pitchFamily="34" charset="0"/>
            </a:rPr>
            <a:t>Provide asthma education and support asthma self-management skill development for most at-risk</a:t>
          </a:r>
        </a:p>
      </dgm:t>
    </dgm:pt>
    <dgm:pt modelId="{3932AC29-EC6D-4558-8BF1-BDB4E1BCB1D8}" type="parTrans" cxnId="{544DD23A-214A-42DC-9AAD-7C76B3F325B8}">
      <dgm:prSet/>
      <dgm:spPr/>
      <dgm:t>
        <a:bodyPr/>
        <a:lstStyle/>
        <a:p>
          <a:endParaRPr lang="en-US"/>
        </a:p>
      </dgm:t>
    </dgm:pt>
    <dgm:pt modelId="{6D1E1507-380B-412D-A6AE-CE81D6B169F9}" type="sibTrans" cxnId="{544DD23A-214A-42DC-9AAD-7C76B3F325B8}">
      <dgm:prSet/>
      <dgm:spPr/>
      <dgm:t>
        <a:bodyPr/>
        <a:lstStyle/>
        <a:p>
          <a:endParaRPr lang="en-US"/>
        </a:p>
      </dgm:t>
    </dgm:pt>
    <dgm:pt modelId="{3CC1DEDD-A6C8-4904-99CE-3FB09545CBB4}">
      <dgm:prSet custT="1"/>
      <dgm:spPr/>
      <dgm:t>
        <a:bodyPr/>
        <a:lstStyle/>
        <a:p>
          <a:r>
            <a:rPr lang="en-US" sz="2000" dirty="0">
              <a:latin typeface="Arial" panose="020B0604020202020204" pitchFamily="34" charset="0"/>
              <a:cs typeface="Arial" panose="020B0604020202020204" pitchFamily="34" charset="0"/>
            </a:rPr>
            <a:t>Case management and care coordination for most at-risk</a:t>
          </a:r>
        </a:p>
      </dgm:t>
    </dgm:pt>
    <dgm:pt modelId="{F6B74138-489A-4CC5-BD63-A4E95849A2FB}" type="parTrans" cxnId="{C8F0AB8A-380C-4781-A929-822F267E3EB9}">
      <dgm:prSet/>
      <dgm:spPr/>
      <dgm:t>
        <a:bodyPr/>
        <a:lstStyle/>
        <a:p>
          <a:endParaRPr lang="en-US"/>
        </a:p>
      </dgm:t>
    </dgm:pt>
    <dgm:pt modelId="{BF711F6B-2E2E-4597-8061-33134613C158}" type="sibTrans" cxnId="{C8F0AB8A-380C-4781-A929-822F267E3EB9}">
      <dgm:prSet/>
      <dgm:spPr/>
      <dgm:t>
        <a:bodyPr/>
        <a:lstStyle/>
        <a:p>
          <a:endParaRPr lang="en-US"/>
        </a:p>
      </dgm:t>
    </dgm:pt>
    <dgm:pt modelId="{68BFEDAA-ACEF-4691-8C97-EC9CF4CCCB4A}">
      <dgm:prSet custT="1"/>
      <dgm:spPr/>
      <dgm:t>
        <a:bodyPr/>
        <a:lstStyle/>
        <a:p>
          <a:pPr algn="ctr"/>
          <a:r>
            <a:rPr lang="en-US" sz="2000" dirty="0">
              <a:solidFill>
                <a:schemeClr val="bg1"/>
              </a:solidFill>
              <a:latin typeface="Arial" panose="020B0604020202020204" pitchFamily="34" charset="0"/>
              <a:cs typeface="Arial" panose="020B0604020202020204" pitchFamily="34" charset="0"/>
            </a:rPr>
            <a:t>Asthma Navigator to support and assist school nurse with optimizing asthma care and management </a:t>
          </a:r>
        </a:p>
      </dgm:t>
    </dgm:pt>
    <dgm:pt modelId="{F942DD9E-C9EC-4CC7-AF32-B402E10D1FAB}" type="parTrans" cxnId="{2F3D344C-D4ED-4136-926F-8B8BA2FA3C28}">
      <dgm:prSet/>
      <dgm:spPr/>
      <dgm:t>
        <a:bodyPr/>
        <a:lstStyle/>
        <a:p>
          <a:endParaRPr lang="en-US"/>
        </a:p>
      </dgm:t>
    </dgm:pt>
    <dgm:pt modelId="{3EC454D8-29C4-4CB9-BC0D-64C60A00A2C0}" type="sibTrans" cxnId="{2F3D344C-D4ED-4136-926F-8B8BA2FA3C28}">
      <dgm:prSet/>
      <dgm:spPr/>
      <dgm:t>
        <a:bodyPr/>
        <a:lstStyle/>
        <a:p>
          <a:endParaRPr lang="en-US"/>
        </a:p>
      </dgm:t>
    </dgm:pt>
    <dgm:pt modelId="{7CC8DD3A-1C77-43B7-8FEB-42F4AD67F256}">
      <dgm:prSet custT="1"/>
      <dgm:spPr/>
      <dgm:t>
        <a:bodyPr/>
        <a:lstStyle/>
        <a:p>
          <a:pPr algn="ctr"/>
          <a:r>
            <a:rPr lang="en-US" sz="1600" dirty="0">
              <a:solidFill>
                <a:schemeClr val="bg1"/>
              </a:solidFill>
              <a:latin typeface="Arial" panose="020B0604020202020204" pitchFamily="34" charset="0"/>
              <a:cs typeface="Arial" panose="020B0604020202020204" pitchFamily="34" charset="0"/>
            </a:rPr>
            <a:t>asthma education</a:t>
          </a:r>
        </a:p>
      </dgm:t>
    </dgm:pt>
    <dgm:pt modelId="{FA065038-B84F-4797-85E4-13F564C24470}" type="parTrans" cxnId="{B8E08389-1C27-49FB-B52A-53EE9B971961}">
      <dgm:prSet/>
      <dgm:spPr/>
      <dgm:t>
        <a:bodyPr/>
        <a:lstStyle/>
        <a:p>
          <a:endParaRPr lang="en-US"/>
        </a:p>
      </dgm:t>
    </dgm:pt>
    <dgm:pt modelId="{D83FDF76-116B-430C-8315-3F3CFE24A78B}" type="sibTrans" cxnId="{B8E08389-1C27-49FB-B52A-53EE9B971961}">
      <dgm:prSet/>
      <dgm:spPr/>
      <dgm:t>
        <a:bodyPr/>
        <a:lstStyle/>
        <a:p>
          <a:endParaRPr lang="en-US"/>
        </a:p>
      </dgm:t>
    </dgm:pt>
    <dgm:pt modelId="{1D2C1A50-45F6-4714-B12C-3FDA4380A325}">
      <dgm:prSet custT="1"/>
      <dgm:spPr/>
      <dgm:t>
        <a:bodyPr/>
        <a:lstStyle/>
        <a:p>
          <a:pPr algn="ctr"/>
          <a:r>
            <a:rPr lang="en-US" sz="1600" dirty="0">
              <a:solidFill>
                <a:schemeClr val="bg1"/>
              </a:solidFill>
              <a:latin typeface="Arial" panose="020B0604020202020204" pitchFamily="34" charset="0"/>
              <a:cs typeface="Arial" panose="020B0604020202020204" pitchFamily="34" charset="0"/>
            </a:rPr>
            <a:t>case management</a:t>
          </a:r>
        </a:p>
      </dgm:t>
    </dgm:pt>
    <dgm:pt modelId="{746DB4E0-9896-47BC-BD13-617B3D2283C3}" type="parTrans" cxnId="{8640996F-5DF2-44BE-BECC-79E0B524A29F}">
      <dgm:prSet/>
      <dgm:spPr/>
      <dgm:t>
        <a:bodyPr/>
        <a:lstStyle/>
        <a:p>
          <a:endParaRPr lang="en-US"/>
        </a:p>
      </dgm:t>
    </dgm:pt>
    <dgm:pt modelId="{2E1CE618-A22D-449A-9D30-880CC3EB042D}" type="sibTrans" cxnId="{8640996F-5DF2-44BE-BECC-79E0B524A29F}">
      <dgm:prSet/>
      <dgm:spPr/>
      <dgm:t>
        <a:bodyPr/>
        <a:lstStyle/>
        <a:p>
          <a:endParaRPr lang="en-US"/>
        </a:p>
      </dgm:t>
    </dgm:pt>
    <dgm:pt modelId="{46F48529-FF83-4C92-99C4-91C72CFC9045}">
      <dgm:prSet custT="1"/>
      <dgm:spPr/>
      <dgm:t>
        <a:bodyPr/>
        <a:lstStyle/>
        <a:p>
          <a:pPr algn="ctr"/>
          <a:r>
            <a:rPr lang="en-US" sz="1600" dirty="0">
              <a:solidFill>
                <a:schemeClr val="bg1"/>
              </a:solidFill>
              <a:latin typeface="Arial" panose="020B0604020202020204" pitchFamily="34" charset="0"/>
              <a:cs typeface="Arial" panose="020B0604020202020204" pitchFamily="34" charset="0"/>
            </a:rPr>
            <a:t>communication and care coordination with families and health providers</a:t>
          </a:r>
        </a:p>
      </dgm:t>
    </dgm:pt>
    <dgm:pt modelId="{198386F5-12C0-40E4-896E-5FF4D1580593}" type="parTrans" cxnId="{E638CFB8-46E8-4276-A58F-9AE6B90F6C83}">
      <dgm:prSet/>
      <dgm:spPr/>
      <dgm:t>
        <a:bodyPr/>
        <a:lstStyle/>
        <a:p>
          <a:endParaRPr lang="en-US"/>
        </a:p>
      </dgm:t>
    </dgm:pt>
    <dgm:pt modelId="{FD3A58E9-AA3F-4946-9D07-C9A0C0866FB5}" type="sibTrans" cxnId="{E638CFB8-46E8-4276-A58F-9AE6B90F6C83}">
      <dgm:prSet/>
      <dgm:spPr/>
      <dgm:t>
        <a:bodyPr/>
        <a:lstStyle/>
        <a:p>
          <a:endParaRPr lang="en-US"/>
        </a:p>
      </dgm:t>
    </dgm:pt>
    <dgm:pt modelId="{75315D03-28FC-4B2B-AAD1-E91FC6C0AA48}">
      <dgm:prSet custT="1"/>
      <dgm:spPr/>
      <dgm:t>
        <a:bodyPr/>
        <a:lstStyle/>
        <a:p>
          <a:pPr algn="ctr"/>
          <a:r>
            <a:rPr lang="en-US" sz="1600" dirty="0">
              <a:solidFill>
                <a:schemeClr val="bg1"/>
              </a:solidFill>
              <a:latin typeface="Arial" panose="020B0604020202020204" pitchFamily="34" charset="0"/>
              <a:cs typeface="Arial" panose="020B0604020202020204" pitchFamily="34" charset="0"/>
            </a:rPr>
            <a:t>address social determinants of health</a:t>
          </a:r>
          <a:endParaRPr lang="en-US" sz="1300" dirty="0">
            <a:solidFill>
              <a:schemeClr val="bg1"/>
            </a:solidFill>
            <a:latin typeface="Arial" panose="020B0604020202020204" pitchFamily="34" charset="0"/>
            <a:cs typeface="Arial" panose="020B0604020202020204" pitchFamily="34" charset="0"/>
          </a:endParaRPr>
        </a:p>
      </dgm:t>
    </dgm:pt>
    <dgm:pt modelId="{9F55FBBC-8B9B-43DD-A017-49CB334EA8CA}" type="parTrans" cxnId="{F06C55C0-9D4D-40C2-A336-C4FA7009C20C}">
      <dgm:prSet/>
      <dgm:spPr/>
      <dgm:t>
        <a:bodyPr/>
        <a:lstStyle/>
        <a:p>
          <a:endParaRPr lang="en-US"/>
        </a:p>
      </dgm:t>
    </dgm:pt>
    <dgm:pt modelId="{4C43BA80-1FCC-4903-8A68-782E2058502E}" type="sibTrans" cxnId="{F06C55C0-9D4D-40C2-A336-C4FA7009C20C}">
      <dgm:prSet/>
      <dgm:spPr/>
      <dgm:t>
        <a:bodyPr/>
        <a:lstStyle/>
        <a:p>
          <a:endParaRPr lang="en-US"/>
        </a:p>
      </dgm:t>
    </dgm:pt>
    <dgm:pt modelId="{90B17F9E-4E85-A746-8A45-8E778BE5CBDF}" type="pres">
      <dgm:prSet presAssocID="{CF135C33-4FD8-4357-B62F-D9383A37A2FD}" presName="diagram" presStyleCnt="0">
        <dgm:presLayoutVars>
          <dgm:dir/>
          <dgm:resizeHandles val="exact"/>
        </dgm:presLayoutVars>
      </dgm:prSet>
      <dgm:spPr/>
    </dgm:pt>
    <dgm:pt modelId="{211E8101-E61C-F544-B6E6-EEB933EE5769}" type="pres">
      <dgm:prSet presAssocID="{790FABD0-EDAB-4DC9-BF0A-F055B326E30E}" presName="node" presStyleLbl="node1" presStyleIdx="0" presStyleCnt="5">
        <dgm:presLayoutVars>
          <dgm:bulletEnabled val="1"/>
        </dgm:presLayoutVars>
      </dgm:prSet>
      <dgm:spPr/>
    </dgm:pt>
    <dgm:pt modelId="{C1395641-6E51-EE4D-8D5F-532CF41C05B0}" type="pres">
      <dgm:prSet presAssocID="{2D4A038C-E07F-437A-A297-C5A476DE4FD3}" presName="sibTrans" presStyleCnt="0"/>
      <dgm:spPr/>
    </dgm:pt>
    <dgm:pt modelId="{40AECBF6-6CB5-D147-80F2-26DB412368BE}" type="pres">
      <dgm:prSet presAssocID="{A3614295-CB83-4071-BA5A-739E05C4D298}" presName="node" presStyleLbl="node1" presStyleIdx="1" presStyleCnt="5">
        <dgm:presLayoutVars>
          <dgm:bulletEnabled val="1"/>
        </dgm:presLayoutVars>
      </dgm:prSet>
      <dgm:spPr/>
    </dgm:pt>
    <dgm:pt modelId="{20EA6376-4666-B943-ACFF-E70A2F8821D4}" type="pres">
      <dgm:prSet presAssocID="{5C6A61AE-458E-4402-80C8-FACDA56A7632}" presName="sibTrans" presStyleCnt="0"/>
      <dgm:spPr/>
    </dgm:pt>
    <dgm:pt modelId="{BCE0B1B3-7F4E-7549-B8B2-A44E0AA1855D}" type="pres">
      <dgm:prSet presAssocID="{E6BE7EE6-B601-4211-B9F0-20AA085384E7}" presName="node" presStyleLbl="node1" presStyleIdx="2" presStyleCnt="5">
        <dgm:presLayoutVars>
          <dgm:bulletEnabled val="1"/>
        </dgm:presLayoutVars>
      </dgm:prSet>
      <dgm:spPr/>
    </dgm:pt>
    <dgm:pt modelId="{0A0F387F-CE51-2E4A-84E2-8BBFA6E54AF5}" type="pres">
      <dgm:prSet presAssocID="{6D1E1507-380B-412D-A6AE-CE81D6B169F9}" presName="sibTrans" presStyleCnt="0"/>
      <dgm:spPr/>
    </dgm:pt>
    <dgm:pt modelId="{2C630362-8388-B54F-93DC-43D12EB52E90}" type="pres">
      <dgm:prSet presAssocID="{3CC1DEDD-A6C8-4904-99CE-3FB09545CBB4}" presName="node" presStyleLbl="node1" presStyleIdx="3" presStyleCnt="5">
        <dgm:presLayoutVars>
          <dgm:bulletEnabled val="1"/>
        </dgm:presLayoutVars>
      </dgm:prSet>
      <dgm:spPr/>
    </dgm:pt>
    <dgm:pt modelId="{A203C93B-7868-9B4F-A64D-003CFDA33F64}" type="pres">
      <dgm:prSet presAssocID="{BF711F6B-2E2E-4597-8061-33134613C158}" presName="sibTrans" presStyleCnt="0"/>
      <dgm:spPr/>
    </dgm:pt>
    <dgm:pt modelId="{1D86AE5D-7F77-524A-8E72-7D31269F233E}" type="pres">
      <dgm:prSet presAssocID="{68BFEDAA-ACEF-4691-8C97-EC9CF4CCCB4A}" presName="node" presStyleLbl="node1" presStyleIdx="4" presStyleCnt="5" custScaleX="125418" custScaleY="109905">
        <dgm:presLayoutVars>
          <dgm:bulletEnabled val="1"/>
        </dgm:presLayoutVars>
      </dgm:prSet>
      <dgm:spPr/>
    </dgm:pt>
  </dgm:ptLst>
  <dgm:cxnLst>
    <dgm:cxn modelId="{CD88FD10-D3E2-2D4F-80F4-1F4F8DFD3426}" type="presOf" srcId="{CF135C33-4FD8-4357-B62F-D9383A37A2FD}" destId="{90B17F9E-4E85-A746-8A45-8E778BE5CBDF}" srcOrd="0" destOrd="0" presId="urn:microsoft.com/office/officeart/2005/8/layout/default"/>
    <dgm:cxn modelId="{C696341A-7910-D94F-9910-A554364B9A5F}" type="presOf" srcId="{A3614295-CB83-4071-BA5A-739E05C4D298}" destId="{40AECBF6-6CB5-D147-80F2-26DB412368BE}" srcOrd="0" destOrd="0" presId="urn:microsoft.com/office/officeart/2005/8/layout/default"/>
    <dgm:cxn modelId="{EC46861B-EBF3-4E7F-9F1F-CB892ED6978C}" srcId="{CF135C33-4FD8-4357-B62F-D9383A37A2FD}" destId="{790FABD0-EDAB-4DC9-BF0A-F055B326E30E}" srcOrd="0" destOrd="0" parTransId="{74802B23-D7E1-447C-9E42-D908530A961C}" sibTransId="{2D4A038C-E07F-437A-A297-C5A476DE4FD3}"/>
    <dgm:cxn modelId="{E2AD443A-B800-9741-AFCD-01AB380876B7}" type="presOf" srcId="{68BFEDAA-ACEF-4691-8C97-EC9CF4CCCB4A}" destId="{1D86AE5D-7F77-524A-8E72-7D31269F233E}" srcOrd="0" destOrd="0" presId="urn:microsoft.com/office/officeart/2005/8/layout/default"/>
    <dgm:cxn modelId="{544DD23A-214A-42DC-9AAD-7C76B3F325B8}" srcId="{CF135C33-4FD8-4357-B62F-D9383A37A2FD}" destId="{E6BE7EE6-B601-4211-B9F0-20AA085384E7}" srcOrd="2" destOrd="0" parTransId="{3932AC29-EC6D-4558-8BF1-BDB4E1BCB1D8}" sibTransId="{6D1E1507-380B-412D-A6AE-CE81D6B169F9}"/>
    <dgm:cxn modelId="{7B466A3E-32AC-7E41-81BE-23178F277E68}" type="presOf" srcId="{75315D03-28FC-4B2B-AAD1-E91FC6C0AA48}" destId="{1D86AE5D-7F77-524A-8E72-7D31269F233E}" srcOrd="0" destOrd="4" presId="urn:microsoft.com/office/officeart/2005/8/layout/default"/>
    <dgm:cxn modelId="{0CE5C160-95FB-B54F-B903-C95D9F55B7DF}" type="presOf" srcId="{790FABD0-EDAB-4DC9-BF0A-F055B326E30E}" destId="{211E8101-E61C-F544-B6E6-EEB933EE5769}" srcOrd="0" destOrd="0" presId="urn:microsoft.com/office/officeart/2005/8/layout/default"/>
    <dgm:cxn modelId="{B62FE64A-2D42-724F-9F8C-5F87F53B059B}" type="presOf" srcId="{3CC1DEDD-A6C8-4904-99CE-3FB09545CBB4}" destId="{2C630362-8388-B54F-93DC-43D12EB52E90}" srcOrd="0" destOrd="0" presId="urn:microsoft.com/office/officeart/2005/8/layout/default"/>
    <dgm:cxn modelId="{2F3D344C-D4ED-4136-926F-8B8BA2FA3C28}" srcId="{CF135C33-4FD8-4357-B62F-D9383A37A2FD}" destId="{68BFEDAA-ACEF-4691-8C97-EC9CF4CCCB4A}" srcOrd="4" destOrd="0" parTransId="{F942DD9E-C9EC-4CC7-AF32-B402E10D1FAB}" sibTransId="{3EC454D8-29C4-4CB9-BC0D-64C60A00A2C0}"/>
    <dgm:cxn modelId="{8640996F-5DF2-44BE-BECC-79E0B524A29F}" srcId="{68BFEDAA-ACEF-4691-8C97-EC9CF4CCCB4A}" destId="{1D2C1A50-45F6-4714-B12C-3FDA4380A325}" srcOrd="1" destOrd="0" parTransId="{746DB4E0-9896-47BC-BD13-617B3D2283C3}" sibTransId="{2E1CE618-A22D-449A-9D30-880CC3EB042D}"/>
    <dgm:cxn modelId="{B0DBF751-AD16-4FF7-9D8C-91F1B416548F}" srcId="{CF135C33-4FD8-4357-B62F-D9383A37A2FD}" destId="{A3614295-CB83-4071-BA5A-739E05C4D298}" srcOrd="1" destOrd="0" parTransId="{5F931456-1A6B-4334-8515-9DD322C5FAB3}" sibTransId="{5C6A61AE-458E-4402-80C8-FACDA56A7632}"/>
    <dgm:cxn modelId="{B8E08389-1C27-49FB-B52A-53EE9B971961}" srcId="{68BFEDAA-ACEF-4691-8C97-EC9CF4CCCB4A}" destId="{7CC8DD3A-1C77-43B7-8FEB-42F4AD67F256}" srcOrd="0" destOrd="0" parTransId="{FA065038-B84F-4797-85E4-13F564C24470}" sibTransId="{D83FDF76-116B-430C-8315-3F3CFE24A78B}"/>
    <dgm:cxn modelId="{C8F0AB8A-380C-4781-A929-822F267E3EB9}" srcId="{CF135C33-4FD8-4357-B62F-D9383A37A2FD}" destId="{3CC1DEDD-A6C8-4904-99CE-3FB09545CBB4}" srcOrd="3" destOrd="0" parTransId="{F6B74138-489A-4CC5-BD63-A4E95849A2FB}" sibTransId="{BF711F6B-2E2E-4597-8061-33134613C158}"/>
    <dgm:cxn modelId="{E638CFB8-46E8-4276-A58F-9AE6B90F6C83}" srcId="{68BFEDAA-ACEF-4691-8C97-EC9CF4CCCB4A}" destId="{46F48529-FF83-4C92-99C4-91C72CFC9045}" srcOrd="2" destOrd="0" parTransId="{198386F5-12C0-40E4-896E-5FF4D1580593}" sibTransId="{FD3A58E9-AA3F-4946-9D07-C9A0C0866FB5}"/>
    <dgm:cxn modelId="{F06C55C0-9D4D-40C2-A336-C4FA7009C20C}" srcId="{68BFEDAA-ACEF-4691-8C97-EC9CF4CCCB4A}" destId="{75315D03-28FC-4B2B-AAD1-E91FC6C0AA48}" srcOrd="3" destOrd="0" parTransId="{9F55FBBC-8B9B-43DD-A017-49CB334EA8CA}" sibTransId="{4C43BA80-1FCC-4903-8A68-782E2058502E}"/>
    <dgm:cxn modelId="{5D5639E7-3427-7A4B-9E10-844B9A2439E8}" type="presOf" srcId="{46F48529-FF83-4C92-99C4-91C72CFC9045}" destId="{1D86AE5D-7F77-524A-8E72-7D31269F233E}" srcOrd="0" destOrd="3" presId="urn:microsoft.com/office/officeart/2005/8/layout/default"/>
    <dgm:cxn modelId="{3359A6F0-3693-384D-9D4D-B2BE56892670}" type="presOf" srcId="{E6BE7EE6-B601-4211-B9F0-20AA085384E7}" destId="{BCE0B1B3-7F4E-7549-B8B2-A44E0AA1855D}" srcOrd="0" destOrd="0" presId="urn:microsoft.com/office/officeart/2005/8/layout/default"/>
    <dgm:cxn modelId="{425FC3F2-33E2-1242-A6D6-E342892FC26C}" type="presOf" srcId="{7CC8DD3A-1C77-43B7-8FEB-42F4AD67F256}" destId="{1D86AE5D-7F77-524A-8E72-7D31269F233E}" srcOrd="0" destOrd="1" presId="urn:microsoft.com/office/officeart/2005/8/layout/default"/>
    <dgm:cxn modelId="{CA7E5EF6-A7E2-9645-86F5-D53DD8976197}" type="presOf" srcId="{1D2C1A50-45F6-4714-B12C-3FDA4380A325}" destId="{1D86AE5D-7F77-524A-8E72-7D31269F233E}" srcOrd="0" destOrd="2" presId="urn:microsoft.com/office/officeart/2005/8/layout/default"/>
    <dgm:cxn modelId="{2E7D6754-FCAF-4646-B1BF-BC68738C6883}" type="presParOf" srcId="{90B17F9E-4E85-A746-8A45-8E778BE5CBDF}" destId="{211E8101-E61C-F544-B6E6-EEB933EE5769}" srcOrd="0" destOrd="0" presId="urn:microsoft.com/office/officeart/2005/8/layout/default"/>
    <dgm:cxn modelId="{02CDDAD8-ACC3-3543-A443-FE4B4DA6E2A0}" type="presParOf" srcId="{90B17F9E-4E85-A746-8A45-8E778BE5CBDF}" destId="{C1395641-6E51-EE4D-8D5F-532CF41C05B0}" srcOrd="1" destOrd="0" presId="urn:microsoft.com/office/officeart/2005/8/layout/default"/>
    <dgm:cxn modelId="{A3F049BC-A0DE-5A4D-9417-1B70BA915C11}" type="presParOf" srcId="{90B17F9E-4E85-A746-8A45-8E778BE5CBDF}" destId="{40AECBF6-6CB5-D147-80F2-26DB412368BE}" srcOrd="2" destOrd="0" presId="urn:microsoft.com/office/officeart/2005/8/layout/default"/>
    <dgm:cxn modelId="{E08ABD6D-5E6E-1046-976B-334856A170EA}" type="presParOf" srcId="{90B17F9E-4E85-A746-8A45-8E778BE5CBDF}" destId="{20EA6376-4666-B943-ACFF-E70A2F8821D4}" srcOrd="3" destOrd="0" presId="urn:microsoft.com/office/officeart/2005/8/layout/default"/>
    <dgm:cxn modelId="{6EB1247D-3552-E644-92D1-852D88E9508F}" type="presParOf" srcId="{90B17F9E-4E85-A746-8A45-8E778BE5CBDF}" destId="{BCE0B1B3-7F4E-7549-B8B2-A44E0AA1855D}" srcOrd="4" destOrd="0" presId="urn:microsoft.com/office/officeart/2005/8/layout/default"/>
    <dgm:cxn modelId="{EE58785A-1D1D-ED4E-AD16-872F5B3557B3}" type="presParOf" srcId="{90B17F9E-4E85-A746-8A45-8E778BE5CBDF}" destId="{0A0F387F-CE51-2E4A-84E2-8BBFA6E54AF5}" srcOrd="5" destOrd="0" presId="urn:microsoft.com/office/officeart/2005/8/layout/default"/>
    <dgm:cxn modelId="{4A435484-BE87-B149-ACD4-91746CE7ED49}" type="presParOf" srcId="{90B17F9E-4E85-A746-8A45-8E778BE5CBDF}" destId="{2C630362-8388-B54F-93DC-43D12EB52E90}" srcOrd="6" destOrd="0" presId="urn:microsoft.com/office/officeart/2005/8/layout/default"/>
    <dgm:cxn modelId="{FEE6C3BB-3CCB-5144-AE6B-99FB3D481869}" type="presParOf" srcId="{90B17F9E-4E85-A746-8A45-8E778BE5CBDF}" destId="{A203C93B-7868-9B4F-A64D-003CFDA33F64}" srcOrd="7" destOrd="0" presId="urn:microsoft.com/office/officeart/2005/8/layout/default"/>
    <dgm:cxn modelId="{A6E0A47D-E251-4348-9302-1E1D37E23171}" type="presParOf" srcId="{90B17F9E-4E85-A746-8A45-8E778BE5CBDF}" destId="{1D86AE5D-7F77-524A-8E72-7D31269F233E}"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5661B-212A-4FFD-8FB0-26069032E47D}">
      <dsp:nvSpPr>
        <dsp:cNvPr id="0" name=""/>
        <dsp:cNvSpPr/>
      </dsp:nvSpPr>
      <dsp:spPr>
        <a:xfrm>
          <a:off x="0" y="3358532"/>
          <a:ext cx="5051582" cy="2203560"/>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Schools can support asthma control achievement by</a:t>
          </a:r>
        </a:p>
      </dsp:txBody>
      <dsp:txXfrm>
        <a:off x="0" y="3358532"/>
        <a:ext cx="5051582" cy="1189922"/>
      </dsp:txXfrm>
    </dsp:sp>
    <dsp:sp modelId="{A571EBF4-EA9F-4797-A542-BED2E9FDF104}">
      <dsp:nvSpPr>
        <dsp:cNvPr id="0" name=""/>
        <dsp:cNvSpPr/>
      </dsp:nvSpPr>
      <dsp:spPr>
        <a:xfrm>
          <a:off x="2466" y="4504383"/>
          <a:ext cx="1682216" cy="1013637"/>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Adopting asthma-friendly policies and procedure; </a:t>
          </a:r>
        </a:p>
      </dsp:txBody>
      <dsp:txXfrm>
        <a:off x="2466" y="4504383"/>
        <a:ext cx="1682216" cy="1013637"/>
      </dsp:txXfrm>
    </dsp:sp>
    <dsp:sp modelId="{ADE8A3F7-3B44-48F5-8C12-413158600667}">
      <dsp:nvSpPr>
        <dsp:cNvPr id="0" name=""/>
        <dsp:cNvSpPr/>
      </dsp:nvSpPr>
      <dsp:spPr>
        <a:xfrm>
          <a:off x="1684682" y="4504383"/>
          <a:ext cx="1682216" cy="1013637"/>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Coordination among health care providers, school personnel, and families;</a:t>
          </a:r>
        </a:p>
      </dsp:txBody>
      <dsp:txXfrm>
        <a:off x="1684682" y="4504383"/>
        <a:ext cx="1682216" cy="1013637"/>
      </dsp:txXfrm>
    </dsp:sp>
    <dsp:sp modelId="{BF700F35-6140-40B6-860F-69F02C545B66}">
      <dsp:nvSpPr>
        <dsp:cNvPr id="0" name=""/>
        <dsp:cNvSpPr/>
      </dsp:nvSpPr>
      <dsp:spPr>
        <a:xfrm>
          <a:off x="3366899" y="4504383"/>
          <a:ext cx="1682216" cy="1013637"/>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15240" rIns="85344" bIns="15240" numCol="1" spcCol="1270" anchor="ctr" anchorCtr="0">
          <a:noAutofit/>
        </a:bodyPr>
        <a:lstStyle/>
        <a:p>
          <a:pPr marL="0" lvl="0" indent="0" algn="ctr" defTabSz="533400">
            <a:lnSpc>
              <a:spcPct val="90000"/>
            </a:lnSpc>
            <a:spcBef>
              <a:spcPct val="0"/>
            </a:spcBef>
            <a:spcAft>
              <a:spcPct val="35000"/>
            </a:spcAft>
            <a:buNone/>
          </a:pPr>
          <a:r>
            <a:rPr lang="en-US" sz="1200" kern="1200" dirty="0"/>
            <a:t>Providing asthma education for all students and staff</a:t>
          </a:r>
        </a:p>
      </dsp:txBody>
      <dsp:txXfrm>
        <a:off x="3366899" y="4504383"/>
        <a:ext cx="1682216" cy="1013637"/>
      </dsp:txXfrm>
    </dsp:sp>
    <dsp:sp modelId="{27C2744C-6B12-4A6A-BBF2-B27DCAFBE6E6}">
      <dsp:nvSpPr>
        <dsp:cNvPr id="0" name=""/>
        <dsp:cNvSpPr/>
      </dsp:nvSpPr>
      <dsp:spPr>
        <a:xfrm rot="10800000">
          <a:off x="0" y="2509"/>
          <a:ext cx="5051582" cy="3389076"/>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n-US" sz="2600" kern="1200" dirty="0"/>
            <a:t>Asthma cannot be cured, but it can be controlled with proper management. </a:t>
          </a:r>
        </a:p>
      </dsp:txBody>
      <dsp:txXfrm rot="10800000">
        <a:off x="0" y="2509"/>
        <a:ext cx="5051582" cy="2202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888A3-768A-4AB8-BB67-CB483403A5BF}">
      <dsp:nvSpPr>
        <dsp:cNvPr id="0" name=""/>
        <dsp:cNvSpPr/>
      </dsp:nvSpPr>
      <dsp:spPr>
        <a:xfrm>
          <a:off x="0" y="443843"/>
          <a:ext cx="4697730" cy="34020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4596" tIns="312420" rIns="364596"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a:t>Experienced asthma symptoms (coughing, wheezing, trouble breathing, chest tightness?): More than two days a week is too much</a:t>
          </a:r>
        </a:p>
        <a:p>
          <a:pPr marL="114300" lvl="1" indent="-114300" algn="l" defTabSz="666750">
            <a:lnSpc>
              <a:spcPct val="90000"/>
            </a:lnSpc>
            <a:spcBef>
              <a:spcPct val="0"/>
            </a:spcBef>
            <a:spcAft>
              <a:spcPct val="15000"/>
            </a:spcAft>
            <a:buChar char="•"/>
          </a:pPr>
          <a:r>
            <a:rPr lang="en-US" sz="1500" kern="1200"/>
            <a:t>Used the quick-relief medication (SABA)?: more than twice a week is too  much</a:t>
          </a:r>
        </a:p>
        <a:p>
          <a:pPr marL="114300" lvl="1" indent="-114300" algn="l" defTabSz="666750">
            <a:lnSpc>
              <a:spcPct val="90000"/>
            </a:lnSpc>
            <a:spcBef>
              <a:spcPct val="0"/>
            </a:spcBef>
            <a:spcAft>
              <a:spcPct val="15000"/>
            </a:spcAft>
            <a:buChar char="•"/>
          </a:pPr>
          <a:r>
            <a:rPr lang="en-US" sz="1500" kern="1200"/>
            <a:t>Woken up at night or in the morning with asthma symptoms?: once a week is too much- no more than 2 nights per month</a:t>
          </a:r>
        </a:p>
        <a:p>
          <a:pPr marL="114300" lvl="1" indent="-114300" algn="l" defTabSz="666750">
            <a:lnSpc>
              <a:spcPct val="90000"/>
            </a:lnSpc>
            <a:spcBef>
              <a:spcPct val="0"/>
            </a:spcBef>
            <a:spcAft>
              <a:spcPct val="15000"/>
            </a:spcAft>
            <a:buChar char="•"/>
          </a:pPr>
          <a:r>
            <a:rPr lang="en-US" sz="1500" kern="1200"/>
            <a:t>Decreased or not done an activity (like sports, play or games) because of your asthma?</a:t>
          </a:r>
        </a:p>
      </dsp:txBody>
      <dsp:txXfrm>
        <a:off x="0" y="443843"/>
        <a:ext cx="4697730" cy="3402000"/>
      </dsp:txXfrm>
    </dsp:sp>
    <dsp:sp modelId="{C91F441D-262B-4D35-BD7E-B16DBB74E1E8}">
      <dsp:nvSpPr>
        <dsp:cNvPr id="0" name=""/>
        <dsp:cNvSpPr/>
      </dsp:nvSpPr>
      <dsp:spPr>
        <a:xfrm>
          <a:off x="234886" y="222443"/>
          <a:ext cx="3288411" cy="4428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294" tIns="0" rIns="124294" bIns="0" numCol="1" spcCol="1270" anchor="ctr" anchorCtr="0">
          <a:noAutofit/>
        </a:bodyPr>
        <a:lstStyle/>
        <a:p>
          <a:pPr marL="0" lvl="0" indent="0" algn="l" defTabSz="666750">
            <a:lnSpc>
              <a:spcPct val="90000"/>
            </a:lnSpc>
            <a:spcBef>
              <a:spcPct val="0"/>
            </a:spcBef>
            <a:spcAft>
              <a:spcPct val="35000"/>
            </a:spcAft>
            <a:buNone/>
          </a:pPr>
          <a:r>
            <a:rPr lang="en-US" sz="1500" b="1" kern="1200"/>
            <a:t>How often have you:</a:t>
          </a:r>
          <a:endParaRPr lang="en-US" sz="1500" kern="1200"/>
        </a:p>
      </dsp:txBody>
      <dsp:txXfrm>
        <a:off x="256502" y="244059"/>
        <a:ext cx="3245179" cy="399568"/>
      </dsp:txXfrm>
    </dsp:sp>
    <dsp:sp modelId="{FF2AA2F8-1DE9-477B-A938-CB6A1E9591F2}">
      <dsp:nvSpPr>
        <dsp:cNvPr id="0" name=""/>
        <dsp:cNvSpPr/>
      </dsp:nvSpPr>
      <dsp:spPr>
        <a:xfrm>
          <a:off x="0" y="4148244"/>
          <a:ext cx="4697730" cy="11340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64596" tIns="312420" rIns="364596" bIns="106680" numCol="1" spcCol="1270" anchor="t" anchorCtr="0">
          <a:noAutofit/>
        </a:bodyPr>
        <a:lstStyle/>
        <a:p>
          <a:pPr marL="114300" lvl="1" indent="-114300" algn="l" defTabSz="666750">
            <a:lnSpc>
              <a:spcPct val="90000"/>
            </a:lnSpc>
            <a:spcBef>
              <a:spcPct val="0"/>
            </a:spcBef>
            <a:spcAft>
              <a:spcPct val="15000"/>
            </a:spcAft>
            <a:buChar char="•"/>
          </a:pPr>
          <a:r>
            <a:rPr lang="en-US" sz="1500" kern="1200"/>
            <a:t>Has anyone needed to go to the emergency room or walk-in the Convenient Care Clinic for an asthma attack or flare-up?</a:t>
          </a:r>
        </a:p>
      </dsp:txBody>
      <dsp:txXfrm>
        <a:off x="0" y="4148244"/>
        <a:ext cx="4697730" cy="1134000"/>
      </dsp:txXfrm>
    </dsp:sp>
    <dsp:sp modelId="{86A2508D-67B3-4957-9EB1-D3ED730ACA4D}">
      <dsp:nvSpPr>
        <dsp:cNvPr id="0" name=""/>
        <dsp:cNvSpPr/>
      </dsp:nvSpPr>
      <dsp:spPr>
        <a:xfrm>
          <a:off x="234886" y="3926844"/>
          <a:ext cx="3288411" cy="4428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4294" tIns="0" rIns="124294" bIns="0" numCol="1" spcCol="1270" anchor="ctr" anchorCtr="0">
          <a:noAutofit/>
        </a:bodyPr>
        <a:lstStyle/>
        <a:p>
          <a:pPr marL="0" lvl="0" indent="0" algn="l" defTabSz="666750">
            <a:lnSpc>
              <a:spcPct val="90000"/>
            </a:lnSpc>
            <a:spcBef>
              <a:spcPct val="0"/>
            </a:spcBef>
            <a:spcAft>
              <a:spcPct val="35000"/>
            </a:spcAft>
            <a:buNone/>
          </a:pPr>
          <a:r>
            <a:rPr lang="en-US" sz="1500" kern="1200"/>
            <a:t>Additional question</a:t>
          </a:r>
        </a:p>
      </dsp:txBody>
      <dsp:txXfrm>
        <a:off x="256502" y="3948460"/>
        <a:ext cx="3245179" cy="399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7BE77-D5A5-4CBD-9BFF-90B45FEE4E6E}">
      <dsp:nvSpPr>
        <dsp:cNvPr id="0" name=""/>
        <dsp:cNvSpPr/>
      </dsp:nvSpPr>
      <dsp:spPr>
        <a:xfrm>
          <a:off x="0" y="85987"/>
          <a:ext cx="1754393" cy="105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Alvesco</a:t>
          </a:r>
          <a:r>
            <a:rPr lang="en-US" sz="1400" kern="1200" baseline="30000" dirty="0"/>
            <a:t>® </a:t>
          </a:r>
          <a:r>
            <a:rPr lang="en-US" sz="1400" kern="1200" dirty="0"/>
            <a:t>(ciclesonide)</a:t>
          </a:r>
        </a:p>
        <a:p>
          <a:pPr marL="57150" lvl="1" indent="-57150" algn="l" defTabSz="488950">
            <a:lnSpc>
              <a:spcPct val="90000"/>
            </a:lnSpc>
            <a:spcBef>
              <a:spcPct val="0"/>
            </a:spcBef>
            <a:spcAft>
              <a:spcPct val="15000"/>
            </a:spcAft>
            <a:buChar char="•"/>
          </a:pPr>
          <a:r>
            <a:rPr lang="en-US" sz="1100" kern="1200" dirty="0"/>
            <a:t>MDI</a:t>
          </a:r>
        </a:p>
      </dsp:txBody>
      <dsp:txXfrm>
        <a:off x="0" y="85987"/>
        <a:ext cx="1754393" cy="1052636"/>
      </dsp:txXfrm>
    </dsp:sp>
    <dsp:sp modelId="{C8892669-79DC-4DD4-B95F-3E78564BAC63}">
      <dsp:nvSpPr>
        <dsp:cNvPr id="0" name=""/>
        <dsp:cNvSpPr/>
      </dsp:nvSpPr>
      <dsp:spPr>
        <a:xfrm>
          <a:off x="1929833" y="85987"/>
          <a:ext cx="1754393" cy="105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Arnuity</a:t>
          </a:r>
          <a:r>
            <a:rPr lang="en-US" sz="1400" kern="1200" baseline="30000" dirty="0"/>
            <a:t>®</a:t>
          </a:r>
          <a:r>
            <a:rPr lang="en-US" sz="1400" kern="1200" dirty="0"/>
            <a:t> (fluticasone)</a:t>
          </a:r>
        </a:p>
        <a:p>
          <a:pPr marL="57150" lvl="1" indent="-57150" algn="l" defTabSz="488950">
            <a:lnSpc>
              <a:spcPct val="90000"/>
            </a:lnSpc>
            <a:spcBef>
              <a:spcPct val="0"/>
            </a:spcBef>
            <a:spcAft>
              <a:spcPct val="15000"/>
            </a:spcAft>
            <a:buChar char="•"/>
          </a:pPr>
          <a:r>
            <a:rPr lang="en-US" sz="1100" kern="1200" dirty="0"/>
            <a:t>DPI</a:t>
          </a:r>
        </a:p>
      </dsp:txBody>
      <dsp:txXfrm>
        <a:off x="1929833" y="85987"/>
        <a:ext cx="1754393" cy="1052636"/>
      </dsp:txXfrm>
    </dsp:sp>
    <dsp:sp modelId="{559082B0-20C7-4F61-9F5D-61998914246C}">
      <dsp:nvSpPr>
        <dsp:cNvPr id="0" name=""/>
        <dsp:cNvSpPr/>
      </dsp:nvSpPr>
      <dsp:spPr>
        <a:xfrm>
          <a:off x="3859666" y="85987"/>
          <a:ext cx="1754393" cy="105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Asmanex</a:t>
          </a:r>
          <a:r>
            <a:rPr lang="en-US" sz="1400" kern="1200" baseline="30000" dirty="0"/>
            <a:t>®</a:t>
          </a:r>
          <a:r>
            <a:rPr lang="en-US" sz="1400" kern="1200" dirty="0"/>
            <a:t> (mometasone)</a:t>
          </a:r>
        </a:p>
        <a:p>
          <a:pPr marL="57150" lvl="1" indent="-57150" algn="l" defTabSz="488950">
            <a:lnSpc>
              <a:spcPct val="90000"/>
            </a:lnSpc>
            <a:spcBef>
              <a:spcPct val="0"/>
            </a:spcBef>
            <a:spcAft>
              <a:spcPct val="15000"/>
            </a:spcAft>
            <a:buChar char="•"/>
          </a:pPr>
          <a:r>
            <a:rPr lang="en-US" sz="1100" kern="1200" dirty="0"/>
            <a:t>MDI </a:t>
          </a:r>
        </a:p>
        <a:p>
          <a:pPr marL="57150" lvl="1" indent="-57150" algn="l" defTabSz="488950">
            <a:lnSpc>
              <a:spcPct val="90000"/>
            </a:lnSpc>
            <a:spcBef>
              <a:spcPct val="0"/>
            </a:spcBef>
            <a:spcAft>
              <a:spcPct val="15000"/>
            </a:spcAft>
            <a:buChar char="•"/>
          </a:pPr>
          <a:r>
            <a:rPr lang="en-US" sz="1100" kern="1200" dirty="0"/>
            <a:t>Twisthaler</a:t>
          </a:r>
          <a:r>
            <a:rPr lang="en-US" sz="1100" kern="1200" baseline="30000" dirty="0"/>
            <a:t>® </a:t>
          </a:r>
          <a:r>
            <a:rPr lang="en-US" sz="1100" kern="1200" dirty="0"/>
            <a:t>DPI</a:t>
          </a:r>
        </a:p>
      </dsp:txBody>
      <dsp:txXfrm>
        <a:off x="3859666" y="85987"/>
        <a:ext cx="1754393" cy="1052636"/>
      </dsp:txXfrm>
    </dsp:sp>
    <dsp:sp modelId="{0C7847EC-A7B3-4F2C-A81F-A6F25D845594}">
      <dsp:nvSpPr>
        <dsp:cNvPr id="0" name=""/>
        <dsp:cNvSpPr/>
      </dsp:nvSpPr>
      <dsp:spPr>
        <a:xfrm>
          <a:off x="0" y="1314063"/>
          <a:ext cx="1754393" cy="105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Flovent HFA</a:t>
          </a:r>
          <a:r>
            <a:rPr lang="en-US" sz="1400" kern="1200" baseline="30000" dirty="0"/>
            <a:t>®</a:t>
          </a:r>
          <a:r>
            <a:rPr lang="en-US" sz="1400" kern="1200" dirty="0"/>
            <a:t> (fluticasone)</a:t>
          </a:r>
        </a:p>
        <a:p>
          <a:pPr marL="57150" lvl="1" indent="-57150" algn="l" defTabSz="488950">
            <a:lnSpc>
              <a:spcPct val="90000"/>
            </a:lnSpc>
            <a:spcBef>
              <a:spcPct val="0"/>
            </a:spcBef>
            <a:spcAft>
              <a:spcPct val="15000"/>
            </a:spcAft>
            <a:buChar char="•"/>
          </a:pPr>
          <a:r>
            <a:rPr lang="en-US" sz="1100" kern="1200" dirty="0"/>
            <a:t>MDI </a:t>
          </a:r>
        </a:p>
        <a:p>
          <a:pPr marL="57150" lvl="1" indent="-57150" algn="l" defTabSz="488950">
            <a:lnSpc>
              <a:spcPct val="90000"/>
            </a:lnSpc>
            <a:spcBef>
              <a:spcPct val="0"/>
            </a:spcBef>
            <a:spcAft>
              <a:spcPct val="15000"/>
            </a:spcAft>
            <a:buChar char="•"/>
          </a:pPr>
          <a:r>
            <a:rPr lang="en-US" sz="1100" kern="1200" dirty="0"/>
            <a:t>Diskus DPI</a:t>
          </a:r>
        </a:p>
      </dsp:txBody>
      <dsp:txXfrm>
        <a:off x="0" y="1314063"/>
        <a:ext cx="1754393" cy="1052636"/>
      </dsp:txXfrm>
    </dsp:sp>
    <dsp:sp modelId="{10C0A154-7C60-401F-9059-C3AE506A6E5F}">
      <dsp:nvSpPr>
        <dsp:cNvPr id="0" name=""/>
        <dsp:cNvSpPr/>
      </dsp:nvSpPr>
      <dsp:spPr>
        <a:xfrm>
          <a:off x="1929833" y="1314063"/>
          <a:ext cx="1754393" cy="105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Pulmicort</a:t>
          </a:r>
          <a:r>
            <a:rPr lang="en-US" sz="1400" kern="1200" baseline="30000" dirty="0"/>
            <a:t>®</a:t>
          </a:r>
          <a:r>
            <a:rPr lang="en-US" sz="1400" kern="1200" dirty="0"/>
            <a:t> (budesonide)</a:t>
          </a:r>
        </a:p>
        <a:p>
          <a:pPr marL="57150" lvl="1" indent="-57150" algn="l" defTabSz="488950">
            <a:lnSpc>
              <a:spcPct val="90000"/>
            </a:lnSpc>
            <a:spcBef>
              <a:spcPct val="0"/>
            </a:spcBef>
            <a:spcAft>
              <a:spcPct val="15000"/>
            </a:spcAft>
            <a:buChar char="•"/>
          </a:pPr>
          <a:r>
            <a:rPr lang="en-US" sz="1100" kern="1200" dirty="0"/>
            <a:t>Flexhaler</a:t>
          </a:r>
          <a:r>
            <a:rPr lang="en-US" sz="1100" kern="1200" baseline="30000" dirty="0"/>
            <a:t>® </a:t>
          </a:r>
          <a:r>
            <a:rPr lang="en-US" sz="1100" kern="1200" dirty="0"/>
            <a:t>DPI</a:t>
          </a:r>
        </a:p>
        <a:p>
          <a:pPr marL="57150" lvl="1" indent="-57150" algn="l" defTabSz="488950">
            <a:lnSpc>
              <a:spcPct val="90000"/>
            </a:lnSpc>
            <a:spcBef>
              <a:spcPct val="0"/>
            </a:spcBef>
            <a:spcAft>
              <a:spcPct val="15000"/>
            </a:spcAft>
            <a:buChar char="•"/>
          </a:pPr>
          <a:r>
            <a:rPr lang="en-US" sz="1100" kern="1200" dirty="0"/>
            <a:t>Respules</a:t>
          </a:r>
          <a:r>
            <a:rPr lang="en-US" sz="1100" kern="1200" baseline="30000" dirty="0"/>
            <a:t>®</a:t>
          </a:r>
          <a:endParaRPr lang="en-US" sz="1100" kern="1200" dirty="0"/>
        </a:p>
      </dsp:txBody>
      <dsp:txXfrm>
        <a:off x="1929833" y="1314063"/>
        <a:ext cx="1754393" cy="1052636"/>
      </dsp:txXfrm>
    </dsp:sp>
    <dsp:sp modelId="{DEF2AC68-8F16-4E58-BE4A-617135CCD307}">
      <dsp:nvSpPr>
        <dsp:cNvPr id="0" name=""/>
        <dsp:cNvSpPr/>
      </dsp:nvSpPr>
      <dsp:spPr>
        <a:xfrm>
          <a:off x="3859666" y="1314063"/>
          <a:ext cx="1754393" cy="105263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Qvar</a:t>
          </a:r>
          <a:r>
            <a:rPr lang="en-US" sz="1400" kern="1200" baseline="30000" dirty="0"/>
            <a:t>®</a:t>
          </a:r>
          <a:r>
            <a:rPr lang="en-US" sz="1400" kern="1200" dirty="0"/>
            <a:t> (beclomethasone)</a:t>
          </a:r>
        </a:p>
        <a:p>
          <a:pPr marL="57150" lvl="1" indent="-57150" algn="l" defTabSz="488950">
            <a:lnSpc>
              <a:spcPct val="90000"/>
            </a:lnSpc>
            <a:spcBef>
              <a:spcPct val="0"/>
            </a:spcBef>
            <a:spcAft>
              <a:spcPct val="15000"/>
            </a:spcAft>
            <a:buChar char="•"/>
          </a:pPr>
          <a:r>
            <a:rPr lang="en-US" sz="1100" kern="1200" dirty="0"/>
            <a:t>Breath actuated Redihaler</a:t>
          </a:r>
        </a:p>
      </dsp:txBody>
      <dsp:txXfrm>
        <a:off x="3859666" y="1314063"/>
        <a:ext cx="1754393" cy="105263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832B44-6ACD-C044-8340-5D8464CD6F5C}">
      <dsp:nvSpPr>
        <dsp:cNvPr id="0" name=""/>
        <dsp:cNvSpPr/>
      </dsp:nvSpPr>
      <dsp:spPr>
        <a:xfrm>
          <a:off x="1000" y="853123"/>
          <a:ext cx="1260595" cy="2743204"/>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8281" tIns="330200" rIns="98281" bIns="330200" numCol="1" spcCol="1270" anchor="t" anchorCtr="0">
          <a:noAutofit/>
        </a:bodyPr>
        <a:lstStyle/>
        <a:p>
          <a:pPr marL="0" lvl="0" indent="0" algn="l" defTabSz="488950">
            <a:lnSpc>
              <a:spcPct val="90000"/>
            </a:lnSpc>
            <a:spcBef>
              <a:spcPct val="0"/>
            </a:spcBef>
            <a:spcAft>
              <a:spcPct val="35000"/>
            </a:spcAft>
            <a:buNone/>
          </a:pPr>
          <a:r>
            <a:rPr lang="en-US" sz="1100" kern="1200" dirty="0"/>
            <a:t>Do not begin exercise if child has symptoms</a:t>
          </a:r>
        </a:p>
      </dsp:txBody>
      <dsp:txXfrm>
        <a:off x="1000" y="1895540"/>
        <a:ext cx="1260595" cy="1645922"/>
      </dsp:txXfrm>
    </dsp:sp>
    <dsp:sp modelId="{168A22DF-A3CD-8E4B-AE01-AA38A24F0488}">
      <dsp:nvSpPr>
        <dsp:cNvPr id="0" name=""/>
        <dsp:cNvSpPr/>
      </dsp:nvSpPr>
      <dsp:spPr>
        <a:xfrm>
          <a:off x="366573" y="1518791"/>
          <a:ext cx="529450" cy="529450"/>
        </a:xfrm>
        <a:prstGeom prst="ellips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41278" tIns="12700" rIns="41278" bIns="12700" numCol="1" spcCol="1270" anchor="ctr" anchorCtr="0">
          <a:noAutofit/>
        </a:bodyPr>
        <a:lstStyle/>
        <a:p>
          <a:pPr marL="0" lvl="0" indent="0" algn="ctr" defTabSz="889000">
            <a:lnSpc>
              <a:spcPct val="90000"/>
            </a:lnSpc>
            <a:spcBef>
              <a:spcPct val="0"/>
            </a:spcBef>
            <a:spcAft>
              <a:spcPct val="35000"/>
            </a:spcAft>
            <a:buNone/>
          </a:pPr>
          <a:r>
            <a:rPr lang="en-US" sz="2000" kern="1200"/>
            <a:t>1</a:t>
          </a:r>
          <a:endParaRPr lang="en-US" sz="2000" kern="1200" dirty="0"/>
        </a:p>
      </dsp:txBody>
      <dsp:txXfrm>
        <a:off x="444109" y="1596327"/>
        <a:ext cx="374378" cy="374378"/>
      </dsp:txXfrm>
    </dsp:sp>
    <dsp:sp modelId="{20CF85EC-6983-E246-8751-B1E9A81288BC}">
      <dsp:nvSpPr>
        <dsp:cNvPr id="0" name=""/>
        <dsp:cNvSpPr/>
      </dsp:nvSpPr>
      <dsp:spPr>
        <a:xfrm>
          <a:off x="1000" y="3107070"/>
          <a:ext cx="1260595" cy="72"/>
        </a:xfrm>
        <a:prstGeom prst="rect">
          <a:avLst/>
        </a:prstGeom>
        <a:solidFill>
          <a:schemeClr val="accent2">
            <a:hueOff val="-80245"/>
            <a:satOff val="383"/>
            <a:lumOff val="535"/>
            <a:alphaOff val="0"/>
          </a:schemeClr>
        </a:solidFill>
        <a:ln w="6350" cap="flat" cmpd="sng" algn="ctr">
          <a:solidFill>
            <a:schemeClr val="accent2">
              <a:hueOff val="-80245"/>
              <a:satOff val="383"/>
              <a:lumOff val="535"/>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04CBCF60-B6EC-C843-883F-DE71556F8334}">
      <dsp:nvSpPr>
        <dsp:cNvPr id="0" name=""/>
        <dsp:cNvSpPr/>
      </dsp:nvSpPr>
      <dsp:spPr>
        <a:xfrm>
          <a:off x="1387655" y="853123"/>
          <a:ext cx="1260595" cy="2743204"/>
        </a:xfrm>
        <a:prstGeom prst="rect">
          <a:avLst/>
        </a:prstGeom>
        <a:solidFill>
          <a:schemeClr val="accent2">
            <a:tint val="40000"/>
            <a:alpha val="90000"/>
            <a:hueOff val="-238888"/>
            <a:satOff val="2794"/>
            <a:lumOff val="307"/>
            <a:alphaOff val="0"/>
          </a:schemeClr>
        </a:solidFill>
        <a:ln w="6350" cap="flat" cmpd="sng" algn="ctr">
          <a:solidFill>
            <a:schemeClr val="accent2">
              <a:tint val="40000"/>
              <a:alpha val="90000"/>
              <a:hueOff val="-238888"/>
              <a:satOff val="2794"/>
              <a:lumOff val="307"/>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8281" tIns="330200" rIns="98281" bIns="330200" numCol="1" spcCol="1270" anchor="t" anchorCtr="0">
          <a:noAutofit/>
        </a:bodyPr>
        <a:lstStyle/>
        <a:p>
          <a:pPr marL="0" lvl="0" indent="0" algn="l" defTabSz="488950">
            <a:lnSpc>
              <a:spcPct val="90000"/>
            </a:lnSpc>
            <a:spcBef>
              <a:spcPct val="0"/>
            </a:spcBef>
            <a:spcAft>
              <a:spcPct val="35000"/>
            </a:spcAft>
            <a:buNone/>
          </a:pPr>
          <a:r>
            <a:rPr lang="en-US" sz="1100" kern="1200" dirty="0"/>
            <a:t>Encourage child to participate</a:t>
          </a:r>
        </a:p>
      </dsp:txBody>
      <dsp:txXfrm>
        <a:off x="1387655" y="1895540"/>
        <a:ext cx="1260595" cy="1645922"/>
      </dsp:txXfrm>
    </dsp:sp>
    <dsp:sp modelId="{F824827A-DC30-1842-9DA4-77BA4470011D}">
      <dsp:nvSpPr>
        <dsp:cNvPr id="0" name=""/>
        <dsp:cNvSpPr/>
      </dsp:nvSpPr>
      <dsp:spPr>
        <a:xfrm>
          <a:off x="1753228" y="1518791"/>
          <a:ext cx="529450" cy="529450"/>
        </a:xfrm>
        <a:prstGeom prst="ellipse">
          <a:avLst/>
        </a:prstGeom>
        <a:solidFill>
          <a:schemeClr val="accent2">
            <a:hueOff val="-160490"/>
            <a:satOff val="767"/>
            <a:lumOff val="1070"/>
            <a:alphaOff val="0"/>
          </a:schemeClr>
        </a:solidFill>
        <a:ln w="6350" cap="flat" cmpd="sng" algn="ctr">
          <a:solidFill>
            <a:schemeClr val="accent2">
              <a:hueOff val="-160490"/>
              <a:satOff val="767"/>
              <a:lumOff val="107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41278" tIns="12700" rIns="41278" bIns="12700" numCol="1" spcCol="1270" anchor="ctr" anchorCtr="0">
          <a:noAutofit/>
        </a:bodyPr>
        <a:lstStyle/>
        <a:p>
          <a:pPr marL="0" lvl="0" indent="0" algn="ctr" defTabSz="889000">
            <a:lnSpc>
              <a:spcPct val="90000"/>
            </a:lnSpc>
            <a:spcBef>
              <a:spcPct val="0"/>
            </a:spcBef>
            <a:spcAft>
              <a:spcPct val="35000"/>
            </a:spcAft>
            <a:buNone/>
          </a:pPr>
          <a:r>
            <a:rPr lang="en-US" sz="2000" kern="1200"/>
            <a:t>2</a:t>
          </a:r>
          <a:endParaRPr lang="en-US" sz="2000" kern="1200" dirty="0"/>
        </a:p>
      </dsp:txBody>
      <dsp:txXfrm>
        <a:off x="1830764" y="1596327"/>
        <a:ext cx="374378" cy="374378"/>
      </dsp:txXfrm>
    </dsp:sp>
    <dsp:sp modelId="{30EF396B-C779-FF4F-AAFA-9C767E95C1D5}">
      <dsp:nvSpPr>
        <dsp:cNvPr id="0" name=""/>
        <dsp:cNvSpPr/>
      </dsp:nvSpPr>
      <dsp:spPr>
        <a:xfrm>
          <a:off x="1387655" y="3107070"/>
          <a:ext cx="1260595" cy="72"/>
        </a:xfrm>
        <a:prstGeom prst="rect">
          <a:avLst/>
        </a:prstGeom>
        <a:solidFill>
          <a:schemeClr val="accent2">
            <a:hueOff val="-240735"/>
            <a:satOff val="1150"/>
            <a:lumOff val="1604"/>
            <a:alphaOff val="0"/>
          </a:schemeClr>
        </a:solidFill>
        <a:ln w="6350" cap="flat" cmpd="sng" algn="ctr">
          <a:solidFill>
            <a:schemeClr val="accent2">
              <a:hueOff val="-240735"/>
              <a:satOff val="1150"/>
              <a:lumOff val="1604"/>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2FC61A65-2A52-7445-B7BE-AF211C2AAADE}">
      <dsp:nvSpPr>
        <dsp:cNvPr id="0" name=""/>
        <dsp:cNvSpPr/>
      </dsp:nvSpPr>
      <dsp:spPr>
        <a:xfrm>
          <a:off x="2774310" y="853123"/>
          <a:ext cx="1260595" cy="2743204"/>
        </a:xfrm>
        <a:prstGeom prst="rect">
          <a:avLst/>
        </a:prstGeom>
        <a:solidFill>
          <a:schemeClr val="accent2">
            <a:tint val="40000"/>
            <a:alpha val="90000"/>
            <a:hueOff val="-477776"/>
            <a:satOff val="5588"/>
            <a:lumOff val="614"/>
            <a:alphaOff val="0"/>
          </a:schemeClr>
        </a:solidFill>
        <a:ln w="6350" cap="flat" cmpd="sng" algn="ctr">
          <a:solidFill>
            <a:schemeClr val="accent2">
              <a:tint val="40000"/>
              <a:alpha val="90000"/>
              <a:hueOff val="-477776"/>
              <a:satOff val="5588"/>
              <a:lumOff val="614"/>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8281" tIns="330200" rIns="98281" bIns="330200" numCol="1" spcCol="1270" anchor="t" anchorCtr="0">
          <a:noAutofit/>
        </a:bodyPr>
        <a:lstStyle/>
        <a:p>
          <a:pPr marL="0" lvl="0" indent="0" algn="l" defTabSz="488950">
            <a:lnSpc>
              <a:spcPct val="90000"/>
            </a:lnSpc>
            <a:spcBef>
              <a:spcPct val="0"/>
            </a:spcBef>
            <a:spcAft>
              <a:spcPct val="35000"/>
            </a:spcAft>
            <a:buNone/>
          </a:pPr>
          <a:r>
            <a:rPr lang="en-US" sz="1100" kern="1200" dirty="0"/>
            <a:t>Use reliever (SABA) medication 10-15 minutes prior to exercise, if know activity will cause symptoms</a:t>
          </a:r>
        </a:p>
      </dsp:txBody>
      <dsp:txXfrm>
        <a:off x="2774310" y="1895540"/>
        <a:ext cx="1260595" cy="1645922"/>
      </dsp:txXfrm>
    </dsp:sp>
    <dsp:sp modelId="{61BEE9EE-A27E-5A4B-9392-AEB48C196D95}">
      <dsp:nvSpPr>
        <dsp:cNvPr id="0" name=""/>
        <dsp:cNvSpPr/>
      </dsp:nvSpPr>
      <dsp:spPr>
        <a:xfrm>
          <a:off x="3139883" y="1518791"/>
          <a:ext cx="529450" cy="529450"/>
        </a:xfrm>
        <a:prstGeom prst="ellipse">
          <a:avLst/>
        </a:prstGeom>
        <a:solidFill>
          <a:schemeClr val="accent2">
            <a:hueOff val="-320980"/>
            <a:satOff val="1534"/>
            <a:lumOff val="2139"/>
            <a:alphaOff val="0"/>
          </a:schemeClr>
        </a:solidFill>
        <a:ln w="6350" cap="flat" cmpd="sng" algn="ctr">
          <a:solidFill>
            <a:schemeClr val="accent2">
              <a:hueOff val="-320980"/>
              <a:satOff val="1534"/>
              <a:lumOff val="2139"/>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41278" tIns="12700" rIns="41278" bIns="12700" numCol="1" spcCol="1270" anchor="ctr" anchorCtr="0">
          <a:noAutofit/>
        </a:bodyPr>
        <a:lstStyle/>
        <a:p>
          <a:pPr marL="0" lvl="0" indent="0" algn="ctr" defTabSz="889000">
            <a:lnSpc>
              <a:spcPct val="90000"/>
            </a:lnSpc>
            <a:spcBef>
              <a:spcPct val="0"/>
            </a:spcBef>
            <a:spcAft>
              <a:spcPct val="35000"/>
            </a:spcAft>
            <a:buNone/>
          </a:pPr>
          <a:r>
            <a:rPr lang="en-US" sz="2000" kern="1200"/>
            <a:t>3</a:t>
          </a:r>
          <a:endParaRPr lang="en-US" sz="2000" kern="1200" dirty="0"/>
        </a:p>
      </dsp:txBody>
      <dsp:txXfrm>
        <a:off x="3217419" y="1596327"/>
        <a:ext cx="374378" cy="374378"/>
      </dsp:txXfrm>
    </dsp:sp>
    <dsp:sp modelId="{5B25DD88-E039-8D45-BBB1-9F81B77E9BCC}">
      <dsp:nvSpPr>
        <dsp:cNvPr id="0" name=""/>
        <dsp:cNvSpPr/>
      </dsp:nvSpPr>
      <dsp:spPr>
        <a:xfrm>
          <a:off x="2774310" y="3107070"/>
          <a:ext cx="1260595" cy="72"/>
        </a:xfrm>
        <a:prstGeom prst="rect">
          <a:avLst/>
        </a:prstGeom>
        <a:solidFill>
          <a:schemeClr val="accent2">
            <a:hueOff val="-401226"/>
            <a:satOff val="1917"/>
            <a:lumOff val="2674"/>
            <a:alphaOff val="0"/>
          </a:schemeClr>
        </a:solidFill>
        <a:ln w="6350" cap="flat" cmpd="sng" algn="ctr">
          <a:solidFill>
            <a:schemeClr val="accent2">
              <a:hueOff val="-401226"/>
              <a:satOff val="1917"/>
              <a:lumOff val="2674"/>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E9BB30B7-6F39-7643-B696-B3DA9845EB4E}">
      <dsp:nvSpPr>
        <dsp:cNvPr id="0" name=""/>
        <dsp:cNvSpPr/>
      </dsp:nvSpPr>
      <dsp:spPr>
        <a:xfrm>
          <a:off x="4160965" y="853123"/>
          <a:ext cx="1260595" cy="2743204"/>
        </a:xfrm>
        <a:prstGeom prst="rect">
          <a:avLst/>
        </a:prstGeom>
        <a:solidFill>
          <a:schemeClr val="accent2">
            <a:tint val="40000"/>
            <a:alpha val="90000"/>
            <a:hueOff val="-716664"/>
            <a:satOff val="8381"/>
            <a:lumOff val="921"/>
            <a:alphaOff val="0"/>
          </a:schemeClr>
        </a:solidFill>
        <a:ln w="6350" cap="flat" cmpd="sng" algn="ctr">
          <a:solidFill>
            <a:schemeClr val="accent2">
              <a:tint val="40000"/>
              <a:alpha val="90000"/>
              <a:hueOff val="-716664"/>
              <a:satOff val="8381"/>
              <a:lumOff val="921"/>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8281" tIns="330200" rIns="98281" bIns="330200" numCol="1" spcCol="1270" anchor="t" anchorCtr="0">
          <a:noAutofit/>
        </a:bodyPr>
        <a:lstStyle/>
        <a:p>
          <a:pPr marL="0" lvl="0" indent="0" algn="l" defTabSz="488950">
            <a:lnSpc>
              <a:spcPct val="90000"/>
            </a:lnSpc>
            <a:spcBef>
              <a:spcPct val="0"/>
            </a:spcBef>
            <a:spcAft>
              <a:spcPct val="35000"/>
            </a:spcAft>
            <a:buNone/>
          </a:pPr>
          <a:r>
            <a:rPr lang="en-US" sz="1100" kern="1200" dirty="0"/>
            <a:t>Perform a gradual warm-up</a:t>
          </a:r>
        </a:p>
      </dsp:txBody>
      <dsp:txXfrm>
        <a:off x="4160965" y="1895540"/>
        <a:ext cx="1260595" cy="1645922"/>
      </dsp:txXfrm>
    </dsp:sp>
    <dsp:sp modelId="{653D3C55-5FE9-D148-9D37-BC54B7C0839F}">
      <dsp:nvSpPr>
        <dsp:cNvPr id="0" name=""/>
        <dsp:cNvSpPr/>
      </dsp:nvSpPr>
      <dsp:spPr>
        <a:xfrm>
          <a:off x="4526538" y="1518791"/>
          <a:ext cx="529450" cy="529450"/>
        </a:xfrm>
        <a:prstGeom prst="ellipse">
          <a:avLst/>
        </a:prstGeom>
        <a:solidFill>
          <a:schemeClr val="accent2">
            <a:hueOff val="-481471"/>
            <a:satOff val="2301"/>
            <a:lumOff val="3209"/>
            <a:alphaOff val="0"/>
          </a:schemeClr>
        </a:solidFill>
        <a:ln w="6350" cap="flat" cmpd="sng" algn="ctr">
          <a:solidFill>
            <a:schemeClr val="accent2">
              <a:hueOff val="-481471"/>
              <a:satOff val="2301"/>
              <a:lumOff val="3209"/>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41278" tIns="12700" rIns="41278" bIns="12700" numCol="1" spcCol="1270" anchor="ctr" anchorCtr="0">
          <a:noAutofit/>
        </a:bodyPr>
        <a:lstStyle/>
        <a:p>
          <a:pPr marL="0" lvl="0" indent="0" algn="ctr" defTabSz="889000">
            <a:lnSpc>
              <a:spcPct val="90000"/>
            </a:lnSpc>
            <a:spcBef>
              <a:spcPct val="0"/>
            </a:spcBef>
            <a:spcAft>
              <a:spcPct val="35000"/>
            </a:spcAft>
            <a:buNone/>
          </a:pPr>
          <a:r>
            <a:rPr lang="en-US" sz="2000" kern="1200"/>
            <a:t>4</a:t>
          </a:r>
          <a:endParaRPr lang="en-US" sz="2000" kern="1200" dirty="0"/>
        </a:p>
      </dsp:txBody>
      <dsp:txXfrm>
        <a:off x="4604074" y="1596327"/>
        <a:ext cx="374378" cy="374378"/>
      </dsp:txXfrm>
    </dsp:sp>
    <dsp:sp modelId="{8701764A-CF58-8241-B8DE-C12CFF3D4084}">
      <dsp:nvSpPr>
        <dsp:cNvPr id="0" name=""/>
        <dsp:cNvSpPr/>
      </dsp:nvSpPr>
      <dsp:spPr>
        <a:xfrm>
          <a:off x="4160965" y="3107070"/>
          <a:ext cx="1260595" cy="72"/>
        </a:xfrm>
        <a:prstGeom prst="rect">
          <a:avLst/>
        </a:prstGeom>
        <a:solidFill>
          <a:schemeClr val="accent2">
            <a:hueOff val="-561716"/>
            <a:satOff val="2684"/>
            <a:lumOff val="3744"/>
            <a:alphaOff val="0"/>
          </a:schemeClr>
        </a:solidFill>
        <a:ln w="6350" cap="flat" cmpd="sng" algn="ctr">
          <a:solidFill>
            <a:schemeClr val="accent2">
              <a:hueOff val="-561716"/>
              <a:satOff val="2684"/>
              <a:lumOff val="3744"/>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D54350D2-94F1-744A-BD62-D908C66A9293}">
      <dsp:nvSpPr>
        <dsp:cNvPr id="0" name=""/>
        <dsp:cNvSpPr/>
      </dsp:nvSpPr>
      <dsp:spPr>
        <a:xfrm>
          <a:off x="5547620" y="853123"/>
          <a:ext cx="1260595" cy="2743204"/>
        </a:xfrm>
        <a:prstGeom prst="rect">
          <a:avLst/>
        </a:prstGeom>
        <a:solidFill>
          <a:schemeClr val="accent2">
            <a:tint val="40000"/>
            <a:alpha val="90000"/>
            <a:hueOff val="-955552"/>
            <a:satOff val="11175"/>
            <a:lumOff val="1228"/>
            <a:alphaOff val="0"/>
          </a:schemeClr>
        </a:solidFill>
        <a:ln w="6350" cap="flat" cmpd="sng" algn="ctr">
          <a:solidFill>
            <a:schemeClr val="accent2">
              <a:tint val="40000"/>
              <a:alpha val="90000"/>
              <a:hueOff val="-955552"/>
              <a:satOff val="11175"/>
              <a:lumOff val="1228"/>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8281" tIns="330200" rIns="98281" bIns="330200" numCol="1" spcCol="1270" anchor="t" anchorCtr="0">
          <a:noAutofit/>
        </a:bodyPr>
        <a:lstStyle/>
        <a:p>
          <a:pPr marL="0" lvl="0" indent="0" algn="l" defTabSz="488950">
            <a:lnSpc>
              <a:spcPct val="90000"/>
            </a:lnSpc>
            <a:spcBef>
              <a:spcPct val="0"/>
            </a:spcBef>
            <a:spcAft>
              <a:spcPct val="35000"/>
            </a:spcAft>
            <a:buNone/>
          </a:pPr>
          <a:r>
            <a:rPr lang="en-US" sz="1100" kern="1200" dirty="0"/>
            <a:t>Ensure easy access to reliever</a:t>
          </a:r>
        </a:p>
      </dsp:txBody>
      <dsp:txXfrm>
        <a:off x="5547620" y="1895540"/>
        <a:ext cx="1260595" cy="1645922"/>
      </dsp:txXfrm>
    </dsp:sp>
    <dsp:sp modelId="{7DC51D9C-6D22-EB4D-88C3-E735B3225E0F}">
      <dsp:nvSpPr>
        <dsp:cNvPr id="0" name=""/>
        <dsp:cNvSpPr/>
      </dsp:nvSpPr>
      <dsp:spPr>
        <a:xfrm>
          <a:off x="5913193" y="1518791"/>
          <a:ext cx="529450" cy="529450"/>
        </a:xfrm>
        <a:prstGeom prst="ellipse">
          <a:avLst/>
        </a:prstGeom>
        <a:solidFill>
          <a:schemeClr val="accent2">
            <a:hueOff val="-641961"/>
            <a:satOff val="3068"/>
            <a:lumOff val="4279"/>
            <a:alphaOff val="0"/>
          </a:schemeClr>
        </a:solidFill>
        <a:ln w="6350" cap="flat" cmpd="sng" algn="ctr">
          <a:solidFill>
            <a:schemeClr val="accent2">
              <a:hueOff val="-641961"/>
              <a:satOff val="3068"/>
              <a:lumOff val="4279"/>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41278" tIns="12700" rIns="41278" bIns="12700" numCol="1" spcCol="1270" anchor="ctr" anchorCtr="0">
          <a:noAutofit/>
        </a:bodyPr>
        <a:lstStyle/>
        <a:p>
          <a:pPr marL="0" lvl="0" indent="0" algn="ctr" defTabSz="889000">
            <a:lnSpc>
              <a:spcPct val="90000"/>
            </a:lnSpc>
            <a:spcBef>
              <a:spcPct val="0"/>
            </a:spcBef>
            <a:spcAft>
              <a:spcPct val="35000"/>
            </a:spcAft>
            <a:buNone/>
          </a:pPr>
          <a:r>
            <a:rPr lang="en-US" sz="2000" kern="1200"/>
            <a:t>5</a:t>
          </a:r>
          <a:endParaRPr lang="en-US" sz="2000" kern="1200" dirty="0"/>
        </a:p>
      </dsp:txBody>
      <dsp:txXfrm>
        <a:off x="5990729" y="1596327"/>
        <a:ext cx="374378" cy="374378"/>
      </dsp:txXfrm>
    </dsp:sp>
    <dsp:sp modelId="{8A63AB1E-6825-A44D-B213-FC4CAF1F39B7}">
      <dsp:nvSpPr>
        <dsp:cNvPr id="0" name=""/>
        <dsp:cNvSpPr/>
      </dsp:nvSpPr>
      <dsp:spPr>
        <a:xfrm>
          <a:off x="5547620" y="3107070"/>
          <a:ext cx="1260595" cy="72"/>
        </a:xfrm>
        <a:prstGeom prst="rect">
          <a:avLst/>
        </a:prstGeom>
        <a:solidFill>
          <a:schemeClr val="accent2">
            <a:hueOff val="-722206"/>
            <a:satOff val="3451"/>
            <a:lumOff val="4813"/>
            <a:alphaOff val="0"/>
          </a:schemeClr>
        </a:solidFill>
        <a:ln w="6350" cap="flat" cmpd="sng" algn="ctr">
          <a:solidFill>
            <a:schemeClr val="accent2">
              <a:hueOff val="-722206"/>
              <a:satOff val="3451"/>
              <a:lumOff val="4813"/>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01A62A84-8AEB-B046-9533-ABA35396FF4B}">
      <dsp:nvSpPr>
        <dsp:cNvPr id="0" name=""/>
        <dsp:cNvSpPr/>
      </dsp:nvSpPr>
      <dsp:spPr>
        <a:xfrm>
          <a:off x="6934275" y="853123"/>
          <a:ext cx="1260595" cy="2743204"/>
        </a:xfrm>
        <a:prstGeom prst="rect">
          <a:avLst/>
        </a:prstGeom>
        <a:solidFill>
          <a:schemeClr val="accent2">
            <a:tint val="40000"/>
            <a:alpha val="90000"/>
            <a:hueOff val="-1194440"/>
            <a:satOff val="13969"/>
            <a:lumOff val="1535"/>
            <a:alphaOff val="0"/>
          </a:schemeClr>
        </a:solidFill>
        <a:ln w="6350" cap="flat" cmpd="sng" algn="ctr">
          <a:solidFill>
            <a:schemeClr val="accent2">
              <a:tint val="40000"/>
              <a:alpha val="90000"/>
              <a:hueOff val="-1194440"/>
              <a:satOff val="13969"/>
              <a:lumOff val="1535"/>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98281" tIns="330200" rIns="98281" bIns="330200" numCol="1" spcCol="1270" anchor="t" anchorCtr="0">
          <a:noAutofit/>
        </a:bodyPr>
        <a:lstStyle/>
        <a:p>
          <a:pPr marL="0" lvl="0" indent="0" algn="l" defTabSz="488950">
            <a:lnSpc>
              <a:spcPct val="90000"/>
            </a:lnSpc>
            <a:spcBef>
              <a:spcPct val="0"/>
            </a:spcBef>
            <a:spcAft>
              <a:spcPct val="35000"/>
            </a:spcAft>
            <a:buNone/>
          </a:pPr>
          <a:r>
            <a:rPr lang="en-US" sz="1100" kern="1200" dirty="0"/>
            <a:t>If symptoms develop, use inhaler and have student rest until symptoms resolved</a:t>
          </a:r>
        </a:p>
      </dsp:txBody>
      <dsp:txXfrm>
        <a:off x="6934275" y="1895540"/>
        <a:ext cx="1260595" cy="1645922"/>
      </dsp:txXfrm>
    </dsp:sp>
    <dsp:sp modelId="{C770E24D-F73A-F145-9057-46B0EA3C3DF1}">
      <dsp:nvSpPr>
        <dsp:cNvPr id="0" name=""/>
        <dsp:cNvSpPr/>
      </dsp:nvSpPr>
      <dsp:spPr>
        <a:xfrm>
          <a:off x="7299848" y="1518791"/>
          <a:ext cx="529450" cy="529450"/>
        </a:xfrm>
        <a:prstGeom prst="ellipse">
          <a:avLst/>
        </a:prstGeom>
        <a:solidFill>
          <a:schemeClr val="accent2">
            <a:hueOff val="-802451"/>
            <a:satOff val="3835"/>
            <a:lumOff val="5348"/>
            <a:alphaOff val="0"/>
          </a:schemeClr>
        </a:solidFill>
        <a:ln w="6350" cap="flat" cmpd="sng" algn="ctr">
          <a:solidFill>
            <a:schemeClr val="accent2">
              <a:hueOff val="-802451"/>
              <a:satOff val="3835"/>
              <a:lumOff val="5348"/>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txBody>
        <a:bodyPr spcFirstLastPara="0" vert="horz" wrap="square" lIns="41278" tIns="12700" rIns="41278" bIns="12700" numCol="1" spcCol="1270" anchor="ctr" anchorCtr="0">
          <a:noAutofit/>
        </a:bodyPr>
        <a:lstStyle/>
        <a:p>
          <a:pPr marL="0" lvl="0" indent="0" algn="ctr" defTabSz="889000">
            <a:lnSpc>
              <a:spcPct val="90000"/>
            </a:lnSpc>
            <a:spcBef>
              <a:spcPct val="0"/>
            </a:spcBef>
            <a:spcAft>
              <a:spcPct val="35000"/>
            </a:spcAft>
            <a:buNone/>
          </a:pPr>
          <a:r>
            <a:rPr lang="en-US" sz="2000" kern="1200"/>
            <a:t>6</a:t>
          </a:r>
          <a:endParaRPr lang="en-US" sz="2000" kern="1200" dirty="0"/>
        </a:p>
      </dsp:txBody>
      <dsp:txXfrm>
        <a:off x="7377384" y="1596327"/>
        <a:ext cx="374378" cy="374378"/>
      </dsp:txXfrm>
    </dsp:sp>
    <dsp:sp modelId="{FBAC588D-FE20-3143-B533-E588A8C3E4EE}">
      <dsp:nvSpPr>
        <dsp:cNvPr id="0" name=""/>
        <dsp:cNvSpPr/>
      </dsp:nvSpPr>
      <dsp:spPr>
        <a:xfrm>
          <a:off x="6934275" y="3107070"/>
          <a:ext cx="1260595" cy="72"/>
        </a:xfrm>
        <a:prstGeom prst="rect">
          <a:avLst/>
        </a:prstGeom>
        <a:solidFill>
          <a:schemeClr val="accent2">
            <a:hueOff val="-882696"/>
            <a:satOff val="4218"/>
            <a:lumOff val="5883"/>
            <a:alphaOff val="0"/>
          </a:schemeClr>
        </a:solidFill>
        <a:ln w="6350" cap="flat" cmpd="sng" algn="ctr">
          <a:solidFill>
            <a:schemeClr val="accent2">
              <a:hueOff val="-882696"/>
              <a:satOff val="4218"/>
              <a:lumOff val="5883"/>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1E8101-E61C-F544-B6E6-EEB933EE5769}">
      <dsp:nvSpPr>
        <dsp:cNvPr id="0" name=""/>
        <dsp:cNvSpPr/>
      </dsp:nvSpPr>
      <dsp:spPr>
        <a:xfrm>
          <a:off x="0" y="144919"/>
          <a:ext cx="3414946" cy="204896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Identify and assess students with asthma and identify risk for future burden (All students with asthma)</a:t>
          </a:r>
        </a:p>
      </dsp:txBody>
      <dsp:txXfrm>
        <a:off x="0" y="144919"/>
        <a:ext cx="3414946" cy="2048967"/>
      </dsp:txXfrm>
    </dsp:sp>
    <dsp:sp modelId="{40AECBF6-6CB5-D147-80F2-26DB412368BE}">
      <dsp:nvSpPr>
        <dsp:cNvPr id="0" name=""/>
        <dsp:cNvSpPr/>
      </dsp:nvSpPr>
      <dsp:spPr>
        <a:xfrm>
          <a:off x="3756441" y="144919"/>
          <a:ext cx="3414946" cy="2048967"/>
        </a:xfrm>
        <a:prstGeom prst="rect">
          <a:avLst/>
        </a:prstGeom>
        <a:solidFill>
          <a:schemeClr val="accent2">
            <a:hueOff val="-220674"/>
            <a:satOff val="1055"/>
            <a:lumOff val="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Ensure students have access to a quick relief inhaler and CO Asthma Care Plan and Medication Order for Schools and Child Care Settings</a:t>
          </a:r>
        </a:p>
      </dsp:txBody>
      <dsp:txXfrm>
        <a:off x="3756441" y="144919"/>
        <a:ext cx="3414946" cy="2048967"/>
      </dsp:txXfrm>
    </dsp:sp>
    <dsp:sp modelId="{BCE0B1B3-7F4E-7549-B8B2-A44E0AA1855D}">
      <dsp:nvSpPr>
        <dsp:cNvPr id="0" name=""/>
        <dsp:cNvSpPr/>
      </dsp:nvSpPr>
      <dsp:spPr>
        <a:xfrm>
          <a:off x="7512882" y="144919"/>
          <a:ext cx="3414946" cy="2048967"/>
        </a:xfrm>
        <a:prstGeom prst="rect">
          <a:avLst/>
        </a:prstGeom>
        <a:solidFill>
          <a:schemeClr val="accent2">
            <a:hueOff val="-441348"/>
            <a:satOff val="2109"/>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Provide asthma education and support asthma self-management skill development for most at-risk</a:t>
          </a:r>
        </a:p>
      </dsp:txBody>
      <dsp:txXfrm>
        <a:off x="7512882" y="144919"/>
        <a:ext cx="3414946" cy="2048967"/>
      </dsp:txXfrm>
    </dsp:sp>
    <dsp:sp modelId="{2C630362-8388-B54F-93DC-43D12EB52E90}">
      <dsp:nvSpPr>
        <dsp:cNvPr id="0" name=""/>
        <dsp:cNvSpPr/>
      </dsp:nvSpPr>
      <dsp:spPr>
        <a:xfrm>
          <a:off x="1444215" y="2636856"/>
          <a:ext cx="3414946" cy="2048967"/>
        </a:xfrm>
        <a:prstGeom prst="rect">
          <a:avLst/>
        </a:prstGeom>
        <a:solidFill>
          <a:schemeClr val="accent2">
            <a:hueOff val="-662022"/>
            <a:satOff val="3164"/>
            <a:lumOff val="4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Case management and care coordination for most at-risk</a:t>
          </a:r>
        </a:p>
      </dsp:txBody>
      <dsp:txXfrm>
        <a:off x="1444215" y="2636856"/>
        <a:ext cx="3414946" cy="2048967"/>
      </dsp:txXfrm>
    </dsp:sp>
    <dsp:sp modelId="{1D86AE5D-7F77-524A-8E72-7D31269F233E}">
      <dsp:nvSpPr>
        <dsp:cNvPr id="0" name=""/>
        <dsp:cNvSpPr/>
      </dsp:nvSpPr>
      <dsp:spPr>
        <a:xfrm>
          <a:off x="5200656" y="2535381"/>
          <a:ext cx="4282957" cy="2251918"/>
        </a:xfrm>
        <a:prstGeom prst="rect">
          <a:avLst/>
        </a:prstGeom>
        <a:solidFill>
          <a:schemeClr val="accent2">
            <a:hueOff val="-882696"/>
            <a:satOff val="4218"/>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kern="1200" dirty="0">
              <a:solidFill>
                <a:schemeClr val="bg1"/>
              </a:solidFill>
              <a:latin typeface="Arial" panose="020B0604020202020204" pitchFamily="34" charset="0"/>
              <a:cs typeface="Arial" panose="020B0604020202020204" pitchFamily="34" charset="0"/>
            </a:rPr>
            <a:t>Asthma Navigator to support and assist school nurse with optimizing asthma care and management </a:t>
          </a:r>
        </a:p>
        <a:p>
          <a:pPr marL="171450" lvl="1" indent="-171450" algn="ctr" defTabSz="711200">
            <a:lnSpc>
              <a:spcPct val="90000"/>
            </a:lnSpc>
            <a:spcBef>
              <a:spcPct val="0"/>
            </a:spcBef>
            <a:spcAft>
              <a:spcPct val="15000"/>
            </a:spcAft>
            <a:buChar char="•"/>
          </a:pPr>
          <a:r>
            <a:rPr lang="en-US" sz="1600" kern="1200" dirty="0">
              <a:solidFill>
                <a:schemeClr val="bg1"/>
              </a:solidFill>
              <a:latin typeface="Arial" panose="020B0604020202020204" pitchFamily="34" charset="0"/>
              <a:cs typeface="Arial" panose="020B0604020202020204" pitchFamily="34" charset="0"/>
            </a:rPr>
            <a:t>asthma education</a:t>
          </a:r>
        </a:p>
        <a:p>
          <a:pPr marL="171450" lvl="1" indent="-171450" algn="ctr" defTabSz="711200">
            <a:lnSpc>
              <a:spcPct val="90000"/>
            </a:lnSpc>
            <a:spcBef>
              <a:spcPct val="0"/>
            </a:spcBef>
            <a:spcAft>
              <a:spcPct val="15000"/>
            </a:spcAft>
            <a:buChar char="•"/>
          </a:pPr>
          <a:r>
            <a:rPr lang="en-US" sz="1600" kern="1200" dirty="0">
              <a:solidFill>
                <a:schemeClr val="bg1"/>
              </a:solidFill>
              <a:latin typeface="Arial" panose="020B0604020202020204" pitchFamily="34" charset="0"/>
              <a:cs typeface="Arial" panose="020B0604020202020204" pitchFamily="34" charset="0"/>
            </a:rPr>
            <a:t>case management</a:t>
          </a:r>
        </a:p>
        <a:p>
          <a:pPr marL="171450" lvl="1" indent="-171450" algn="ctr" defTabSz="711200">
            <a:lnSpc>
              <a:spcPct val="90000"/>
            </a:lnSpc>
            <a:spcBef>
              <a:spcPct val="0"/>
            </a:spcBef>
            <a:spcAft>
              <a:spcPct val="15000"/>
            </a:spcAft>
            <a:buChar char="•"/>
          </a:pPr>
          <a:r>
            <a:rPr lang="en-US" sz="1600" kern="1200" dirty="0">
              <a:solidFill>
                <a:schemeClr val="bg1"/>
              </a:solidFill>
              <a:latin typeface="Arial" panose="020B0604020202020204" pitchFamily="34" charset="0"/>
              <a:cs typeface="Arial" panose="020B0604020202020204" pitchFamily="34" charset="0"/>
            </a:rPr>
            <a:t>communication and care coordination with families and health providers</a:t>
          </a:r>
        </a:p>
        <a:p>
          <a:pPr marL="171450" lvl="1" indent="-171450" algn="ctr" defTabSz="711200">
            <a:lnSpc>
              <a:spcPct val="90000"/>
            </a:lnSpc>
            <a:spcBef>
              <a:spcPct val="0"/>
            </a:spcBef>
            <a:spcAft>
              <a:spcPct val="15000"/>
            </a:spcAft>
            <a:buChar char="•"/>
          </a:pPr>
          <a:r>
            <a:rPr lang="en-US" sz="1600" kern="1200" dirty="0">
              <a:solidFill>
                <a:schemeClr val="bg1"/>
              </a:solidFill>
              <a:latin typeface="Arial" panose="020B0604020202020204" pitchFamily="34" charset="0"/>
              <a:cs typeface="Arial" panose="020B0604020202020204" pitchFamily="34" charset="0"/>
            </a:rPr>
            <a:t>address social determinants of health</a:t>
          </a:r>
          <a:endParaRPr lang="en-US" sz="1300" kern="1200" dirty="0">
            <a:solidFill>
              <a:schemeClr val="bg1"/>
            </a:solidFill>
            <a:latin typeface="Arial" panose="020B0604020202020204" pitchFamily="34" charset="0"/>
            <a:cs typeface="Arial" panose="020B0604020202020204" pitchFamily="34" charset="0"/>
          </a:endParaRPr>
        </a:p>
      </dsp:txBody>
      <dsp:txXfrm>
        <a:off x="5200656" y="2535381"/>
        <a:ext cx="4282957" cy="225191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03B66F-AC2C-4E15-88CE-513D7F5D1923}" type="datetimeFigureOut">
              <a:rPr lang="en-US" smtClean="0"/>
              <a:t>7/14/2023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84832C-2765-4FD8-A6C4-DF572726614C}" type="slidenum">
              <a:rPr lang="en-US" smtClean="0"/>
              <a:t>‹#›</a:t>
            </a:fld>
            <a:endParaRPr lang="en-US"/>
          </a:p>
        </p:txBody>
      </p:sp>
    </p:spTree>
    <p:extLst>
      <p:ext uri="{BB962C8B-B14F-4D97-AF65-F5344CB8AC3E}">
        <p14:creationId xmlns:p14="http://schemas.microsoft.com/office/powerpoint/2010/main" val="1918166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is the QR code?</a:t>
            </a:r>
          </a:p>
        </p:txBody>
      </p:sp>
      <p:sp>
        <p:nvSpPr>
          <p:cNvPr id="4" name="Slide Number Placeholder 3"/>
          <p:cNvSpPr>
            <a:spLocks noGrp="1"/>
          </p:cNvSpPr>
          <p:nvPr>
            <p:ph type="sldNum" sz="quarter" idx="5"/>
          </p:nvPr>
        </p:nvSpPr>
        <p:spPr/>
        <p:txBody>
          <a:bodyPr/>
          <a:lstStyle/>
          <a:p>
            <a:fld id="{A984832C-2765-4FD8-A6C4-DF572726614C}" type="slidenum">
              <a:rPr lang="en-US" smtClean="0"/>
              <a:t>7</a:t>
            </a:fld>
            <a:endParaRPr lang="en-US"/>
          </a:p>
        </p:txBody>
      </p:sp>
    </p:spTree>
    <p:extLst>
      <p:ext uri="{BB962C8B-B14F-4D97-AF65-F5344CB8AC3E}">
        <p14:creationId xmlns:p14="http://schemas.microsoft.com/office/powerpoint/2010/main" val="1505167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2578B8-0D65-49D6-8EE7-C98D4FA2ECD1}"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46" name="Rectangle 2"/>
          <p:cNvSpPr>
            <a:spLocks noChangeArrowheads="1"/>
          </p:cNvSpPr>
          <p:nvPr/>
        </p:nvSpPr>
        <p:spPr bwMode="auto">
          <a:xfrm>
            <a:off x="3885580" y="0"/>
            <a:ext cx="2972421" cy="457513"/>
          </a:xfrm>
          <a:prstGeom prst="rect">
            <a:avLst/>
          </a:prstGeom>
          <a:noFill/>
          <a:ln w="12700">
            <a:no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47" name="Rectangle 3"/>
          <p:cNvSpPr>
            <a:spLocks noChangeArrowheads="1"/>
          </p:cNvSpPr>
          <p:nvPr/>
        </p:nvSpPr>
        <p:spPr bwMode="auto">
          <a:xfrm>
            <a:off x="3885580" y="8686490"/>
            <a:ext cx="2972421" cy="457511"/>
          </a:xfrm>
          <a:prstGeom prst="rect">
            <a:avLst/>
          </a:prstGeom>
          <a:noFill/>
          <a:ln w="12700">
            <a:noFill/>
            <a:miter lim="800000"/>
            <a:headEnd/>
            <a:tailEnd/>
          </a:ln>
          <a:effectLst/>
        </p:spPr>
        <p:txBody>
          <a:bodyPr lIns="91650" tIns="45021" rIns="91650" bIns="45021" anchor="b"/>
          <a:lstStyle/>
          <a:p>
            <a:pPr marL="0" marR="0" lvl="0" indent="0" algn="r" defTabSz="92551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pitchFamily="18" charset="0"/>
                <a:ea typeface="+mn-ea"/>
                <a:cs typeface="+mn-cs"/>
              </a:rPr>
              <a:t>2</a:t>
            </a:r>
          </a:p>
        </p:txBody>
      </p:sp>
      <p:sp>
        <p:nvSpPr>
          <p:cNvPr id="6148" name="Rectangle 4"/>
          <p:cNvSpPr>
            <a:spLocks noChangeArrowheads="1"/>
          </p:cNvSpPr>
          <p:nvPr/>
        </p:nvSpPr>
        <p:spPr bwMode="auto">
          <a:xfrm>
            <a:off x="1" y="8686490"/>
            <a:ext cx="2972421" cy="457511"/>
          </a:xfrm>
          <a:prstGeom prst="rect">
            <a:avLst/>
          </a:prstGeom>
          <a:noFill/>
          <a:ln w="12700">
            <a:no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49" name="Rectangle 5"/>
          <p:cNvSpPr>
            <a:spLocks noChangeArrowheads="1"/>
          </p:cNvSpPr>
          <p:nvPr/>
        </p:nvSpPr>
        <p:spPr bwMode="auto">
          <a:xfrm>
            <a:off x="1" y="0"/>
            <a:ext cx="2972421" cy="457513"/>
          </a:xfrm>
          <a:prstGeom prst="rect">
            <a:avLst/>
          </a:prstGeom>
          <a:noFill/>
          <a:ln w="12700">
            <a:noFill/>
            <a:miter lim="800000"/>
            <a:headEnd/>
            <a:tailEnd/>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50" name="Rectangle 6"/>
          <p:cNvSpPr>
            <a:spLocks noGrp="1" noRot="1" noChangeAspect="1" noChangeArrowheads="1" noTextEdit="1"/>
          </p:cNvSpPr>
          <p:nvPr>
            <p:ph type="sldImg"/>
          </p:nvPr>
        </p:nvSpPr>
        <p:spPr>
          <a:xfrm>
            <a:off x="392113" y="692150"/>
            <a:ext cx="6075362" cy="3417888"/>
          </a:xfrm>
          <a:ln w="12700" cap="flat"/>
        </p:spPr>
      </p:sp>
      <p:sp>
        <p:nvSpPr>
          <p:cNvPr id="6151" name="Rectangle 7"/>
          <p:cNvSpPr>
            <a:spLocks noGrp="1" noChangeArrowheads="1"/>
          </p:cNvSpPr>
          <p:nvPr>
            <p:ph type="body" idx="1"/>
          </p:nvPr>
        </p:nvSpPr>
        <p:spPr>
          <a:xfrm>
            <a:off x="916264" y="4342464"/>
            <a:ext cx="5025473" cy="4114488"/>
          </a:xfrm>
          <a:ln/>
        </p:spPr>
        <p:txBody>
          <a:bodyPr lIns="91650" tIns="45021" rIns="91650" bIns="45021"/>
          <a:lstStyle/>
          <a:p>
            <a:r>
              <a:rPr lang="en-US" dirty="0"/>
              <a:t>Poorly</a:t>
            </a:r>
            <a:r>
              <a:rPr lang="en-US" baseline="0" dirty="0"/>
              <a:t> controlled asthma</a:t>
            </a:r>
            <a:r>
              <a:rPr lang="en-US" dirty="0"/>
              <a:t> of $14 billion per year for</a:t>
            </a:r>
            <a:r>
              <a:rPr lang="en-US" baseline="0" dirty="0"/>
              <a:t> poorly controlled asthma </a:t>
            </a:r>
            <a:endParaRPr lang="en-US" dirty="0"/>
          </a:p>
        </p:txBody>
      </p:sp>
    </p:spTree>
    <p:extLst>
      <p:ext uri="{BB962C8B-B14F-4D97-AF65-F5344CB8AC3E}">
        <p14:creationId xmlns:p14="http://schemas.microsoft.com/office/powerpoint/2010/main" val="138951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9:notes"/>
          <p:cNvSpPr txBox="1">
            <a:spLocks noGrp="1"/>
          </p:cNvSpPr>
          <p:nvPr>
            <p:ph type="body" idx="1"/>
          </p:nvPr>
        </p:nvSpPr>
        <p:spPr>
          <a:xfrm>
            <a:off x="930911" y="3303549"/>
            <a:ext cx="7447279" cy="3129677"/>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dirty="0"/>
          </a:p>
        </p:txBody>
      </p:sp>
      <p:sp>
        <p:nvSpPr>
          <p:cNvPr id="472" name="Google Shape;472;p9: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F8861D-EE0B-154E-8326-6757ED17BB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70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Image Placeholder 1"/>
          <p:cNvSpPr>
            <a:spLocks noGrp="1" noRot="1" noChangeAspect="1" noTextEdit="1"/>
          </p:cNvSpPr>
          <p:nvPr>
            <p:ph type="sldImg"/>
          </p:nvPr>
        </p:nvSpPr>
        <p:spPr>
          <a:ln/>
        </p:spPr>
      </p:sp>
      <p:sp>
        <p:nvSpPr>
          <p:cNvPr id="208899" name="Notes Placeholder 2"/>
          <p:cNvSpPr>
            <a:spLocks noGrp="1"/>
          </p:cNvSpPr>
          <p:nvPr>
            <p:ph type="body" idx="1"/>
          </p:nvPr>
        </p:nvSpPr>
        <p:spPr>
          <a:noFill/>
          <a:ln/>
        </p:spPr>
        <p:txBody>
          <a:bodyPr/>
          <a:lstStyle/>
          <a:p>
            <a:r>
              <a:rPr lang="en-US" dirty="0"/>
              <a:t>Diagnosing Asthma: Medical History</a:t>
            </a:r>
          </a:p>
        </p:txBody>
      </p:sp>
      <p:sp>
        <p:nvSpPr>
          <p:cNvPr id="208900" name="Slide Number Placeholder 3"/>
          <p:cNvSpPr txBox="1">
            <a:spLocks noGrp="1"/>
          </p:cNvSpPr>
          <p:nvPr/>
        </p:nvSpPr>
        <p:spPr bwMode="auto">
          <a:xfrm>
            <a:off x="3884027" y="8684926"/>
            <a:ext cx="2972421" cy="457513"/>
          </a:xfrm>
          <a:prstGeom prst="rect">
            <a:avLst/>
          </a:prstGeom>
          <a:noFill/>
          <a:ln w="9525">
            <a:noFill/>
            <a:miter lim="800000"/>
            <a:headEnd/>
            <a:tailEnd/>
          </a:ln>
        </p:spPr>
        <p:txBody>
          <a:bodyPr lIns="91435" tIns="45718" rIns="91435" bIns="45718" anchor="b">
            <a:prstTxWarp prst="textNoShape">
              <a:avLst/>
            </a:prstTxWarp>
          </a:bodyPr>
          <a:lstStyle/>
          <a:p>
            <a:pPr algn="r" defTabSz="914437"/>
            <a:fld id="{49853DF8-E182-E54D-BB62-C5D103388F5F}" type="slidenum">
              <a:rPr lang="en-US" sz="1200"/>
              <a:pPr algn="r" defTabSz="914437"/>
              <a:t>16</a:t>
            </a:fld>
            <a:endParaRPr lang="en-US" sz="12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E90F94-93B0-8C48-94A3-466C5A0AD864}" type="slidenum">
              <a:rPr lang="en-US"/>
              <a:pPr/>
              <a:t>17</a:t>
            </a:fld>
            <a:endParaRPr lang="en-US" dirty="0"/>
          </a:p>
        </p:txBody>
      </p:sp>
      <p:sp>
        <p:nvSpPr>
          <p:cNvPr id="328706" name="Rectangle 2"/>
          <p:cNvSpPr>
            <a:spLocks noGrp="1" noRot="1" noChangeAspect="1" noChangeArrowheads="1"/>
          </p:cNvSpPr>
          <p:nvPr>
            <p:ph type="sldImg"/>
          </p:nvPr>
        </p:nvSpPr>
        <p:spPr bwMode="auto">
          <a:xfrm>
            <a:off x="381000" y="685800"/>
            <a:ext cx="6096000" cy="3429000"/>
          </a:xfrm>
          <a:prstGeom prst="rect">
            <a:avLst/>
          </a:prstGeom>
          <a:solidFill>
            <a:srgbClr val="FFFFFF"/>
          </a:solidFill>
          <a:ln>
            <a:solidFill>
              <a:srgbClr val="000000"/>
            </a:solidFill>
            <a:miter lim="800000"/>
            <a:headEnd/>
            <a:tailEnd/>
          </a:ln>
        </p:spPr>
      </p:sp>
      <p:sp>
        <p:nvSpPr>
          <p:cNvPr id="328707" name="Rectangle 3"/>
          <p:cNvSpPr>
            <a:spLocks noGrp="1" noChangeArrowheads="1"/>
          </p:cNvSpPr>
          <p:nvPr>
            <p:ph type="body" idx="1"/>
          </p:nvPr>
        </p:nvSpPr>
        <p:spPr bwMode="auto">
          <a:xfrm>
            <a:off x="914711" y="4344025"/>
            <a:ext cx="5028579" cy="4114488"/>
          </a:xfrm>
          <a:prstGeom prst="rect">
            <a:avLst/>
          </a:prstGeom>
          <a:solidFill>
            <a:srgbClr val="FFFFFF"/>
          </a:solidFill>
          <a:ln>
            <a:solidFill>
              <a:srgbClr val="000000"/>
            </a:solidFill>
            <a:miter lim="800000"/>
            <a:headEnd/>
            <a:tailEnd/>
          </a:ln>
        </p:spPr>
        <p:txBody>
          <a:bodyPr lIns="91420" tIns="45710" rIns="91420" bIns="45710">
            <a:prstTxWarp prst="textNoShape">
              <a:avLst/>
            </a:prstTxWarp>
          </a:bodyPr>
          <a:lstStyle/>
          <a:p>
            <a:r>
              <a:rPr lang="en-US" dirty="0"/>
              <a:t>Read Slide</a:t>
            </a:r>
          </a:p>
          <a:p>
            <a:r>
              <a:rPr lang="en-US" dirty="0"/>
              <a:t>Many providers will skip this step and attempt to establish a diagnosis only on symptoms or a “hunch” or they’ll use a PFM which is not an appropriate to verify asthma.</a:t>
            </a:r>
          </a:p>
          <a:p>
            <a:pPr>
              <a:buFontTx/>
              <a:buChar char="•"/>
            </a:pPr>
            <a:r>
              <a:rPr lang="en-US" dirty="0"/>
              <a:t>The reversibility of at least 12% of obstruction is the standard.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0F8861D-EE0B-154E-8326-6757ED17BB1F}" type="slidenum">
              <a:rPr lang="en-US" smtClean="0"/>
              <a:pPr/>
              <a:t>18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964A79-335B-5B45-82A7-C05E56B4B818}" type="slidenum">
              <a:rPr lang="en-US"/>
              <a:pPr/>
              <a:t>19</a:t>
            </a:fld>
            <a:endParaRPr lang="en-US" dirty="0"/>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p53:notes"/>
          <p:cNvSpPr txBox="1">
            <a:spLocks noGrp="1"/>
          </p:cNvSpPr>
          <p:nvPr>
            <p:ph type="body" idx="1"/>
          </p:nvPr>
        </p:nvSpPr>
        <p:spPr>
          <a:xfrm>
            <a:off x="930911" y="3303549"/>
            <a:ext cx="7447279" cy="3129677"/>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811" name="Google Shape;811;p53: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38D855-A8A3-B849-B836-5081495674BF}" type="slidenum">
              <a:rPr kumimoji="0" lang="en-US" sz="1200" b="0" i="0" u="none" strike="noStrike" kern="1200" cap="none" spc="0" normalizeH="0" baseline="0" noProof="0">
                <a:ln>
                  <a:noFill/>
                </a:ln>
                <a:solidFill>
                  <a:prstClr val="black"/>
                </a:solidFill>
                <a:effectLst/>
                <a:uLnTx/>
                <a:uFillTx/>
                <a:latin typeface="Times New Roman" pitchFamily="27"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Times New Roman" pitchFamily="27" charset="0"/>
              <a:ea typeface="+mn-ea"/>
              <a:cs typeface="+mn-cs"/>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Changed steroid to corticosteroid</a:t>
            </a:r>
            <a:r>
              <a:rPr lang="en-US" baseline="0" dirty="0"/>
              <a:t>  ELL 9-5-11</a:t>
            </a:r>
            <a:endParaRPr lang="en-US" dirty="0"/>
          </a:p>
          <a:p>
            <a:pPr eaLnBrk="1" hangingPunct="1"/>
            <a:endParaRPr lang="en-US" dirty="0">
              <a:latin typeface="Times New Roman" pitchFamily="27" charset="0"/>
            </a:endParaRPr>
          </a:p>
        </p:txBody>
      </p:sp>
    </p:spTree>
    <p:extLst>
      <p:ext uri="{BB962C8B-B14F-4D97-AF65-F5344CB8AC3E}">
        <p14:creationId xmlns:p14="http://schemas.microsoft.com/office/powerpoint/2010/main" val="1047800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AA5218-2D17-7249-AEC9-A762AF50E6F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en-US" dirty="0"/>
              <a:t>Changed steroid to corticosteroid  ELL 9-5-11</a:t>
            </a:r>
          </a:p>
        </p:txBody>
      </p:sp>
    </p:spTree>
    <p:extLst>
      <p:ext uri="{BB962C8B-B14F-4D97-AF65-F5344CB8AC3E}">
        <p14:creationId xmlns:p14="http://schemas.microsoft.com/office/powerpoint/2010/main" val="1878124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838D855-A8A3-B849-B836-5081495674BF}" type="slidenum">
              <a:rPr kumimoji="0" lang="en-US" sz="1200" b="0" i="0" u="none" strike="noStrike" kern="1200" cap="none" spc="0" normalizeH="0" baseline="0" noProof="0">
                <a:ln>
                  <a:noFill/>
                </a:ln>
                <a:solidFill>
                  <a:prstClr val="black"/>
                </a:solidFill>
                <a:effectLst/>
                <a:uLnTx/>
                <a:uFillTx/>
                <a:latin typeface="Times New Roman" pitchFamily="27"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Times New Roman" pitchFamily="27" charset="0"/>
              <a:ea typeface="+mn-ea"/>
              <a:cs typeface="+mn-cs"/>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Changed steroid to corticosteroid</a:t>
            </a:r>
            <a:r>
              <a:rPr lang="en-US" baseline="0" dirty="0"/>
              <a:t>  ELL 9-5-11</a:t>
            </a:r>
            <a:endParaRPr lang="en-US" dirty="0"/>
          </a:p>
          <a:p>
            <a:pPr eaLnBrk="1" hangingPunct="1"/>
            <a:endParaRPr lang="en-US" dirty="0">
              <a:latin typeface="Times New Roman" pitchFamily="27" charset="0"/>
            </a:endParaRPr>
          </a:p>
        </p:txBody>
      </p:sp>
    </p:spTree>
    <p:extLst>
      <p:ext uri="{BB962C8B-B14F-4D97-AF65-F5344CB8AC3E}">
        <p14:creationId xmlns:p14="http://schemas.microsoft.com/office/powerpoint/2010/main" val="5220123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5894DBB-8CFB-DB4C-A130-47B54838C4E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r>
              <a:rPr lang="en-US" dirty="0"/>
              <a:t>Changed steroid to corticosteroid</a:t>
            </a:r>
            <a:r>
              <a:rPr lang="en-US" baseline="0" dirty="0"/>
              <a:t>  ELL 9-5-11</a:t>
            </a:r>
            <a:endParaRPr lang="en-US" dirty="0"/>
          </a:p>
        </p:txBody>
      </p:sp>
    </p:spTree>
    <p:extLst>
      <p:ext uri="{BB962C8B-B14F-4D97-AF65-F5344CB8AC3E}">
        <p14:creationId xmlns:p14="http://schemas.microsoft.com/office/powerpoint/2010/main" val="220904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429C39-E116-B94D-BA35-9A1EFBAD87E9}"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t>Changed steroid to corticosteroid</a:t>
            </a:r>
            <a:r>
              <a:rPr lang="en-US" baseline="0" dirty="0"/>
              <a:t>  ELL 9-5-11</a:t>
            </a:r>
            <a:endParaRPr lang="en-US" dirty="0"/>
          </a:p>
          <a:p>
            <a:pPr eaLnBrk="1" hangingPunct="1"/>
            <a:endParaRPr lang="en-US" dirty="0"/>
          </a:p>
        </p:txBody>
      </p:sp>
    </p:spTree>
    <p:extLst>
      <p:ext uri="{BB962C8B-B14F-4D97-AF65-F5344CB8AC3E}">
        <p14:creationId xmlns:p14="http://schemas.microsoft.com/office/powerpoint/2010/main" val="1352894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4ADE7D-E514-3243-88F9-9C4AB50A3CE8}" type="slidenum">
              <a:rPr lang="en-US"/>
              <a:pPr/>
              <a:t>30</a:t>
            </a:fld>
            <a:endParaRPr lang="en-US"/>
          </a:p>
        </p:txBody>
      </p:sp>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p:txBody>
          <a:bodyPr/>
          <a:lstStyle/>
          <a:p>
            <a:r>
              <a:rPr lang="en-US" dirty="0"/>
              <a:t>Changed steroid to </a:t>
            </a:r>
            <a:r>
              <a:rPr lang="en-US" dirty="0" err="1"/>
              <a:t>cortciosteroid</a:t>
            </a:r>
            <a:r>
              <a:rPr lang="en-US" baseline="0" dirty="0"/>
              <a:t>  ELL 9-5-11</a:t>
            </a:r>
            <a:endParaRPr lang="en-US" dirty="0"/>
          </a:p>
          <a:p>
            <a:r>
              <a:rPr lang="en-US" dirty="0"/>
              <a:t>Children &lt;4-5 years need to use a holding chamber </a:t>
            </a:r>
            <a:r>
              <a:rPr lang="en-US" dirty="0" err="1"/>
              <a:t>w</a:t>
            </a:r>
            <a:r>
              <a:rPr lang="en-US" dirty="0"/>
              <a:t>/ a mask</a:t>
            </a:r>
          </a:p>
          <a:p>
            <a:r>
              <a:rPr lang="en-US" dirty="0"/>
              <a:t>Holding chambers can increase the uptake of a drug by up to 30%</a:t>
            </a:r>
          </a:p>
          <a:p>
            <a:endParaRPr lang="en-US" dirty="0"/>
          </a:p>
          <a:p>
            <a:r>
              <a:rPr lang="en-US" dirty="0"/>
              <a:t>$40-$53 for </a:t>
            </a:r>
            <a:r>
              <a:rPr lang="en-US" dirty="0" err="1"/>
              <a:t>aerochamber</a:t>
            </a:r>
            <a:endParaRPr lang="en-US" dirty="0"/>
          </a:p>
        </p:txBody>
      </p:sp>
    </p:spTree>
    <p:extLst>
      <p:ext uri="{BB962C8B-B14F-4D97-AF65-F5344CB8AC3E}">
        <p14:creationId xmlns:p14="http://schemas.microsoft.com/office/powerpoint/2010/main" val="1873967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8AA5218-2D17-7249-AEC9-A762AF50E6FB}"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en-US" dirty="0"/>
              <a:t>Changed steroid to corticosteroid  ELL 9-5-11</a:t>
            </a:r>
          </a:p>
        </p:txBody>
      </p:sp>
    </p:spTree>
    <p:extLst>
      <p:ext uri="{BB962C8B-B14F-4D97-AF65-F5344CB8AC3E}">
        <p14:creationId xmlns:p14="http://schemas.microsoft.com/office/powerpoint/2010/main" val="536900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BB69237-7899-F541-8E45-7F8203E1C7C3}"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3457611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3:notes"/>
          <p:cNvSpPr>
            <a:spLocks noGrp="1" noRot="1" noChangeAspect="1"/>
          </p:cNvSpPr>
          <p:nvPr>
            <p:ph type="sldImg" idx="2"/>
          </p:nvPr>
        </p:nvSpPr>
        <p:spPr>
          <a:xfrm>
            <a:off x="2108200" y="341313"/>
            <a:ext cx="4384675" cy="2466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13:notes"/>
          <p:cNvSpPr txBox="1">
            <a:spLocks noGrp="1"/>
          </p:cNvSpPr>
          <p:nvPr>
            <p:ph type="body" idx="1"/>
          </p:nvPr>
        </p:nvSpPr>
        <p:spPr>
          <a:xfrm>
            <a:off x="930911" y="3303549"/>
            <a:ext cx="7447279" cy="3129677"/>
          </a:xfrm>
          <a:prstGeom prst="rect">
            <a:avLst/>
          </a:prstGeom>
          <a:noFill/>
          <a:ln>
            <a:noFill/>
          </a:ln>
        </p:spPr>
        <p:txBody>
          <a:bodyPr spcFirstLastPara="1" wrap="square" lIns="92925" tIns="46450" rIns="92925" bIns="46450" anchor="t" anchorCtr="0">
            <a:noAutofit/>
          </a:bodyPr>
          <a:lstStyle/>
          <a:p>
            <a:pPr marL="0" lvl="0" indent="0" algn="l" rtl="0">
              <a:spcBef>
                <a:spcPts val="0"/>
              </a:spcBef>
              <a:spcAft>
                <a:spcPts val="0"/>
              </a:spcAft>
              <a:buClr>
                <a:schemeClr val="dk1"/>
              </a:buClr>
              <a:buSzPts val="1400"/>
              <a:buFont typeface="Arial"/>
              <a:buNone/>
            </a:pPr>
            <a:r>
              <a:rPr lang="en-US" sz="1400" dirty="0">
                <a:latin typeface="Arial"/>
                <a:ea typeface="Arial"/>
                <a:cs typeface="Arial"/>
                <a:sym typeface="Arial"/>
              </a:rPr>
              <a:t>People with asthma have extra sensitive lungs. When they are exposed to something called an asthma trigger, in their environment their lungs react.</a:t>
            </a:r>
            <a:endParaRPr dirty="0"/>
          </a:p>
          <a:p>
            <a:pPr marL="0" lvl="0" indent="0" algn="l" rtl="0">
              <a:spcBef>
                <a:spcPts val="0"/>
              </a:spcBef>
              <a:spcAft>
                <a:spcPts val="0"/>
              </a:spcAft>
              <a:buClr>
                <a:schemeClr val="dk1"/>
              </a:buClr>
              <a:buSzPts val="1400"/>
              <a:buFont typeface="Arial"/>
              <a:buNone/>
            </a:pPr>
            <a:r>
              <a:rPr lang="en-US" sz="1400" dirty="0">
                <a:latin typeface="Arial"/>
                <a:ea typeface="Arial"/>
                <a:cs typeface="Arial"/>
                <a:sym typeface="Arial"/>
              </a:rPr>
              <a:t>Asthma triggers are unique to each child/individual as not everyone reacts to the same thing. </a:t>
            </a:r>
            <a:endParaRPr dirty="0"/>
          </a:p>
          <a:p>
            <a:pPr marL="0" lvl="0" indent="0" algn="l" rtl="0">
              <a:spcBef>
                <a:spcPts val="0"/>
              </a:spcBef>
              <a:spcAft>
                <a:spcPts val="0"/>
              </a:spcAft>
              <a:buClr>
                <a:schemeClr val="dk1"/>
              </a:buClr>
              <a:buSzPts val="1400"/>
              <a:buFont typeface="Arial"/>
              <a:buNone/>
            </a:pPr>
            <a:r>
              <a:rPr lang="en-US" sz="1400" dirty="0">
                <a:latin typeface="Arial"/>
                <a:ea typeface="Arial"/>
                <a:cs typeface="Arial"/>
                <a:sym typeface="Arial"/>
              </a:rPr>
              <a:t>The important thing is to reduce or minimize exposure to known triggers.</a:t>
            </a:r>
            <a:endParaRPr dirty="0"/>
          </a:p>
          <a:p>
            <a:pPr marL="0" lvl="0" indent="0" algn="l" rtl="0">
              <a:spcBef>
                <a:spcPts val="0"/>
              </a:spcBef>
              <a:spcAft>
                <a:spcPts val="0"/>
              </a:spcAft>
              <a:buClr>
                <a:schemeClr val="dk1"/>
              </a:buClr>
              <a:buSzPts val="1400"/>
              <a:buFont typeface="Arial"/>
              <a:buNone/>
            </a:pPr>
            <a:r>
              <a:rPr lang="en-US" sz="1400" dirty="0">
                <a:latin typeface="Arial"/>
                <a:ea typeface="Arial"/>
                <a:cs typeface="Arial"/>
                <a:sym typeface="Arial"/>
              </a:rPr>
              <a:t>Can anyone tell me what some common asthma triggers are?</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14: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p14:notes"/>
          <p:cNvSpPr txBox="1">
            <a:spLocks noGrp="1"/>
          </p:cNvSpPr>
          <p:nvPr>
            <p:ph type="body" idx="1"/>
          </p:nvPr>
        </p:nvSpPr>
        <p:spPr>
          <a:xfrm>
            <a:off x="930911" y="3303549"/>
            <a:ext cx="7447279" cy="3129677"/>
          </a:xfrm>
          <a:prstGeom prst="rect">
            <a:avLst/>
          </a:prstGeom>
          <a:noFill/>
          <a:ln>
            <a:noFill/>
          </a:ln>
        </p:spPr>
        <p:txBody>
          <a:bodyPr spcFirstLastPara="1" wrap="square" lIns="92925" tIns="46450" rIns="92925" bIns="4645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508" name="Google Shape;508;p14:notes"/>
          <p:cNvSpPr txBox="1">
            <a:spLocks noGrp="1"/>
          </p:cNvSpPr>
          <p:nvPr>
            <p:ph type="sldNum" idx="12"/>
          </p:nvPr>
        </p:nvSpPr>
        <p:spPr>
          <a:xfrm>
            <a:off x="5273004" y="6605889"/>
            <a:ext cx="4033943" cy="347742"/>
          </a:xfrm>
          <a:prstGeom prst="rect">
            <a:avLst/>
          </a:prstGeom>
          <a:noFill/>
          <a:ln>
            <a:noFill/>
          </a:ln>
        </p:spPr>
        <p:txBody>
          <a:bodyPr spcFirstLastPara="1" wrap="square" lIns="92925" tIns="46450" rIns="92925" bIns="46450" anchor="b" anchorCtr="0">
            <a:noAutofit/>
          </a:bodyPr>
          <a:lstStyle/>
          <a:p>
            <a:pPr marL="0" marR="0" lvl="0" indent="0" algn="r" defTabSz="914400" rtl="0" eaLnBrk="1" fontAlgn="auto" latinLnBrk="0" hangingPunct="1">
              <a:lnSpc>
                <a:spcPct val="100000"/>
              </a:lnSpc>
              <a:spcBef>
                <a:spcPts val="0"/>
              </a:spcBef>
              <a:spcAft>
                <a:spcPts val="0"/>
              </a:spcAft>
              <a:buClr>
                <a:prstClr val="black"/>
              </a:buClr>
              <a:buSzPts val="1200"/>
              <a:buFont typeface="Calibri"/>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prstClr val="black"/>
                </a:buClr>
                <a:buSzPts val="1200"/>
                <a:buFont typeface="Calibri"/>
                <a:buNone/>
                <a:tabLst/>
                <a:defRPr/>
              </a:pPr>
              <a:t>39</a:t>
            </a:fld>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xfrm>
            <a:off x="406400" y="698500"/>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2292" name="Slide Number Placeholder 3"/>
          <p:cNvSpPr>
            <a:spLocks noGrp="1"/>
          </p:cNvSpPr>
          <p:nvPr>
            <p:ph type="sldNum" sz="quarter" idx="5"/>
          </p:nvPr>
        </p:nvSpPr>
        <p:spPr bwMode="auto">
          <a:xfrm>
            <a:off x="3805238" y="8548688"/>
            <a:ext cx="2911475" cy="4524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9813" tIns="44907" rIns="89813" bIns="44907"/>
          <a:lstStyle>
            <a:lvl1pPr>
              <a:defRPr>
                <a:solidFill>
                  <a:schemeClr val="tx1"/>
                </a:solidFill>
                <a:latin typeface="Calibri" panose="020F0502020204030204" pitchFamily="34" charset="0"/>
                <a:ea typeface="MS PGothic" panose="020B0600070205080204" pitchFamily="34" charset="-128"/>
              </a:defRPr>
            </a:lvl1pPr>
            <a:lvl2pPr marL="715963" indent="-274638">
              <a:defRPr>
                <a:solidFill>
                  <a:schemeClr val="tx1"/>
                </a:solidFill>
                <a:latin typeface="Calibri" panose="020F0502020204030204" pitchFamily="34" charset="0"/>
                <a:ea typeface="MS PGothic" panose="020B0600070205080204" pitchFamily="34" charset="-128"/>
              </a:defRPr>
            </a:lvl2pPr>
            <a:lvl3pPr marL="1101725" indent="-219075">
              <a:defRPr>
                <a:solidFill>
                  <a:schemeClr val="tx1"/>
                </a:solidFill>
                <a:latin typeface="Calibri" panose="020F0502020204030204" pitchFamily="34" charset="0"/>
                <a:ea typeface="MS PGothic" panose="020B0600070205080204" pitchFamily="34" charset="-128"/>
              </a:defRPr>
            </a:lvl3pPr>
            <a:lvl4pPr marL="1541463" indent="-219075">
              <a:defRPr>
                <a:solidFill>
                  <a:schemeClr val="tx1"/>
                </a:solidFill>
                <a:latin typeface="Calibri" panose="020F0502020204030204" pitchFamily="34" charset="0"/>
                <a:ea typeface="MS PGothic" panose="020B0600070205080204" pitchFamily="34" charset="-128"/>
              </a:defRPr>
            </a:lvl4pPr>
            <a:lvl5pPr marL="1982788" indent="-219075">
              <a:defRPr>
                <a:solidFill>
                  <a:schemeClr val="tx1"/>
                </a:solidFill>
                <a:latin typeface="Calibri" panose="020F0502020204030204" pitchFamily="34" charset="0"/>
                <a:ea typeface="MS PGothic" panose="020B0600070205080204" pitchFamily="34" charset="-128"/>
              </a:defRPr>
            </a:lvl5pPr>
            <a:lvl6pPr marL="2439988" indent="-219075"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897188" indent="-219075"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354388" indent="-219075"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11588" indent="-219075"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52FC587-77C1-44E1-84E1-31AC50D735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772457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p17: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 name="Google Shape;534;p17:notes"/>
          <p:cNvSpPr txBox="1">
            <a:spLocks noGrp="1"/>
          </p:cNvSpPr>
          <p:nvPr>
            <p:ph type="body" idx="1"/>
          </p:nvPr>
        </p:nvSpPr>
        <p:spPr>
          <a:xfrm>
            <a:off x="930911" y="3303549"/>
            <a:ext cx="7447200" cy="3129600"/>
          </a:xfrm>
          <a:prstGeom prst="rect">
            <a:avLst/>
          </a:prstGeom>
          <a:noFill/>
          <a:ln>
            <a:noFill/>
          </a:ln>
        </p:spPr>
        <p:txBody>
          <a:bodyPr spcFirstLastPara="1" wrap="square" lIns="92925" tIns="46450" rIns="92925" bIns="4645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535" name="Google Shape;535;p17:notes"/>
          <p:cNvSpPr txBox="1">
            <a:spLocks noGrp="1"/>
          </p:cNvSpPr>
          <p:nvPr>
            <p:ph type="sldNum" idx="12"/>
          </p:nvPr>
        </p:nvSpPr>
        <p:spPr>
          <a:xfrm>
            <a:off x="5273004" y="6605889"/>
            <a:ext cx="4033800" cy="347700"/>
          </a:xfrm>
          <a:prstGeom prst="rect">
            <a:avLst/>
          </a:prstGeom>
          <a:noFill/>
          <a:ln>
            <a:noFill/>
          </a:ln>
        </p:spPr>
        <p:txBody>
          <a:bodyPr spcFirstLastPara="1" wrap="square" lIns="92925" tIns="46450" rIns="92925" bIns="464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42</a:t>
            </a:fld>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16: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p16:notes"/>
          <p:cNvSpPr txBox="1">
            <a:spLocks noGrp="1"/>
          </p:cNvSpPr>
          <p:nvPr>
            <p:ph type="body" idx="1"/>
          </p:nvPr>
        </p:nvSpPr>
        <p:spPr>
          <a:xfrm>
            <a:off x="930911" y="3303549"/>
            <a:ext cx="7447279" cy="3129677"/>
          </a:xfrm>
          <a:prstGeom prst="rect">
            <a:avLst/>
          </a:prstGeom>
          <a:noFill/>
          <a:ln>
            <a:noFill/>
          </a:ln>
        </p:spPr>
        <p:txBody>
          <a:bodyPr spcFirstLastPara="1" wrap="square" lIns="92925" tIns="46450" rIns="92925" bIns="46450" anchor="t" anchorCtr="0">
            <a:noAutofit/>
          </a:bodyPr>
          <a:lstStyle/>
          <a:p>
            <a:pPr marL="0" lvl="0" indent="0" algn="l" rtl="0">
              <a:spcBef>
                <a:spcPts val="0"/>
              </a:spcBef>
              <a:spcAft>
                <a:spcPts val="0"/>
              </a:spcAft>
              <a:buClr>
                <a:schemeClr val="dk1"/>
              </a:buClr>
              <a:buSzPts val="1200"/>
              <a:buFont typeface="Calibri"/>
              <a:buNone/>
            </a:pPr>
            <a:r>
              <a:rPr lang="en-US" b="0" dirty="0"/>
              <a:t>Increased inflammation and mucous production exacerbate asthma symptoms</a:t>
            </a:r>
            <a:endParaRPr dirty="0"/>
          </a:p>
          <a:p>
            <a:pPr marL="0" lvl="0" indent="0" algn="l" rtl="0">
              <a:spcBef>
                <a:spcPts val="0"/>
              </a:spcBef>
              <a:spcAft>
                <a:spcPts val="0"/>
              </a:spcAft>
              <a:buClr>
                <a:schemeClr val="dk1"/>
              </a:buClr>
              <a:buSzPts val="1200"/>
              <a:buFont typeface="Calibri"/>
              <a:buNone/>
            </a:pPr>
            <a:r>
              <a:rPr lang="en-US" dirty="0"/>
              <a:t>Get annual flu shots</a:t>
            </a:r>
            <a:endParaRPr dirty="0"/>
          </a:p>
          <a:p>
            <a:pPr marL="0" lvl="0" indent="0" algn="l" rtl="0">
              <a:spcBef>
                <a:spcPts val="0"/>
              </a:spcBef>
              <a:spcAft>
                <a:spcPts val="0"/>
              </a:spcAft>
              <a:buClr>
                <a:schemeClr val="dk1"/>
              </a:buClr>
              <a:buSzPts val="1200"/>
              <a:buFont typeface="Calibri"/>
              <a:buNone/>
            </a:pPr>
            <a:r>
              <a:rPr lang="en-US" dirty="0"/>
              <a:t>Practice good hand hygiene</a:t>
            </a:r>
            <a:endParaRPr dirty="0"/>
          </a:p>
          <a:p>
            <a:pPr marL="0" lvl="0" indent="0" algn="l" rtl="0">
              <a:spcBef>
                <a:spcPts val="0"/>
              </a:spcBef>
              <a:spcAft>
                <a:spcPts val="0"/>
              </a:spcAft>
              <a:buClr>
                <a:schemeClr val="dk1"/>
              </a:buClr>
              <a:buSzPts val="1200"/>
              <a:buFont typeface="Calibri"/>
              <a:buNone/>
            </a:pPr>
            <a:r>
              <a:rPr lang="en-US" dirty="0"/>
              <a:t>No sharing water bottles</a:t>
            </a:r>
            <a:endParaRPr dirty="0"/>
          </a:p>
          <a:p>
            <a:pPr marL="0" lvl="0" indent="0" algn="l" rtl="0">
              <a:spcBef>
                <a:spcPts val="0"/>
              </a:spcBef>
              <a:spcAft>
                <a:spcPts val="0"/>
              </a:spcAft>
              <a:buClr>
                <a:schemeClr val="dk1"/>
              </a:buClr>
              <a:buSzPts val="1200"/>
              <a:buFont typeface="Calibri"/>
              <a:buNone/>
            </a:pPr>
            <a:endParaRPr dirty="0"/>
          </a:p>
        </p:txBody>
      </p:sp>
      <p:sp>
        <p:nvSpPr>
          <p:cNvPr id="527" name="Google Shape;527;p16:notes"/>
          <p:cNvSpPr txBox="1">
            <a:spLocks noGrp="1"/>
          </p:cNvSpPr>
          <p:nvPr>
            <p:ph type="sldNum" idx="12"/>
          </p:nvPr>
        </p:nvSpPr>
        <p:spPr>
          <a:xfrm>
            <a:off x="5273004" y="6605889"/>
            <a:ext cx="4033943" cy="347742"/>
          </a:xfrm>
          <a:prstGeom prst="rect">
            <a:avLst/>
          </a:prstGeom>
          <a:noFill/>
          <a:ln>
            <a:noFill/>
          </a:ln>
        </p:spPr>
        <p:txBody>
          <a:bodyPr spcFirstLastPara="1" wrap="square" lIns="92925" tIns="46450" rIns="92925" bIns="46450" anchor="b" anchorCtr="0">
            <a:noAutofit/>
          </a:bodyPr>
          <a:lstStyle/>
          <a:p>
            <a:pPr marL="0" marR="0" lvl="0" indent="0" algn="r" defTabSz="914400" rtl="0" eaLnBrk="1" fontAlgn="auto" latinLnBrk="0" hangingPunct="1">
              <a:lnSpc>
                <a:spcPct val="100000"/>
              </a:lnSpc>
              <a:spcBef>
                <a:spcPts val="0"/>
              </a:spcBef>
              <a:spcAft>
                <a:spcPts val="0"/>
              </a:spcAft>
              <a:buClr>
                <a:prstClr val="black"/>
              </a:buClr>
              <a:buSzPts val="1200"/>
              <a:buFont typeface="Calibri"/>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
                  <a:prstClr val="black"/>
                </a:buClr>
                <a:buSzPts val="1200"/>
                <a:buFont typeface="Calibri"/>
                <a:buNone/>
                <a:tabLst/>
                <a:defRPr/>
              </a:pPr>
              <a:t>43</a:t>
            </a:fld>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18:notes"/>
          <p:cNvSpPr txBox="1">
            <a:spLocks noGrp="1"/>
          </p:cNvSpPr>
          <p:nvPr>
            <p:ph type="sldNum" idx="12"/>
          </p:nvPr>
        </p:nvSpPr>
        <p:spPr>
          <a:xfrm>
            <a:off x="5273004" y="6605889"/>
            <a:ext cx="4033943" cy="347742"/>
          </a:xfrm>
          <a:prstGeom prst="rect">
            <a:avLst/>
          </a:prstGeom>
          <a:noFill/>
          <a:ln>
            <a:noFill/>
          </a:ln>
        </p:spPr>
        <p:txBody>
          <a:bodyPr spcFirstLastPara="1" wrap="square" lIns="92925" tIns="46450" rIns="92925" bIns="46450" anchor="b" anchorCtr="0">
            <a:noAutofit/>
          </a:bodyPr>
          <a:lstStyle/>
          <a:p>
            <a:pPr marL="0" marR="0" lvl="0" indent="0" algn="r" defTabSz="914400" rtl="0" eaLnBrk="1" fontAlgn="auto" latinLnBrk="0" hangingPunct="1">
              <a:lnSpc>
                <a:spcPct val="100000"/>
              </a:lnSpc>
              <a:spcBef>
                <a:spcPts val="0"/>
              </a:spcBef>
              <a:spcAft>
                <a:spcPts val="0"/>
              </a:spcAft>
              <a:buClr>
                <a:prstClr val="black"/>
              </a:buClr>
              <a:buSzPts val="1200"/>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prstClr val="black"/>
                </a:buClr>
                <a:buSzPts val="1200"/>
                <a:buFont typeface="Arial"/>
                <a:buNone/>
                <a:tabLst/>
                <a:defRPr/>
              </a:pPr>
              <a:t>44</a:t>
            </a:fld>
            <a:endParaRPr kumimoji="0" sz="1200" b="0" i="0" u="none" strike="noStrike" kern="1200" cap="none" spc="0" normalizeH="0" baseline="0" noProof="0" dirty="0">
              <a:ln>
                <a:noFill/>
              </a:ln>
              <a:solidFill>
                <a:prstClr val="black"/>
              </a:solidFill>
              <a:effectLst/>
              <a:uLnTx/>
              <a:uFillTx/>
              <a:latin typeface="Arial"/>
              <a:ea typeface="Arial"/>
              <a:cs typeface="Arial"/>
              <a:sym typeface="Arial"/>
            </a:endParaRPr>
          </a:p>
        </p:txBody>
      </p:sp>
      <p:sp>
        <p:nvSpPr>
          <p:cNvPr id="544" name="Google Shape;544;p18: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5" name="Google Shape;545;p18:notes"/>
          <p:cNvSpPr txBox="1">
            <a:spLocks noGrp="1"/>
          </p:cNvSpPr>
          <p:nvPr>
            <p:ph type="body" idx="1"/>
          </p:nvPr>
        </p:nvSpPr>
        <p:spPr>
          <a:xfrm>
            <a:off x="1241637" y="3304024"/>
            <a:ext cx="6825831" cy="3129440"/>
          </a:xfrm>
          <a:prstGeom prst="rect">
            <a:avLst/>
          </a:prstGeom>
          <a:noFill/>
          <a:ln>
            <a:noFill/>
          </a:ln>
        </p:spPr>
        <p:txBody>
          <a:bodyPr spcFirstLastPara="1" wrap="square" lIns="92925" tIns="46450" rIns="92925" bIns="46450" anchor="t" anchorCtr="0">
            <a:noAutofit/>
          </a:bodyPr>
          <a:lstStyle/>
          <a:p>
            <a:pPr marL="0" lvl="0" indent="0" algn="l" rtl="0">
              <a:spcBef>
                <a:spcPts val="0"/>
              </a:spcBef>
              <a:spcAft>
                <a:spcPts val="0"/>
              </a:spcAft>
              <a:buClr>
                <a:schemeClr val="dk1"/>
              </a:buClr>
              <a:buSzPts val="1200"/>
              <a:buFont typeface="Calibri"/>
              <a:buNone/>
            </a:pPr>
            <a:endParaRPr dirty="0">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19:notes"/>
          <p:cNvSpPr txBox="1">
            <a:spLocks noGrp="1"/>
          </p:cNvSpPr>
          <p:nvPr>
            <p:ph type="sldNum" idx="12"/>
          </p:nvPr>
        </p:nvSpPr>
        <p:spPr>
          <a:xfrm>
            <a:off x="5273004" y="6605889"/>
            <a:ext cx="4033943" cy="347742"/>
          </a:xfrm>
          <a:prstGeom prst="rect">
            <a:avLst/>
          </a:prstGeom>
          <a:noFill/>
          <a:ln>
            <a:noFill/>
          </a:ln>
        </p:spPr>
        <p:txBody>
          <a:bodyPr spcFirstLastPara="1" wrap="square" lIns="92925" tIns="46450" rIns="92925" bIns="46450" anchor="b" anchorCtr="0">
            <a:noAutofit/>
          </a:bodyPr>
          <a:lstStyle/>
          <a:p>
            <a:pPr marL="0" marR="0" lvl="0" indent="0" algn="r" defTabSz="914400" rtl="0" eaLnBrk="1" fontAlgn="auto" latinLnBrk="0" hangingPunct="1">
              <a:lnSpc>
                <a:spcPct val="100000"/>
              </a:lnSpc>
              <a:spcBef>
                <a:spcPts val="0"/>
              </a:spcBef>
              <a:spcAft>
                <a:spcPts val="0"/>
              </a:spcAft>
              <a:buClr>
                <a:prstClr val="black"/>
              </a:buClr>
              <a:buSzPts val="1200"/>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prstClr val="black"/>
                </a:buClr>
                <a:buSzPts val="1200"/>
                <a:buFont typeface="Arial"/>
                <a:buNone/>
                <a:tabLst/>
                <a:defRPr/>
              </a:pPr>
              <a:t>45</a:t>
            </a:fld>
            <a:endParaRPr kumimoji="0" sz="1200" b="0" i="0" u="none" strike="noStrike" kern="1200" cap="none" spc="0" normalizeH="0" baseline="0" noProof="0" dirty="0">
              <a:ln>
                <a:noFill/>
              </a:ln>
              <a:solidFill>
                <a:prstClr val="black"/>
              </a:solidFill>
              <a:effectLst/>
              <a:uLnTx/>
              <a:uFillTx/>
              <a:latin typeface="Arial"/>
              <a:ea typeface="Arial"/>
              <a:cs typeface="Arial"/>
              <a:sym typeface="Arial"/>
            </a:endParaRPr>
          </a:p>
        </p:txBody>
      </p:sp>
      <p:sp>
        <p:nvSpPr>
          <p:cNvPr id="552" name="Google Shape;552;p19: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53" name="Google Shape;553;p19:notes"/>
          <p:cNvSpPr txBox="1">
            <a:spLocks noGrp="1"/>
          </p:cNvSpPr>
          <p:nvPr>
            <p:ph type="body" idx="1"/>
          </p:nvPr>
        </p:nvSpPr>
        <p:spPr>
          <a:xfrm>
            <a:off x="1241637" y="3304024"/>
            <a:ext cx="6825831" cy="3129440"/>
          </a:xfrm>
          <a:prstGeom prst="rect">
            <a:avLst/>
          </a:prstGeom>
          <a:noFill/>
          <a:ln>
            <a:noFill/>
          </a:ln>
        </p:spPr>
        <p:txBody>
          <a:bodyPr spcFirstLastPara="1" wrap="square" lIns="92925" tIns="46450" rIns="92925" bIns="46450" anchor="t" anchorCtr="0">
            <a:noAutofit/>
          </a:bodyPr>
          <a:lstStyle/>
          <a:p>
            <a:pPr marL="0" lvl="0" indent="0" algn="l" rtl="0">
              <a:spcBef>
                <a:spcPts val="0"/>
              </a:spcBef>
              <a:spcAft>
                <a:spcPts val="0"/>
              </a:spcAft>
              <a:buClr>
                <a:schemeClr val="dk1"/>
              </a:buClr>
              <a:buSzPts val="1600"/>
              <a:buFont typeface="Arial"/>
              <a:buNone/>
            </a:pPr>
            <a:r>
              <a:rPr lang="en-US" sz="1600" dirty="0">
                <a:latin typeface="Arial"/>
                <a:ea typeface="Arial"/>
                <a:cs typeface="Arial"/>
                <a:sym typeface="Arial"/>
              </a:rPr>
              <a:t>Try to bring a positive spin….children can be active even when they have asthma </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55: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22" name="Google Shape;822;p55:notes"/>
          <p:cNvSpPr txBox="1">
            <a:spLocks noGrp="1"/>
          </p:cNvSpPr>
          <p:nvPr>
            <p:ph type="body" idx="1"/>
          </p:nvPr>
        </p:nvSpPr>
        <p:spPr>
          <a:xfrm>
            <a:off x="930911" y="3303549"/>
            <a:ext cx="7447279" cy="3129677"/>
          </a:xfrm>
          <a:prstGeom prst="rect">
            <a:avLst/>
          </a:prstGeom>
          <a:noFill/>
          <a:ln>
            <a:noFill/>
          </a:ln>
        </p:spPr>
        <p:txBody>
          <a:bodyPr spcFirstLastPara="1" wrap="square" lIns="92925" tIns="46450" rIns="92925" bIns="46450" anchor="t" anchorCtr="0">
            <a:norm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57:notes"/>
          <p:cNvSpPr txBox="1">
            <a:spLocks noGrp="1"/>
          </p:cNvSpPr>
          <p:nvPr>
            <p:ph type="body" idx="1"/>
          </p:nvPr>
        </p:nvSpPr>
        <p:spPr>
          <a:xfrm>
            <a:off x="930911" y="3303549"/>
            <a:ext cx="7447279" cy="3129677"/>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835" name="Google Shape;835;p57: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Google Shape;827;p56: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28" name="Google Shape;828;p56:notes"/>
          <p:cNvSpPr txBox="1">
            <a:spLocks noGrp="1"/>
          </p:cNvSpPr>
          <p:nvPr>
            <p:ph type="body" idx="1"/>
          </p:nvPr>
        </p:nvSpPr>
        <p:spPr>
          <a:xfrm>
            <a:off x="930911" y="3303549"/>
            <a:ext cx="7447279" cy="3129677"/>
          </a:xfrm>
          <a:prstGeom prst="rect">
            <a:avLst/>
          </a:prstGeom>
          <a:noFill/>
          <a:ln>
            <a:noFill/>
          </a:ln>
        </p:spPr>
        <p:txBody>
          <a:bodyPr spcFirstLastPara="1" wrap="square" lIns="92925" tIns="46450" rIns="92925" bIns="46450" anchor="t" anchorCtr="0">
            <a:norm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p58:notes"/>
          <p:cNvSpPr txBox="1">
            <a:spLocks noGrp="1"/>
          </p:cNvSpPr>
          <p:nvPr>
            <p:ph type="body" idx="1"/>
          </p:nvPr>
        </p:nvSpPr>
        <p:spPr>
          <a:xfrm>
            <a:off x="930911" y="3303549"/>
            <a:ext cx="7447279" cy="3129677"/>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840" name="Google Shape;840;p58: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p59:notes"/>
          <p:cNvSpPr txBox="1">
            <a:spLocks noGrp="1"/>
          </p:cNvSpPr>
          <p:nvPr>
            <p:ph type="body" idx="1"/>
          </p:nvPr>
        </p:nvSpPr>
        <p:spPr>
          <a:xfrm>
            <a:off x="930911" y="3303549"/>
            <a:ext cx="7447279" cy="3129677"/>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846" name="Google Shape;846;p59: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60:notes"/>
          <p:cNvSpPr txBox="1">
            <a:spLocks noGrp="1"/>
          </p:cNvSpPr>
          <p:nvPr>
            <p:ph type="body" idx="1"/>
          </p:nvPr>
        </p:nvSpPr>
        <p:spPr>
          <a:xfrm>
            <a:off x="930911" y="3303549"/>
            <a:ext cx="7447279" cy="3129677"/>
          </a:xfrm>
          <a:prstGeom prst="rect">
            <a:avLst/>
          </a:prstGeom>
        </p:spPr>
        <p:txBody>
          <a:bodyPr spcFirstLastPara="1" wrap="square" lIns="92925" tIns="46450" rIns="92925" bIns="46450" anchor="t" anchorCtr="0">
            <a:noAutofit/>
          </a:bodyPr>
          <a:lstStyle/>
          <a:p>
            <a:pPr marL="0" lvl="0" indent="0" algn="l" rtl="0">
              <a:spcBef>
                <a:spcPts val="0"/>
              </a:spcBef>
              <a:spcAft>
                <a:spcPts val="0"/>
              </a:spcAft>
              <a:buNone/>
            </a:pPr>
            <a:endParaRPr/>
          </a:p>
        </p:txBody>
      </p:sp>
      <p:sp>
        <p:nvSpPr>
          <p:cNvPr id="852" name="Google Shape;852;p60:notes"/>
          <p:cNvSpPr>
            <a:spLocks noGrp="1" noRot="1" noChangeAspect="1"/>
          </p:cNvSpPr>
          <p:nvPr>
            <p:ph type="sldImg" idx="2"/>
          </p:nvPr>
        </p:nvSpPr>
        <p:spPr>
          <a:xfrm>
            <a:off x="2336800" y="522288"/>
            <a:ext cx="4635500" cy="26082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Actual map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AD5A93-CB00-44AF-A7B3-D5D5C6FDBA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36615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John's timeline from consent form</a:t>
            </a:r>
          </a:p>
        </p:txBody>
      </p:sp>
      <p:sp>
        <p:nvSpPr>
          <p:cNvPr id="4" name="Slide Number Placeholder 3"/>
          <p:cNvSpPr>
            <a:spLocks noGrp="1"/>
          </p:cNvSpPr>
          <p:nvPr>
            <p:ph type="sldNum" sz="quarter" idx="5"/>
          </p:nvPr>
        </p:nvSpPr>
        <p:spPr/>
        <p:txBody>
          <a:bodyPr/>
          <a:lstStyle/>
          <a:p>
            <a:fld id="{A984832C-2765-4FD8-A6C4-DF572726614C}" type="slidenum">
              <a:rPr lang="en-US" smtClean="0"/>
              <a:t>60</a:t>
            </a:fld>
            <a:endParaRPr lang="en-US"/>
          </a:p>
        </p:txBody>
      </p:sp>
    </p:spTree>
    <p:extLst>
      <p:ext uri="{BB962C8B-B14F-4D97-AF65-F5344CB8AC3E}">
        <p14:creationId xmlns:p14="http://schemas.microsoft.com/office/powerpoint/2010/main" val="11655474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0820" lvl="1">
              <a:spcBef>
                <a:spcPct val="20000"/>
              </a:spcBef>
            </a:pPr>
            <a:r>
              <a:rPr lang="en-US" dirty="0"/>
              <a:t>Could we put a </a:t>
            </a:r>
            <a:r>
              <a:rPr lang="en-US" dirty="0" err="1"/>
              <a:t>asrickss</a:t>
            </a:r>
            <a:r>
              <a:rPr lang="en-US" dirty="0"/>
              <a:t> in for questions that need to be asked word for word (italicized word for word questions) or make those questions red</a:t>
            </a:r>
          </a:p>
          <a:p>
            <a:endParaRPr lang="en-US" dirty="0">
              <a:cs typeface="Calibri"/>
            </a:endParaRPr>
          </a:p>
        </p:txBody>
      </p:sp>
      <p:sp>
        <p:nvSpPr>
          <p:cNvPr id="4" name="Slide Number Placeholder 3"/>
          <p:cNvSpPr>
            <a:spLocks noGrp="1"/>
          </p:cNvSpPr>
          <p:nvPr>
            <p:ph type="sldNum" sz="quarter" idx="5"/>
          </p:nvPr>
        </p:nvSpPr>
        <p:spPr/>
        <p:txBody>
          <a:bodyPr/>
          <a:lstStyle/>
          <a:p>
            <a:fld id="{A984832C-2765-4FD8-A6C4-DF572726614C}" type="slidenum">
              <a:rPr lang="en-US" smtClean="0"/>
              <a:t>64</a:t>
            </a:fld>
            <a:endParaRPr lang="en-US"/>
          </a:p>
        </p:txBody>
      </p:sp>
    </p:spTree>
    <p:extLst>
      <p:ext uri="{BB962C8B-B14F-4D97-AF65-F5344CB8AC3E}">
        <p14:creationId xmlns:p14="http://schemas.microsoft.com/office/powerpoint/2010/main" val="26590633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Add interviewing into role play</a:t>
            </a:r>
          </a:p>
        </p:txBody>
      </p:sp>
      <p:sp>
        <p:nvSpPr>
          <p:cNvPr id="4" name="Slide Number Placeholder 3"/>
          <p:cNvSpPr>
            <a:spLocks noGrp="1"/>
          </p:cNvSpPr>
          <p:nvPr>
            <p:ph type="sldNum" sz="quarter" idx="5"/>
          </p:nvPr>
        </p:nvSpPr>
        <p:spPr/>
        <p:txBody>
          <a:bodyPr/>
          <a:lstStyle/>
          <a:p>
            <a:fld id="{A984832C-2765-4FD8-A6C4-DF572726614C}" type="slidenum">
              <a:rPr lang="en-US" smtClean="0"/>
              <a:t>69</a:t>
            </a:fld>
            <a:endParaRPr lang="en-US"/>
          </a:p>
        </p:txBody>
      </p:sp>
    </p:spTree>
    <p:extLst>
      <p:ext uri="{BB962C8B-B14F-4D97-AF65-F5344CB8AC3E}">
        <p14:creationId xmlns:p14="http://schemas.microsoft.com/office/powerpoint/2010/main" val="32599899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7A5925-0B8F-4F26-9E88-1571B8A2CE45}" type="slidenum">
              <a:rPr lang="en-US" smtClean="0"/>
              <a:t>72</a:t>
            </a:fld>
            <a:endParaRPr lang="en-US"/>
          </a:p>
        </p:txBody>
      </p:sp>
    </p:spTree>
    <p:extLst>
      <p:ext uri="{BB962C8B-B14F-4D97-AF65-F5344CB8AC3E}">
        <p14:creationId xmlns:p14="http://schemas.microsoft.com/office/powerpoint/2010/main" val="42365346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Show database in real time</a:t>
            </a:r>
          </a:p>
          <a:p>
            <a:r>
              <a:rPr lang="en-US" dirty="0">
                <a:cs typeface="Calibri"/>
              </a:rPr>
              <a:t>Add screenshots to help them login to </a:t>
            </a:r>
            <a:r>
              <a:rPr lang="en-US" dirty="0" err="1">
                <a:cs typeface="Calibri"/>
              </a:rPr>
              <a:t>RedCap</a:t>
            </a:r>
            <a:r>
              <a:rPr lang="en-US" dirty="0">
                <a:cs typeface="Calibri"/>
              </a:rPr>
              <a:t> and click into the different databases</a:t>
            </a:r>
          </a:p>
          <a:p>
            <a:pPr marL="628650" lvl="1" indent="-171450">
              <a:spcBef>
                <a:spcPct val="20000"/>
              </a:spcBef>
              <a:buFont typeface="Arial"/>
              <a:buChar char="•"/>
            </a:pPr>
            <a:r>
              <a:rPr lang="en-US" err="1"/>
              <a:t>DECIPHeR</a:t>
            </a:r>
            <a:r>
              <a:rPr lang="en-US"/>
              <a:t> - Schools: where you will record school information</a:t>
            </a:r>
            <a:endParaRPr lang="en-US">
              <a:cs typeface="Calibri"/>
            </a:endParaRPr>
          </a:p>
          <a:p>
            <a:pPr marL="628650" lvl="1" indent="-171450">
              <a:spcBef>
                <a:spcPct val="20000"/>
              </a:spcBef>
              <a:buFont typeface="Arial"/>
              <a:buChar char="•"/>
            </a:pPr>
            <a:r>
              <a:rPr lang="en-US" err="1"/>
              <a:t>DECIPHeR</a:t>
            </a:r>
            <a:r>
              <a:rPr lang="en-US" dirty="0"/>
              <a:t> – Students, longitudinal: where you will record student information</a:t>
            </a:r>
            <a:endParaRPr lang="en-US">
              <a:cs typeface="Calibri"/>
            </a:endParaRPr>
          </a:p>
          <a:p>
            <a:pPr marL="628650" lvl="1" indent="-171450">
              <a:spcBef>
                <a:spcPct val="20000"/>
              </a:spcBef>
              <a:buFont typeface="Arial"/>
              <a:buChar char="•"/>
            </a:pPr>
            <a:r>
              <a:rPr lang="en-US" err="1"/>
              <a:t>DECIPHeR</a:t>
            </a:r>
            <a:r>
              <a:rPr lang="en-US" dirty="0"/>
              <a:t> – Clinics: where you will go to record and find clinic information</a:t>
            </a:r>
            <a:endParaRPr lang="en-US">
              <a:cs typeface="Calibri"/>
            </a:endParaRPr>
          </a:p>
          <a:p>
            <a:pPr marL="628650" lvl="1" indent="-171450">
              <a:spcBef>
                <a:spcPct val="20000"/>
              </a:spcBef>
              <a:buFont typeface="Arial"/>
              <a:buChar char="•"/>
            </a:pPr>
            <a:r>
              <a:rPr lang="en-US" err="1"/>
              <a:t>DECIPHeR</a:t>
            </a:r>
            <a:r>
              <a:rPr lang="en-US" dirty="0"/>
              <a:t> – Regional: where you will record SDOH agency communications and take your annual assessment of the program</a:t>
            </a:r>
            <a:endParaRPr lang="en-US">
              <a:cs typeface="Calibri"/>
            </a:endParaRPr>
          </a:p>
        </p:txBody>
      </p:sp>
      <p:sp>
        <p:nvSpPr>
          <p:cNvPr id="4" name="Slide Number Placeholder 3"/>
          <p:cNvSpPr>
            <a:spLocks noGrp="1"/>
          </p:cNvSpPr>
          <p:nvPr>
            <p:ph type="sldNum" sz="quarter" idx="5"/>
          </p:nvPr>
        </p:nvSpPr>
        <p:spPr/>
        <p:txBody>
          <a:bodyPr/>
          <a:lstStyle/>
          <a:p>
            <a:fld id="{A984832C-2765-4FD8-A6C4-DF572726614C}" type="slidenum">
              <a:rPr lang="en-US" smtClean="0"/>
              <a:t>74</a:t>
            </a:fld>
            <a:endParaRPr lang="en-US"/>
          </a:p>
        </p:txBody>
      </p:sp>
    </p:spTree>
    <p:extLst>
      <p:ext uri="{BB962C8B-B14F-4D97-AF65-F5344CB8AC3E}">
        <p14:creationId xmlns:p14="http://schemas.microsoft.com/office/powerpoint/2010/main" val="1117289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Collecting data as a help for you to provide education/counseling/coaching</a:t>
            </a:r>
          </a:p>
          <a:p>
            <a:r>
              <a:rPr lang="en-US" dirty="0">
                <a:cs typeface="Calibri"/>
              </a:rPr>
              <a:t>Data collection for outcomes/research</a:t>
            </a:r>
          </a:p>
          <a:p>
            <a:endParaRPr lang="en-US" dirty="0">
              <a:cs typeface="Calibri"/>
            </a:endParaRPr>
          </a:p>
          <a:p>
            <a:pPr marL="628650" lvl="1" indent="-171450">
              <a:spcBef>
                <a:spcPct val="20000"/>
              </a:spcBef>
              <a:buFont typeface="Arial"/>
              <a:buChar char="•"/>
            </a:pPr>
            <a:r>
              <a:rPr lang="en-US" dirty="0"/>
              <a:t>Recording data</a:t>
            </a:r>
            <a:endParaRPr lang="en-US" dirty="0">
              <a:cs typeface="Calibri"/>
            </a:endParaRPr>
          </a:p>
          <a:p>
            <a:pPr marL="1085850" lvl="2" indent="-171450">
              <a:spcBef>
                <a:spcPct val="20000"/>
              </a:spcBef>
              <a:buFont typeface="Arial"/>
              <a:buChar char="•"/>
            </a:pPr>
            <a:r>
              <a:rPr lang="en-US" dirty="0"/>
              <a:t>Data collection during student and family visits</a:t>
            </a:r>
            <a:endParaRPr lang="en-US" dirty="0">
              <a:cs typeface="Calibri"/>
            </a:endParaRPr>
          </a:p>
          <a:p>
            <a:pPr marL="1085850" lvl="2" indent="-246380">
              <a:spcBef>
                <a:spcPct val="20000"/>
              </a:spcBef>
              <a:spcAft>
                <a:spcPts val="600"/>
              </a:spcAft>
              <a:buFont typeface="Arial"/>
              <a:buChar char="•"/>
            </a:pPr>
            <a:r>
              <a:rPr lang="en-US" dirty="0"/>
              <a:t>Collecting data from you as well as a data participant</a:t>
            </a:r>
            <a:endParaRPr lang="en-US" dirty="0">
              <a:cs typeface="Calibri"/>
            </a:endParaRPr>
          </a:p>
          <a:p>
            <a:pPr marL="628650" lvl="1" indent="-171450">
              <a:spcBef>
                <a:spcPct val="20000"/>
              </a:spcBef>
              <a:spcAft>
                <a:spcPts val="600"/>
              </a:spcAft>
              <a:buFont typeface="Arial"/>
              <a:buChar char="•"/>
            </a:pPr>
            <a:r>
              <a:rPr lang="en-US" dirty="0"/>
              <a:t>Pulling reports: help you organize your workload and an easy way to stay on track with all the families you are working with</a:t>
            </a:r>
            <a:endParaRPr lang="en-US" dirty="0">
              <a:cs typeface="Calibri"/>
            </a:endParaRPr>
          </a:p>
          <a:p>
            <a:pPr marL="628650" lvl="1" indent="-171450">
              <a:spcBef>
                <a:spcPct val="20000"/>
              </a:spcBef>
              <a:buFont typeface="Arial"/>
              <a:buChar char="•"/>
            </a:pPr>
            <a:r>
              <a:rPr lang="en-US" dirty="0"/>
              <a:t>Completing surveys: You will have 2 annual surveys</a:t>
            </a:r>
          </a:p>
        </p:txBody>
      </p:sp>
      <p:sp>
        <p:nvSpPr>
          <p:cNvPr id="4" name="Slide Number Placeholder 3"/>
          <p:cNvSpPr>
            <a:spLocks noGrp="1"/>
          </p:cNvSpPr>
          <p:nvPr>
            <p:ph type="sldNum" sz="quarter" idx="5"/>
          </p:nvPr>
        </p:nvSpPr>
        <p:spPr/>
        <p:txBody>
          <a:bodyPr/>
          <a:lstStyle/>
          <a:p>
            <a:fld id="{A984832C-2765-4FD8-A6C4-DF572726614C}" type="slidenum">
              <a:rPr lang="en-US" smtClean="0"/>
              <a:t>75</a:t>
            </a:fld>
            <a:endParaRPr lang="en-US"/>
          </a:p>
        </p:txBody>
      </p:sp>
    </p:spTree>
    <p:extLst>
      <p:ext uri="{BB962C8B-B14F-4D97-AF65-F5344CB8AC3E}">
        <p14:creationId xmlns:p14="http://schemas.microsoft.com/office/powerpoint/2010/main" val="42760021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A984832C-2765-4FD8-A6C4-DF572726614C}" type="slidenum">
              <a:rPr lang="en-US" smtClean="0"/>
              <a:t>77</a:t>
            </a:fld>
            <a:endParaRPr lang="en-US"/>
          </a:p>
        </p:txBody>
      </p:sp>
    </p:spTree>
    <p:extLst>
      <p:ext uri="{BB962C8B-B14F-4D97-AF65-F5344CB8AC3E}">
        <p14:creationId xmlns:p14="http://schemas.microsoft.com/office/powerpoint/2010/main" val="6751477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9A4498-2A8D-3745-9864-06552E1242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4014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dvOT635f2c37"/>
              </a:rPr>
              <a:t>.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C70A5A-A722-B74B-B283-363D7EFE43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01177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1fa89fc3595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1fa89fc359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sz="1400"/>
              <a:t>Speaking of basic needs, lets review Maslow’s theory of the hierarchy of needs. We Know that until our students basic needs are being met they cannot advance on to psychological or self fulfillment needs </a:t>
            </a:r>
            <a:endParaRPr sz="1400"/>
          </a:p>
          <a:p>
            <a:pPr marL="0" lvl="0" indent="0" algn="l" rtl="0">
              <a:spcBef>
                <a:spcPts val="0"/>
              </a:spcBef>
              <a:spcAft>
                <a:spcPts val="0"/>
              </a:spcAft>
              <a:buNone/>
            </a:pPr>
            <a:r>
              <a:rPr lang="en" sz="1400">
                <a:highlight>
                  <a:schemeClr val="accent4"/>
                </a:highlight>
              </a:rPr>
              <a:t>Click</a:t>
            </a:r>
            <a:endParaRPr sz="1400">
              <a:highlight>
                <a:schemeClr val="accent4"/>
              </a:highlight>
            </a:endParaRPr>
          </a:p>
          <a:p>
            <a:pPr marL="0" lvl="0" indent="0" algn="l" rtl="0">
              <a:spcBef>
                <a:spcPts val="0"/>
              </a:spcBef>
              <a:spcAft>
                <a:spcPts val="0"/>
              </a:spcAft>
              <a:buNone/>
            </a:pPr>
            <a:r>
              <a:rPr lang="en" sz="1400">
                <a:solidFill>
                  <a:schemeClr val="dk1"/>
                </a:solidFill>
              </a:rPr>
              <a:t>If we think about  this with an asthma and educational mindset, our students with asthma cannot access their education and achieve complete success until their basic needs are met, such as access to healthcare, medication, and a safe and healthy environment (including good or better air quality). Remember… it is about the individual student, right? Every student may need something different. We must start at the bottom (or the base of this pyramid) and work our way up in order for our students to be successful, access their education and achieve health.</a:t>
            </a:r>
            <a:endParaRPr sz="1400">
              <a:solidFill>
                <a:schemeClr val="dk1"/>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D1941"/>
                </a:solidFill>
                <a:effectLst/>
                <a:latin typeface="Cooper Hewitt"/>
              </a:rPr>
              <a:t>One of Healthy People 2030’s 5 overarching goals is specifically related to SDOH: “Create social, physical, and economic environments that promote attaining the full potential for health and well-being for all.”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C70A5A-A722-B74B-B283-363D7EFE43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84930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C70A5A-A722-B74B-B283-363D7EFE43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99567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C70A5A-A722-B74B-B283-363D7EFE43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5210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C70A5A-A722-B74B-B283-363D7EFE43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584466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What are you worried most about with having these conversations?</a:t>
            </a:r>
          </a:p>
          <a:p>
            <a:r>
              <a:rPr lang="en-US">
                <a:cs typeface="Calibri"/>
              </a:rPr>
              <a:t>What do you feel confident about?</a:t>
            </a:r>
          </a:p>
          <a:p>
            <a:r>
              <a:rPr lang="en-US" dirty="0">
                <a:cs typeface="Calibri"/>
              </a:rPr>
              <a:t>What other things may be helpful?</a:t>
            </a:r>
          </a:p>
        </p:txBody>
      </p:sp>
      <p:sp>
        <p:nvSpPr>
          <p:cNvPr id="4" name="Slide Number Placeholder 3"/>
          <p:cNvSpPr>
            <a:spLocks noGrp="1"/>
          </p:cNvSpPr>
          <p:nvPr>
            <p:ph type="sldNum" sz="quarter" idx="5"/>
          </p:nvPr>
        </p:nvSpPr>
        <p:spPr/>
        <p:txBody>
          <a:bodyPr/>
          <a:lstStyle/>
          <a:p>
            <a:fld id="{A984832C-2765-4FD8-A6C4-DF572726614C}" type="slidenum">
              <a:rPr lang="en-US" smtClean="0"/>
              <a:t>99</a:t>
            </a:fld>
            <a:endParaRPr lang="en-US"/>
          </a:p>
        </p:txBody>
      </p:sp>
    </p:spTree>
    <p:extLst>
      <p:ext uri="{BB962C8B-B14F-4D97-AF65-F5344CB8AC3E}">
        <p14:creationId xmlns:p14="http://schemas.microsoft.com/office/powerpoint/2010/main" val="37722931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cxnSp>
        <p:nvCxnSpPr>
          <p:cNvPr id="5" name="Straight Connector 4"/>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flipV="1">
            <a:off x="3048" y="5937956"/>
            <a:ext cx="8241" cy="5644"/>
          </a:xfrm>
          <a:prstGeom prst="line">
            <a:avLst/>
          </a:prstGeom>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8258D782-9E98-8BD5-1888-1D08152E78A2}"/>
              </a:ext>
            </a:extLst>
          </p:cNvPr>
          <p:cNvGrpSpPr/>
          <p:nvPr userDrawn="1"/>
        </p:nvGrpSpPr>
        <p:grpSpPr>
          <a:xfrm>
            <a:off x="99369" y="1"/>
            <a:ext cx="4102529" cy="1489341"/>
            <a:chOff x="99369" y="1"/>
            <a:chExt cx="4102529" cy="1489341"/>
          </a:xfrm>
        </p:grpSpPr>
        <p:pic>
          <p:nvPicPr>
            <p:cNvPr id="8" name="Picture 7" descr="A picture containing text, transport, aircraft, balloon&#10;&#10;Description automatically generated">
              <a:extLst>
                <a:ext uri="{FF2B5EF4-FFF2-40B4-BE49-F238E27FC236}">
                  <a16:creationId xmlns:a16="http://schemas.microsoft.com/office/drawing/2014/main" id="{CA44AEA5-4623-396C-83E2-4E78D523F13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369" y="1"/>
              <a:ext cx="806793" cy="744732"/>
            </a:xfrm>
            <a:prstGeom prst="rect">
              <a:avLst/>
            </a:prstGeom>
          </p:spPr>
        </p:pic>
        <p:sp>
          <p:nvSpPr>
            <p:cNvPr id="14" name="Rectangle 13">
              <a:extLst>
                <a:ext uri="{FF2B5EF4-FFF2-40B4-BE49-F238E27FC236}">
                  <a16:creationId xmlns:a16="http://schemas.microsoft.com/office/drawing/2014/main" id="{14F70762-71AD-474C-8A20-359FE37E07A7}"/>
                </a:ext>
              </a:extLst>
            </p:cNvPr>
            <p:cNvSpPr/>
            <p:nvPr userDrawn="1"/>
          </p:nvSpPr>
          <p:spPr>
            <a:xfrm rot="21069565">
              <a:off x="260838" y="295752"/>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41177479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5F28077-7188-48C5-8679-2287FAC952E9}"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7" name="Group 6">
            <a:extLst>
              <a:ext uri="{FF2B5EF4-FFF2-40B4-BE49-F238E27FC236}">
                <a16:creationId xmlns:a16="http://schemas.microsoft.com/office/drawing/2014/main" id="{5044C683-A2AF-FE57-C01D-99CE76FA7293}"/>
              </a:ext>
            </a:extLst>
          </p:cNvPr>
          <p:cNvGrpSpPr/>
          <p:nvPr userDrawn="1"/>
        </p:nvGrpSpPr>
        <p:grpSpPr>
          <a:xfrm>
            <a:off x="0" y="0"/>
            <a:ext cx="4126591" cy="1461202"/>
            <a:chOff x="-219968" y="53027"/>
            <a:chExt cx="4126591" cy="1461202"/>
          </a:xfrm>
        </p:grpSpPr>
        <p:pic>
          <p:nvPicPr>
            <p:cNvPr id="8" name="Picture 7" descr="A picture containing text, transport, aircraft, balloon&#10;&#10;Description automatically generated">
              <a:extLst>
                <a:ext uri="{FF2B5EF4-FFF2-40B4-BE49-F238E27FC236}">
                  <a16:creationId xmlns:a16="http://schemas.microsoft.com/office/drawing/2014/main" id="{2942C523-06BE-C65E-EB70-68FA44E0A92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9" name="Rectangle 8">
              <a:extLst>
                <a:ext uri="{FF2B5EF4-FFF2-40B4-BE49-F238E27FC236}">
                  <a16:creationId xmlns:a16="http://schemas.microsoft.com/office/drawing/2014/main" id="{CAA85C94-3365-26BB-94CF-2473E147D7F3}"/>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3565884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2DCB740-6776-4EE9-99FD-96D592FA5A23}"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10" name="Group 9">
            <a:extLst>
              <a:ext uri="{FF2B5EF4-FFF2-40B4-BE49-F238E27FC236}">
                <a16:creationId xmlns:a16="http://schemas.microsoft.com/office/drawing/2014/main" id="{82495CDD-A751-E869-5E84-9E5B7B855506}"/>
              </a:ext>
            </a:extLst>
          </p:cNvPr>
          <p:cNvGrpSpPr/>
          <p:nvPr userDrawn="1"/>
        </p:nvGrpSpPr>
        <p:grpSpPr>
          <a:xfrm>
            <a:off x="0" y="0"/>
            <a:ext cx="4126591" cy="1461202"/>
            <a:chOff x="-219968" y="53027"/>
            <a:chExt cx="4126591" cy="1461202"/>
          </a:xfrm>
        </p:grpSpPr>
        <p:pic>
          <p:nvPicPr>
            <p:cNvPr id="11" name="Picture 10" descr="A picture containing text, transport, aircraft, balloon&#10;&#10;Description automatically generated">
              <a:extLst>
                <a:ext uri="{FF2B5EF4-FFF2-40B4-BE49-F238E27FC236}">
                  <a16:creationId xmlns:a16="http://schemas.microsoft.com/office/drawing/2014/main" id="{3538094E-D560-42E9-25A4-059F734282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2" name="Rectangle 11">
              <a:extLst>
                <a:ext uri="{FF2B5EF4-FFF2-40B4-BE49-F238E27FC236}">
                  <a16:creationId xmlns:a16="http://schemas.microsoft.com/office/drawing/2014/main" id="{7F17CA80-D2B4-8899-C311-9E6B7C99C40C}"/>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303917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5F6BD99-6FFD-46C5-B5E2-43A34BDA2566}" type="datetime1">
              <a:rPr lang="en-US" smtClean="0"/>
              <a:t>7/14/2023</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grpSp>
        <p:nvGrpSpPr>
          <p:cNvPr id="14" name="Group 13">
            <a:extLst>
              <a:ext uri="{FF2B5EF4-FFF2-40B4-BE49-F238E27FC236}">
                <a16:creationId xmlns:a16="http://schemas.microsoft.com/office/drawing/2014/main" id="{C76EA4D4-F27D-1AF0-C82C-4B0FED2ED421}"/>
              </a:ext>
            </a:extLst>
          </p:cNvPr>
          <p:cNvGrpSpPr/>
          <p:nvPr userDrawn="1"/>
        </p:nvGrpSpPr>
        <p:grpSpPr>
          <a:xfrm>
            <a:off x="0" y="0"/>
            <a:ext cx="4126591" cy="1461202"/>
            <a:chOff x="-219968" y="53027"/>
            <a:chExt cx="4126591" cy="1461202"/>
          </a:xfrm>
        </p:grpSpPr>
        <p:pic>
          <p:nvPicPr>
            <p:cNvPr id="15" name="Picture 14" descr="A picture containing text, transport, aircraft, balloon&#10;&#10;Description automatically generated">
              <a:extLst>
                <a:ext uri="{FF2B5EF4-FFF2-40B4-BE49-F238E27FC236}">
                  <a16:creationId xmlns:a16="http://schemas.microsoft.com/office/drawing/2014/main" id="{2E7FA387-2B2F-7713-202F-C7AA51F0A02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6" name="Rectangle 15">
              <a:extLst>
                <a:ext uri="{FF2B5EF4-FFF2-40B4-BE49-F238E27FC236}">
                  <a16:creationId xmlns:a16="http://schemas.microsoft.com/office/drawing/2014/main" id="{A2CD79AE-ADFD-5DA6-6A2B-C708C423DB3F}"/>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3977993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1"/>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022678E-214C-4CF8-97C7-95015FB02960}" type="datetime1">
              <a:rPr lang="en-US" smtClean="0"/>
              <a:t>7/14/2023</a:t>
            </a:fld>
            <a:endParaRPr lang="en-US"/>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a:t>
            </a:fld>
            <a:endParaRPr lang="en-US"/>
          </a:p>
        </p:txBody>
      </p:sp>
      <p:grpSp>
        <p:nvGrpSpPr>
          <p:cNvPr id="13" name="Group 12">
            <a:extLst>
              <a:ext uri="{FF2B5EF4-FFF2-40B4-BE49-F238E27FC236}">
                <a16:creationId xmlns:a16="http://schemas.microsoft.com/office/drawing/2014/main" id="{43BE3DCC-3D76-014D-13F3-61DEF06DA962}"/>
              </a:ext>
            </a:extLst>
          </p:cNvPr>
          <p:cNvGrpSpPr/>
          <p:nvPr userDrawn="1"/>
        </p:nvGrpSpPr>
        <p:grpSpPr>
          <a:xfrm>
            <a:off x="0" y="0"/>
            <a:ext cx="4126591" cy="1461202"/>
            <a:chOff x="-219968" y="53027"/>
            <a:chExt cx="4126591" cy="1461202"/>
          </a:xfrm>
        </p:grpSpPr>
        <p:pic>
          <p:nvPicPr>
            <p:cNvPr id="14" name="Picture 13" descr="A picture containing text, transport, aircraft, balloon&#10;&#10;Description automatically generated">
              <a:extLst>
                <a:ext uri="{FF2B5EF4-FFF2-40B4-BE49-F238E27FC236}">
                  <a16:creationId xmlns:a16="http://schemas.microsoft.com/office/drawing/2014/main" id="{8E75E8B3-6B67-6BE3-CB38-6FC6F44BE3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5" name="Rectangle 14">
              <a:extLst>
                <a:ext uri="{FF2B5EF4-FFF2-40B4-BE49-F238E27FC236}">
                  <a16:creationId xmlns:a16="http://schemas.microsoft.com/office/drawing/2014/main" id="{AFDF7D11-1B84-87EE-2230-ECAB81989284}"/>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2058936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55660E0-FA77-4473-A859-74127B089143}" type="datetime1">
              <a:rPr lang="en-US" smtClean="0"/>
              <a:t>7/14/2023</a:t>
            </a:fld>
            <a:endParaRPr lang="en-US"/>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a:t>
            </a:fld>
            <a:endParaRPr lang="en-US"/>
          </a:p>
        </p:txBody>
      </p:sp>
      <p:grpSp>
        <p:nvGrpSpPr>
          <p:cNvPr id="9" name="Group 8">
            <a:extLst>
              <a:ext uri="{FF2B5EF4-FFF2-40B4-BE49-F238E27FC236}">
                <a16:creationId xmlns:a16="http://schemas.microsoft.com/office/drawing/2014/main" id="{2942EDB2-1E4F-4409-45F4-B849C93D43D1}"/>
              </a:ext>
            </a:extLst>
          </p:cNvPr>
          <p:cNvGrpSpPr/>
          <p:nvPr userDrawn="1"/>
        </p:nvGrpSpPr>
        <p:grpSpPr>
          <a:xfrm>
            <a:off x="0" y="0"/>
            <a:ext cx="4126591" cy="1461202"/>
            <a:chOff x="-219968" y="53027"/>
            <a:chExt cx="4126591" cy="1461202"/>
          </a:xfrm>
        </p:grpSpPr>
        <p:pic>
          <p:nvPicPr>
            <p:cNvPr id="10" name="Picture 9" descr="A picture containing text, transport, aircraft, balloon&#10;&#10;Description automatically generated">
              <a:extLst>
                <a:ext uri="{FF2B5EF4-FFF2-40B4-BE49-F238E27FC236}">
                  <a16:creationId xmlns:a16="http://schemas.microsoft.com/office/drawing/2014/main" id="{4C96D5C8-C6DA-7EE9-0FDA-915B68CFD8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1" name="Rectangle 10">
              <a:extLst>
                <a:ext uri="{FF2B5EF4-FFF2-40B4-BE49-F238E27FC236}">
                  <a16:creationId xmlns:a16="http://schemas.microsoft.com/office/drawing/2014/main" id="{A198BC59-D16C-FD01-C2A9-98E0F50B305B}"/>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283452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88D7B8-9F07-4899-827D-5F3CFDDEB574}" type="datetime1">
              <a:rPr lang="en-US" smtClean="0"/>
              <a:t>7/14/2023</a:t>
            </a:fld>
            <a:endParaRPr lang="en-US"/>
          </a:p>
        </p:txBody>
      </p:sp>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a:p>
        </p:txBody>
      </p:sp>
      <p:grpSp>
        <p:nvGrpSpPr>
          <p:cNvPr id="8" name="Group 7">
            <a:extLst>
              <a:ext uri="{FF2B5EF4-FFF2-40B4-BE49-F238E27FC236}">
                <a16:creationId xmlns:a16="http://schemas.microsoft.com/office/drawing/2014/main" id="{789DFD85-7892-484A-E057-ACD782553E61}"/>
              </a:ext>
            </a:extLst>
          </p:cNvPr>
          <p:cNvGrpSpPr/>
          <p:nvPr userDrawn="1"/>
        </p:nvGrpSpPr>
        <p:grpSpPr>
          <a:xfrm>
            <a:off x="0" y="0"/>
            <a:ext cx="4126591" cy="1461202"/>
            <a:chOff x="-219968" y="53027"/>
            <a:chExt cx="4126591" cy="1461202"/>
          </a:xfrm>
        </p:grpSpPr>
        <p:pic>
          <p:nvPicPr>
            <p:cNvPr id="9" name="Picture 8" descr="A picture containing text, transport, aircraft, balloon&#10;&#10;Description automatically generated">
              <a:extLst>
                <a:ext uri="{FF2B5EF4-FFF2-40B4-BE49-F238E27FC236}">
                  <a16:creationId xmlns:a16="http://schemas.microsoft.com/office/drawing/2014/main" id="{DE6AF0E7-4F22-976C-2EC6-B5D4C90E81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0" name="Rectangle 9">
              <a:extLst>
                <a:ext uri="{FF2B5EF4-FFF2-40B4-BE49-F238E27FC236}">
                  <a16:creationId xmlns:a16="http://schemas.microsoft.com/office/drawing/2014/main" id="{E20EC0A1-3D18-1FEB-4B10-22281E63C4C0}"/>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4213796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5197C5C-1CD1-417D-A89C-14747F5222C7}" type="datetime1">
              <a:rPr lang="en-US" smtClean="0"/>
              <a:t>7/14/2023</a:t>
            </a:fld>
            <a:endParaRPr lang="en-US"/>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a:p>
        </p:txBody>
      </p:sp>
      <p:grpSp>
        <p:nvGrpSpPr>
          <p:cNvPr id="11" name="Group 10">
            <a:extLst>
              <a:ext uri="{FF2B5EF4-FFF2-40B4-BE49-F238E27FC236}">
                <a16:creationId xmlns:a16="http://schemas.microsoft.com/office/drawing/2014/main" id="{73D8821E-ED0C-82A2-BE58-A945B5799BE8}"/>
              </a:ext>
            </a:extLst>
          </p:cNvPr>
          <p:cNvGrpSpPr/>
          <p:nvPr userDrawn="1"/>
        </p:nvGrpSpPr>
        <p:grpSpPr>
          <a:xfrm>
            <a:off x="0" y="0"/>
            <a:ext cx="4126591" cy="1461202"/>
            <a:chOff x="-219968" y="53027"/>
            <a:chExt cx="4126591" cy="1461202"/>
          </a:xfrm>
        </p:grpSpPr>
        <p:pic>
          <p:nvPicPr>
            <p:cNvPr id="12" name="Picture 11" descr="A picture containing text, transport, aircraft, balloon&#10;&#10;Description automatically generated">
              <a:extLst>
                <a:ext uri="{FF2B5EF4-FFF2-40B4-BE49-F238E27FC236}">
                  <a16:creationId xmlns:a16="http://schemas.microsoft.com/office/drawing/2014/main" id="{6659364F-B38E-A811-B4E7-A64CE46323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3" name="Rectangle 12">
              <a:extLst>
                <a:ext uri="{FF2B5EF4-FFF2-40B4-BE49-F238E27FC236}">
                  <a16:creationId xmlns:a16="http://schemas.microsoft.com/office/drawing/2014/main" id="{4826B43A-E551-EF83-4A4F-3CE1412EC02D}"/>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889803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10769600"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799" y="2828785"/>
            <a:ext cx="10769599"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userDrawn="1"/>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pic>
        <p:nvPicPr>
          <p:cNvPr id="13" name="Picture 12" descr="A picture containing text, transport, aircraft, balloon&#10;&#10;Description automatically generated">
            <a:extLst>
              <a:ext uri="{FF2B5EF4-FFF2-40B4-BE49-F238E27FC236}">
                <a16:creationId xmlns:a16="http://schemas.microsoft.com/office/drawing/2014/main" id="{2B26C0A6-CBD5-3E51-DBBC-D19AE9B183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55" y="6088382"/>
            <a:ext cx="806793" cy="744732"/>
          </a:xfrm>
          <a:prstGeom prst="rect">
            <a:avLst/>
          </a:prstGeom>
        </p:spPr>
      </p:pic>
      <p:sp>
        <p:nvSpPr>
          <p:cNvPr id="15" name="Rectangle 14">
            <a:extLst>
              <a:ext uri="{FF2B5EF4-FFF2-40B4-BE49-F238E27FC236}">
                <a16:creationId xmlns:a16="http://schemas.microsoft.com/office/drawing/2014/main" id="{4EC5CE34-3C71-9266-18A4-32B7601B3E58}"/>
              </a:ext>
            </a:extLst>
          </p:cNvPr>
          <p:cNvSpPr/>
          <p:nvPr userDrawn="1"/>
        </p:nvSpPr>
        <p:spPr>
          <a:xfrm rot="364854">
            <a:off x="898302" y="6268891"/>
            <a:ext cx="3046356" cy="479997"/>
          </a:xfrm>
          <a:prstGeom prst="rect">
            <a:avLst/>
          </a:prstGeom>
          <a:noFill/>
        </p:spPr>
        <p:txBody>
          <a:bodyPr wrap="none" lIns="91440" tIns="45720" rIns="91440" bIns="45720">
            <a:prstTxWarp prst="textArchDown">
              <a:avLst>
                <a:gd name="adj" fmla="val 53618"/>
              </a:avLst>
            </a:prstTxWarp>
            <a:spAutoFit/>
          </a:bodyPr>
          <a:lstStyle/>
          <a:p>
            <a:pPr algn="ctr"/>
            <a:r>
              <a:rPr lang="en-US" sz="1800" b="0" cap="none" spc="0" dirty="0">
                <a:ln w="0"/>
                <a:solidFill>
                  <a:srgbClr val="0070C0"/>
                </a:solidFill>
                <a:effectLst>
                  <a:outerShdw blurRad="38100" dist="19050" dir="2700000" algn="tl" rotWithShape="0">
                    <a:schemeClr val="dk1">
                      <a:alpha val="40000"/>
                    </a:schemeClr>
                  </a:outerShdw>
                </a:effectLst>
              </a:rPr>
              <a:t>Better Asthma Control for Kids</a:t>
            </a:r>
          </a:p>
        </p:txBody>
      </p:sp>
    </p:spTree>
    <p:extLst>
      <p:ext uri="{BB962C8B-B14F-4D97-AF65-F5344CB8AC3E}">
        <p14:creationId xmlns:p14="http://schemas.microsoft.com/office/powerpoint/2010/main" val="14138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10769600"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799" y="2828785"/>
            <a:ext cx="10769599"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dirty="0"/>
              <a:t>Click to edit Master text styles</a:t>
            </a:r>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pic>
        <p:nvPicPr>
          <p:cNvPr id="13" name="Picture 12" descr="A picture containing text, transport, aircraft, balloon&#10;&#10;Description automatically generated">
            <a:extLst>
              <a:ext uri="{FF2B5EF4-FFF2-40B4-BE49-F238E27FC236}">
                <a16:creationId xmlns:a16="http://schemas.microsoft.com/office/drawing/2014/main" id="{2B26C0A6-CBD5-3E51-DBBC-D19AE9B183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655" y="6088382"/>
            <a:ext cx="806793" cy="744732"/>
          </a:xfrm>
          <a:prstGeom prst="rect">
            <a:avLst/>
          </a:prstGeom>
        </p:spPr>
      </p:pic>
      <p:sp>
        <p:nvSpPr>
          <p:cNvPr id="3" name="Rectangle 2">
            <a:extLst>
              <a:ext uri="{FF2B5EF4-FFF2-40B4-BE49-F238E27FC236}">
                <a16:creationId xmlns:a16="http://schemas.microsoft.com/office/drawing/2014/main" id="{9F5E2E83-5FAD-C614-E967-13EFE49B90F5}"/>
              </a:ext>
            </a:extLst>
          </p:cNvPr>
          <p:cNvSpPr/>
          <p:nvPr userDrawn="1"/>
        </p:nvSpPr>
        <p:spPr>
          <a:xfrm rot="364854">
            <a:off x="898302" y="6268891"/>
            <a:ext cx="3046356" cy="479997"/>
          </a:xfrm>
          <a:prstGeom prst="rect">
            <a:avLst/>
          </a:prstGeom>
          <a:noFill/>
        </p:spPr>
        <p:txBody>
          <a:bodyPr wrap="none" lIns="91440" tIns="45720" rIns="91440" bIns="45720">
            <a:prstTxWarp prst="textArchDown">
              <a:avLst>
                <a:gd name="adj" fmla="val 53618"/>
              </a:avLst>
            </a:prstTxWarp>
            <a:spAutoFit/>
          </a:bodyPr>
          <a:lstStyle/>
          <a:p>
            <a:pPr algn="ctr"/>
            <a:r>
              <a:rPr lang="en-US" sz="1800" b="0" cap="none" spc="0" dirty="0">
                <a:ln w="0"/>
                <a:solidFill>
                  <a:srgbClr val="0070C0"/>
                </a:solidFill>
                <a:effectLst>
                  <a:outerShdw blurRad="38100" dist="19050" dir="2700000" algn="tl" rotWithShape="0">
                    <a:schemeClr val="dk1">
                      <a:alpha val="40000"/>
                    </a:schemeClr>
                  </a:outerShdw>
                </a:effectLst>
              </a:rPr>
              <a:t>Better Asthma Control for Kids</a:t>
            </a:r>
          </a:p>
        </p:txBody>
      </p:sp>
    </p:spTree>
    <p:extLst>
      <p:ext uri="{BB962C8B-B14F-4D97-AF65-F5344CB8AC3E}">
        <p14:creationId xmlns:p14="http://schemas.microsoft.com/office/powerpoint/2010/main" val="1019319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D2D5871-AB0F-4B3D-8861-97E78CB7B47E}"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13" name="Group 12">
            <a:extLst>
              <a:ext uri="{FF2B5EF4-FFF2-40B4-BE49-F238E27FC236}">
                <a16:creationId xmlns:a16="http://schemas.microsoft.com/office/drawing/2014/main" id="{E499CAA2-19C6-2A29-5364-2A4A0008BAFC}"/>
              </a:ext>
            </a:extLst>
          </p:cNvPr>
          <p:cNvGrpSpPr/>
          <p:nvPr userDrawn="1"/>
        </p:nvGrpSpPr>
        <p:grpSpPr>
          <a:xfrm>
            <a:off x="0" y="0"/>
            <a:ext cx="4126591" cy="1461202"/>
            <a:chOff x="-219968" y="53027"/>
            <a:chExt cx="4126591" cy="1461202"/>
          </a:xfrm>
        </p:grpSpPr>
        <p:pic>
          <p:nvPicPr>
            <p:cNvPr id="14" name="Picture 13" descr="A picture containing text, transport, aircraft, balloon&#10;&#10;Description automatically generated">
              <a:extLst>
                <a:ext uri="{FF2B5EF4-FFF2-40B4-BE49-F238E27FC236}">
                  <a16:creationId xmlns:a16="http://schemas.microsoft.com/office/drawing/2014/main" id="{A157969D-742B-3C76-2F6B-409933C5700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5" name="Rectangle 14">
              <a:extLst>
                <a:ext uri="{FF2B5EF4-FFF2-40B4-BE49-F238E27FC236}">
                  <a16:creationId xmlns:a16="http://schemas.microsoft.com/office/drawing/2014/main" id="{2FCB0E5F-EC8E-AFB2-C027-3E0EB522F5E7}"/>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257250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4418406-4C3F-4F3E-80BD-A22568EA37EB}" type="datetime1">
              <a:rPr lang="en-US" smtClean="0"/>
              <a:t>7/14/2023</a:t>
            </a:fld>
            <a:endParaRPr lang="en-US"/>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a:p>
        </p:txBody>
      </p:sp>
      <p:grpSp>
        <p:nvGrpSpPr>
          <p:cNvPr id="10" name="Group 9">
            <a:extLst>
              <a:ext uri="{FF2B5EF4-FFF2-40B4-BE49-F238E27FC236}">
                <a16:creationId xmlns:a16="http://schemas.microsoft.com/office/drawing/2014/main" id="{3BDB0E55-EA96-ACEF-148C-2F552B06292C}"/>
              </a:ext>
            </a:extLst>
          </p:cNvPr>
          <p:cNvGrpSpPr/>
          <p:nvPr userDrawn="1"/>
        </p:nvGrpSpPr>
        <p:grpSpPr>
          <a:xfrm>
            <a:off x="0" y="0"/>
            <a:ext cx="4126591" cy="1461202"/>
            <a:chOff x="-219968" y="53027"/>
            <a:chExt cx="4126591" cy="1461202"/>
          </a:xfrm>
        </p:grpSpPr>
        <p:pic>
          <p:nvPicPr>
            <p:cNvPr id="11" name="Picture 10" descr="A picture containing text, transport, aircraft, balloon&#10;&#10;Description automatically generated">
              <a:extLst>
                <a:ext uri="{FF2B5EF4-FFF2-40B4-BE49-F238E27FC236}">
                  <a16:creationId xmlns:a16="http://schemas.microsoft.com/office/drawing/2014/main" id="{6FFA270A-C846-36FA-F0D2-63AD4DE3EF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968" y="53027"/>
              <a:ext cx="806793" cy="744732"/>
            </a:xfrm>
            <a:prstGeom prst="rect">
              <a:avLst/>
            </a:prstGeom>
          </p:spPr>
        </p:pic>
        <p:sp>
          <p:nvSpPr>
            <p:cNvPr id="12" name="Rectangle 11">
              <a:extLst>
                <a:ext uri="{FF2B5EF4-FFF2-40B4-BE49-F238E27FC236}">
                  <a16:creationId xmlns:a16="http://schemas.microsoft.com/office/drawing/2014/main" id="{260B0801-D2C5-B4AD-4B1C-6080DD02D241}"/>
                </a:ext>
              </a:extLst>
            </p:cNvPr>
            <p:cNvSpPr/>
            <p:nvPr userDrawn="1"/>
          </p:nvSpPr>
          <p:spPr>
            <a:xfrm rot="21069565">
              <a:off x="-34437" y="320639"/>
              <a:ext cx="3941060" cy="1193590"/>
            </a:xfrm>
            <a:prstGeom prst="rect">
              <a:avLst/>
            </a:prstGeom>
            <a:noFill/>
          </p:spPr>
          <p:txBody>
            <a:bodyPr wrap="none" lIns="91440" tIns="45720" rIns="91440" bIns="45720">
              <a:prstTxWarp prst="textArchUp">
                <a:avLst>
                  <a:gd name="adj" fmla="val 11001632"/>
                </a:avLst>
              </a:prstTxWarp>
              <a:spAutoFit/>
            </a:bodyPr>
            <a:lstStyle/>
            <a:p>
              <a:pPr algn="ctr"/>
              <a:r>
                <a:rPr lang="en-US" sz="1400" b="0" cap="none" spc="0" dirty="0">
                  <a:ln w="0"/>
                  <a:solidFill>
                    <a:srgbClr val="0070C0"/>
                  </a:solidFill>
                  <a:effectLst>
                    <a:outerShdw blurRad="38100" dist="19050" dir="2700000" algn="tl" rotWithShape="0">
                      <a:schemeClr val="dk1">
                        <a:alpha val="40000"/>
                      </a:schemeClr>
                    </a:outerShdw>
                  </a:effectLst>
                </a:rPr>
                <a:t>Better Asthma Control for Kids</a:t>
              </a:r>
            </a:p>
          </p:txBody>
        </p:sp>
      </p:grpSp>
    </p:spTree>
    <p:extLst>
      <p:ext uri="{BB962C8B-B14F-4D97-AF65-F5344CB8AC3E}">
        <p14:creationId xmlns:p14="http://schemas.microsoft.com/office/powerpoint/2010/main" val="3912154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5927545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2E12C-2A31-A3A5-43CE-4B99C78356AF}"/>
              </a:ext>
            </a:extLst>
          </p:cNvPr>
          <p:cNvSpPr>
            <a:spLocks noGrp="1"/>
          </p:cNvSpPr>
          <p:nvPr>
            <p:ph type="ctrTitle"/>
          </p:nvPr>
        </p:nvSpPr>
        <p:spPr>
          <a:xfrm>
            <a:off x="1524000" y="1122363"/>
            <a:ext cx="9144000" cy="2387600"/>
          </a:xfrm>
        </p:spPr>
        <p:txBody>
          <a:bodyPr anchor="b"/>
          <a:lstStyle>
            <a:lvl1pPr algn="ctr">
              <a:defRPr sz="6000">
                <a:latin typeface="Arial Rounded MT Bold" panose="020F070403050403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897DBE5-2E2B-5E67-993C-64F04E796B20}"/>
              </a:ext>
            </a:extLst>
          </p:cNvPr>
          <p:cNvSpPr>
            <a:spLocks noGrp="1"/>
          </p:cNvSpPr>
          <p:nvPr>
            <p:ph type="subTitle" idx="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grpSp>
        <p:nvGrpSpPr>
          <p:cNvPr id="10" name="Group 9">
            <a:extLst>
              <a:ext uri="{FF2B5EF4-FFF2-40B4-BE49-F238E27FC236}">
                <a16:creationId xmlns:a16="http://schemas.microsoft.com/office/drawing/2014/main" id="{ED0A7463-551B-4E18-A84C-FE9CF461E703}"/>
              </a:ext>
            </a:extLst>
          </p:cNvPr>
          <p:cNvGrpSpPr/>
          <p:nvPr userDrawn="1"/>
        </p:nvGrpSpPr>
        <p:grpSpPr>
          <a:xfrm>
            <a:off x="-234099" y="6365662"/>
            <a:ext cx="12660198" cy="570322"/>
            <a:chOff x="-234099" y="6365662"/>
            <a:chExt cx="12660198" cy="570322"/>
          </a:xfrm>
        </p:grpSpPr>
        <p:sp>
          <p:nvSpPr>
            <p:cNvPr id="9" name="Rectangle 8">
              <a:extLst>
                <a:ext uri="{FF2B5EF4-FFF2-40B4-BE49-F238E27FC236}">
                  <a16:creationId xmlns:a16="http://schemas.microsoft.com/office/drawing/2014/main" id="{F3C4AB67-1169-B81C-1195-88D7B3633E65}"/>
                </a:ext>
              </a:extLst>
            </p:cNvPr>
            <p:cNvSpPr/>
            <p:nvPr userDrawn="1"/>
          </p:nvSpPr>
          <p:spPr>
            <a:xfrm>
              <a:off x="-234099" y="6365662"/>
              <a:ext cx="12660198" cy="570322"/>
            </a:xfrm>
            <a:prstGeom prst="rect">
              <a:avLst/>
            </a:prstGeom>
            <a:solidFill>
              <a:schemeClr val="accent5">
                <a:lumMod val="20000"/>
                <a:lumOff val="80000"/>
              </a:schemeClr>
            </a:solidFill>
            <a:ln>
              <a:solidFill>
                <a:schemeClr val="accent5">
                  <a:lumMod val="20000"/>
                  <a:lumOff val="80000"/>
                </a:schemeClr>
              </a:soli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logo&#10;&#10;Description automatically generated">
              <a:extLst>
                <a:ext uri="{FF2B5EF4-FFF2-40B4-BE49-F238E27FC236}">
                  <a16:creationId xmlns:a16="http://schemas.microsoft.com/office/drawing/2014/main" id="{DEE8CD45-9CD4-C196-CC0A-302C15442DA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80546" b="888"/>
            <a:stretch/>
          </p:blipFill>
          <p:spPr>
            <a:xfrm>
              <a:off x="4582606" y="6439901"/>
              <a:ext cx="588834" cy="418099"/>
            </a:xfrm>
            <a:prstGeom prst="rect">
              <a:avLst/>
            </a:prstGeom>
          </p:spPr>
        </p:pic>
      </p:grpSp>
      <p:sp>
        <p:nvSpPr>
          <p:cNvPr id="4" name="Rectangle 3">
            <a:extLst>
              <a:ext uri="{FF2B5EF4-FFF2-40B4-BE49-F238E27FC236}">
                <a16:creationId xmlns:a16="http://schemas.microsoft.com/office/drawing/2014/main" id="{6C54A09C-FD55-7F02-0433-8DAEDE12893C}"/>
              </a:ext>
            </a:extLst>
          </p:cNvPr>
          <p:cNvSpPr/>
          <p:nvPr userDrawn="1"/>
        </p:nvSpPr>
        <p:spPr>
          <a:xfrm>
            <a:off x="5171440" y="6522720"/>
            <a:ext cx="2529840" cy="3352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25000"/>
                  </a:schemeClr>
                </a:solidFill>
                <a:latin typeface="Aharoni" panose="020B0604020202020204" pitchFamily="2" charset="-79"/>
                <a:cs typeface="Aharoni" panose="020B0604020202020204" pitchFamily="2" charset="-79"/>
              </a:rPr>
              <a:t>Stop Asthma Attacks</a:t>
            </a:r>
          </a:p>
        </p:txBody>
      </p:sp>
    </p:spTree>
    <p:extLst>
      <p:ext uri="{BB962C8B-B14F-4D97-AF65-F5344CB8AC3E}">
        <p14:creationId xmlns:p14="http://schemas.microsoft.com/office/powerpoint/2010/main" val="402927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D8921-1BF9-C932-3955-65E2D6B384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60877A-4911-0839-520F-BA9D106609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41188-99DA-CDCD-E6FF-62CA357DE77F}"/>
              </a:ext>
            </a:extLst>
          </p:cNvPr>
          <p:cNvSpPr>
            <a:spLocks noGrp="1"/>
          </p:cNvSpPr>
          <p:nvPr>
            <p:ph type="dt" sz="half" idx="10"/>
          </p:nvPr>
        </p:nvSpPr>
        <p:spPr>
          <a:xfrm>
            <a:off x="838200" y="6356350"/>
            <a:ext cx="2743200" cy="365125"/>
          </a:xfrm>
          <a:prstGeom prst="rect">
            <a:avLst/>
          </a:prstGeom>
        </p:spPr>
        <p:txBody>
          <a:bodyPr/>
          <a:lstStyle/>
          <a:p>
            <a:fld id="{F9C1448D-2F34-4F8B-AA29-D2D9D4056224}" type="datetimeFigureOut">
              <a:rPr lang="en-US" smtClean="0"/>
              <a:t>7/14/2023</a:t>
            </a:fld>
            <a:endParaRPr lang="en-US"/>
          </a:p>
        </p:txBody>
      </p:sp>
      <p:sp>
        <p:nvSpPr>
          <p:cNvPr id="5" name="Footer Placeholder 4">
            <a:extLst>
              <a:ext uri="{FF2B5EF4-FFF2-40B4-BE49-F238E27FC236}">
                <a16:creationId xmlns:a16="http://schemas.microsoft.com/office/drawing/2014/main" id="{4B6E9375-DF0D-B0E2-5D47-62EA7CDB637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031EDF8-3593-CD83-F8AD-38F96CA86EB9}"/>
              </a:ext>
            </a:extLst>
          </p:cNvPr>
          <p:cNvSpPr>
            <a:spLocks noGrp="1"/>
          </p:cNvSpPr>
          <p:nvPr>
            <p:ph type="sldNum" sz="quarter" idx="12"/>
          </p:nvPr>
        </p:nvSpPr>
        <p:spPr>
          <a:xfrm>
            <a:off x="8610600" y="6356350"/>
            <a:ext cx="2743200" cy="365125"/>
          </a:xfrm>
          <a:prstGeom prst="rect">
            <a:avLst/>
          </a:prstGeom>
        </p:spPr>
        <p:txBody>
          <a:bodyPr/>
          <a:lstStyle/>
          <a:p>
            <a:fld id="{D821916A-C291-4C31-8E59-5F42BF3BFBB9}" type="slidenum">
              <a:rPr lang="en-US" smtClean="0"/>
              <a:t>‹#›</a:t>
            </a:fld>
            <a:endParaRPr lang="en-US"/>
          </a:p>
        </p:txBody>
      </p:sp>
    </p:spTree>
    <p:extLst>
      <p:ext uri="{BB962C8B-B14F-4D97-AF65-F5344CB8AC3E}">
        <p14:creationId xmlns:p14="http://schemas.microsoft.com/office/powerpoint/2010/main" val="3999372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1116F-F521-4D3B-035C-3FAAA495F1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1FFE2B-212C-AB04-1311-9B11011EC8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1BF5C6-8756-0DFB-09DD-4364B0DC0191}"/>
              </a:ext>
            </a:extLst>
          </p:cNvPr>
          <p:cNvSpPr>
            <a:spLocks noGrp="1"/>
          </p:cNvSpPr>
          <p:nvPr>
            <p:ph type="dt" sz="half" idx="10"/>
          </p:nvPr>
        </p:nvSpPr>
        <p:spPr>
          <a:xfrm>
            <a:off x="838200" y="6356350"/>
            <a:ext cx="2743200" cy="365125"/>
          </a:xfrm>
          <a:prstGeom prst="rect">
            <a:avLst/>
          </a:prstGeom>
        </p:spPr>
        <p:txBody>
          <a:bodyPr/>
          <a:lstStyle/>
          <a:p>
            <a:fld id="{F9C1448D-2F34-4F8B-AA29-D2D9D4056224}" type="datetimeFigureOut">
              <a:rPr lang="en-US" smtClean="0"/>
              <a:t>7/14/2023</a:t>
            </a:fld>
            <a:endParaRPr lang="en-US"/>
          </a:p>
        </p:txBody>
      </p:sp>
      <p:sp>
        <p:nvSpPr>
          <p:cNvPr id="5" name="Footer Placeholder 4">
            <a:extLst>
              <a:ext uri="{FF2B5EF4-FFF2-40B4-BE49-F238E27FC236}">
                <a16:creationId xmlns:a16="http://schemas.microsoft.com/office/drawing/2014/main" id="{86EBF329-CCB9-A5CA-F5F7-3156785D7D7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924621-4BA1-55CA-BFDF-0BEEE153BE81}"/>
              </a:ext>
            </a:extLst>
          </p:cNvPr>
          <p:cNvSpPr>
            <a:spLocks noGrp="1"/>
          </p:cNvSpPr>
          <p:nvPr>
            <p:ph type="sldNum" sz="quarter" idx="12"/>
          </p:nvPr>
        </p:nvSpPr>
        <p:spPr>
          <a:xfrm>
            <a:off x="8610600" y="6356350"/>
            <a:ext cx="2743200" cy="365125"/>
          </a:xfrm>
          <a:prstGeom prst="rect">
            <a:avLst/>
          </a:prstGeom>
        </p:spPr>
        <p:txBody>
          <a:bodyPr/>
          <a:lstStyle/>
          <a:p>
            <a:fld id="{D821916A-C291-4C31-8E59-5F42BF3BFBB9}" type="slidenum">
              <a:rPr lang="en-US" smtClean="0"/>
              <a:t>‹#›</a:t>
            </a:fld>
            <a:endParaRPr lang="en-US"/>
          </a:p>
        </p:txBody>
      </p:sp>
    </p:spTree>
    <p:extLst>
      <p:ext uri="{BB962C8B-B14F-4D97-AF65-F5344CB8AC3E}">
        <p14:creationId xmlns:p14="http://schemas.microsoft.com/office/powerpoint/2010/main" val="865220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77C92-1FCA-F7E2-CC37-AB43CE6D89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C1EC8F-D372-E731-F23D-9AEBC90BA77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7118ED-BB9E-40E4-F03E-B945A1EBFD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3C54CA-3D29-E0D8-1850-7D78CC9C23C6}"/>
              </a:ext>
            </a:extLst>
          </p:cNvPr>
          <p:cNvSpPr>
            <a:spLocks noGrp="1"/>
          </p:cNvSpPr>
          <p:nvPr>
            <p:ph type="dt" sz="half" idx="10"/>
          </p:nvPr>
        </p:nvSpPr>
        <p:spPr>
          <a:xfrm>
            <a:off x="838200" y="6356350"/>
            <a:ext cx="2743200" cy="365125"/>
          </a:xfrm>
          <a:prstGeom prst="rect">
            <a:avLst/>
          </a:prstGeom>
        </p:spPr>
        <p:txBody>
          <a:bodyPr/>
          <a:lstStyle/>
          <a:p>
            <a:fld id="{F9C1448D-2F34-4F8B-AA29-D2D9D4056224}" type="datetimeFigureOut">
              <a:rPr lang="en-US" smtClean="0"/>
              <a:t>7/14/2023</a:t>
            </a:fld>
            <a:endParaRPr lang="en-US"/>
          </a:p>
        </p:txBody>
      </p:sp>
      <p:sp>
        <p:nvSpPr>
          <p:cNvPr id="6" name="Footer Placeholder 5">
            <a:extLst>
              <a:ext uri="{FF2B5EF4-FFF2-40B4-BE49-F238E27FC236}">
                <a16:creationId xmlns:a16="http://schemas.microsoft.com/office/drawing/2014/main" id="{08E250EB-607F-1F9F-325E-A65C3403AC7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60A4128-3541-A401-937D-C86825C4DEEB}"/>
              </a:ext>
            </a:extLst>
          </p:cNvPr>
          <p:cNvSpPr>
            <a:spLocks noGrp="1"/>
          </p:cNvSpPr>
          <p:nvPr>
            <p:ph type="sldNum" sz="quarter" idx="12"/>
          </p:nvPr>
        </p:nvSpPr>
        <p:spPr>
          <a:xfrm>
            <a:off x="8610600" y="6356350"/>
            <a:ext cx="2743200" cy="365125"/>
          </a:xfrm>
          <a:prstGeom prst="rect">
            <a:avLst/>
          </a:prstGeom>
        </p:spPr>
        <p:txBody>
          <a:bodyPr/>
          <a:lstStyle/>
          <a:p>
            <a:fld id="{D821916A-C291-4C31-8E59-5F42BF3BFBB9}" type="slidenum">
              <a:rPr lang="en-US" smtClean="0"/>
              <a:t>‹#›</a:t>
            </a:fld>
            <a:endParaRPr lang="en-US"/>
          </a:p>
        </p:txBody>
      </p:sp>
    </p:spTree>
    <p:extLst>
      <p:ext uri="{BB962C8B-B14F-4D97-AF65-F5344CB8AC3E}">
        <p14:creationId xmlns:p14="http://schemas.microsoft.com/office/powerpoint/2010/main" val="2091953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8AB3D-6B7D-6244-6140-25C3C969F1D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88201C-B453-2335-12D5-DE82DD499E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679373-1DEB-2AA8-6C40-E43FCC124A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FE1A1D-4033-217A-1348-F73565D2C6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4C180E-A55B-E5F5-FD34-147C1F9E22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091FE2E-9180-2E4C-D397-2916AF8F5282}"/>
              </a:ext>
            </a:extLst>
          </p:cNvPr>
          <p:cNvSpPr>
            <a:spLocks noGrp="1"/>
          </p:cNvSpPr>
          <p:nvPr>
            <p:ph type="dt" sz="half" idx="10"/>
          </p:nvPr>
        </p:nvSpPr>
        <p:spPr>
          <a:xfrm>
            <a:off x="838200" y="6356350"/>
            <a:ext cx="2743200" cy="365125"/>
          </a:xfrm>
          <a:prstGeom prst="rect">
            <a:avLst/>
          </a:prstGeom>
        </p:spPr>
        <p:txBody>
          <a:bodyPr/>
          <a:lstStyle/>
          <a:p>
            <a:fld id="{F9C1448D-2F34-4F8B-AA29-D2D9D4056224}" type="datetimeFigureOut">
              <a:rPr lang="en-US" smtClean="0"/>
              <a:t>7/14/2023</a:t>
            </a:fld>
            <a:endParaRPr lang="en-US"/>
          </a:p>
        </p:txBody>
      </p:sp>
      <p:sp>
        <p:nvSpPr>
          <p:cNvPr id="8" name="Footer Placeholder 7">
            <a:extLst>
              <a:ext uri="{FF2B5EF4-FFF2-40B4-BE49-F238E27FC236}">
                <a16:creationId xmlns:a16="http://schemas.microsoft.com/office/drawing/2014/main" id="{BC05A4B1-AE55-2326-CD25-CAC593AC2C6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6C43D0E2-AEEF-7BF3-D7ED-1F4DAC3EBDDC}"/>
              </a:ext>
            </a:extLst>
          </p:cNvPr>
          <p:cNvSpPr>
            <a:spLocks noGrp="1"/>
          </p:cNvSpPr>
          <p:nvPr>
            <p:ph type="sldNum" sz="quarter" idx="12"/>
          </p:nvPr>
        </p:nvSpPr>
        <p:spPr>
          <a:xfrm>
            <a:off x="8610600" y="6356350"/>
            <a:ext cx="2743200" cy="365125"/>
          </a:xfrm>
          <a:prstGeom prst="rect">
            <a:avLst/>
          </a:prstGeom>
        </p:spPr>
        <p:txBody>
          <a:bodyPr/>
          <a:lstStyle/>
          <a:p>
            <a:fld id="{D821916A-C291-4C31-8E59-5F42BF3BFBB9}" type="slidenum">
              <a:rPr lang="en-US" smtClean="0"/>
              <a:t>‹#›</a:t>
            </a:fld>
            <a:endParaRPr lang="en-US"/>
          </a:p>
        </p:txBody>
      </p:sp>
    </p:spTree>
    <p:extLst>
      <p:ext uri="{BB962C8B-B14F-4D97-AF65-F5344CB8AC3E}">
        <p14:creationId xmlns:p14="http://schemas.microsoft.com/office/powerpoint/2010/main" val="12797577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A881B-FB36-3443-CCC0-5AE8F3CAE3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E1CC4A-7676-73DD-3EDD-1E8A90BDF4E9}"/>
              </a:ext>
            </a:extLst>
          </p:cNvPr>
          <p:cNvSpPr>
            <a:spLocks noGrp="1"/>
          </p:cNvSpPr>
          <p:nvPr>
            <p:ph type="dt" sz="half" idx="10"/>
          </p:nvPr>
        </p:nvSpPr>
        <p:spPr>
          <a:xfrm>
            <a:off x="838200" y="6356350"/>
            <a:ext cx="2743200" cy="365125"/>
          </a:xfrm>
          <a:prstGeom prst="rect">
            <a:avLst/>
          </a:prstGeom>
        </p:spPr>
        <p:txBody>
          <a:bodyPr/>
          <a:lstStyle/>
          <a:p>
            <a:fld id="{F9C1448D-2F34-4F8B-AA29-D2D9D4056224}" type="datetimeFigureOut">
              <a:rPr lang="en-US" smtClean="0"/>
              <a:t>7/14/2023</a:t>
            </a:fld>
            <a:endParaRPr lang="en-US"/>
          </a:p>
        </p:txBody>
      </p:sp>
      <p:sp>
        <p:nvSpPr>
          <p:cNvPr id="4" name="Footer Placeholder 3">
            <a:extLst>
              <a:ext uri="{FF2B5EF4-FFF2-40B4-BE49-F238E27FC236}">
                <a16:creationId xmlns:a16="http://schemas.microsoft.com/office/drawing/2014/main" id="{BB5BA14F-9943-B191-68D0-087AE8A26D6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311F2A0A-9153-357F-6AD7-B0EABA33BF94}"/>
              </a:ext>
            </a:extLst>
          </p:cNvPr>
          <p:cNvSpPr>
            <a:spLocks noGrp="1"/>
          </p:cNvSpPr>
          <p:nvPr>
            <p:ph type="sldNum" sz="quarter" idx="12"/>
          </p:nvPr>
        </p:nvSpPr>
        <p:spPr>
          <a:xfrm>
            <a:off x="8610600" y="6356350"/>
            <a:ext cx="2743200" cy="365125"/>
          </a:xfrm>
          <a:prstGeom prst="rect">
            <a:avLst/>
          </a:prstGeom>
        </p:spPr>
        <p:txBody>
          <a:bodyPr/>
          <a:lstStyle/>
          <a:p>
            <a:fld id="{D821916A-C291-4C31-8E59-5F42BF3BFBB9}" type="slidenum">
              <a:rPr lang="en-US" smtClean="0"/>
              <a:t>‹#›</a:t>
            </a:fld>
            <a:endParaRPr lang="en-US"/>
          </a:p>
        </p:txBody>
      </p:sp>
    </p:spTree>
    <p:extLst>
      <p:ext uri="{BB962C8B-B14F-4D97-AF65-F5344CB8AC3E}">
        <p14:creationId xmlns:p14="http://schemas.microsoft.com/office/powerpoint/2010/main" val="33024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329434-D8B3-BACE-7B1C-A9038D4BD6DF}"/>
              </a:ext>
            </a:extLst>
          </p:cNvPr>
          <p:cNvSpPr>
            <a:spLocks noGrp="1"/>
          </p:cNvSpPr>
          <p:nvPr>
            <p:ph type="dt" sz="half" idx="10"/>
          </p:nvPr>
        </p:nvSpPr>
        <p:spPr>
          <a:xfrm>
            <a:off x="838200" y="6356350"/>
            <a:ext cx="2743200" cy="365125"/>
          </a:xfrm>
          <a:prstGeom prst="rect">
            <a:avLst/>
          </a:prstGeom>
        </p:spPr>
        <p:txBody>
          <a:bodyPr/>
          <a:lstStyle/>
          <a:p>
            <a:fld id="{F9C1448D-2F34-4F8B-AA29-D2D9D4056224}" type="datetimeFigureOut">
              <a:rPr lang="en-US" smtClean="0"/>
              <a:t>7/14/2023</a:t>
            </a:fld>
            <a:endParaRPr lang="en-US"/>
          </a:p>
        </p:txBody>
      </p:sp>
      <p:sp>
        <p:nvSpPr>
          <p:cNvPr id="3" name="Footer Placeholder 2">
            <a:extLst>
              <a:ext uri="{FF2B5EF4-FFF2-40B4-BE49-F238E27FC236}">
                <a16:creationId xmlns:a16="http://schemas.microsoft.com/office/drawing/2014/main" id="{85A00BFD-827B-8B74-91C8-084CF9BEEFD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89D461B-AA47-4BB5-774D-20C98DA81B54}"/>
              </a:ext>
            </a:extLst>
          </p:cNvPr>
          <p:cNvSpPr>
            <a:spLocks noGrp="1"/>
          </p:cNvSpPr>
          <p:nvPr>
            <p:ph type="sldNum" sz="quarter" idx="12"/>
          </p:nvPr>
        </p:nvSpPr>
        <p:spPr>
          <a:xfrm>
            <a:off x="8610600" y="6356350"/>
            <a:ext cx="2743200" cy="365125"/>
          </a:xfrm>
          <a:prstGeom prst="rect">
            <a:avLst/>
          </a:prstGeom>
        </p:spPr>
        <p:txBody>
          <a:bodyPr/>
          <a:lstStyle/>
          <a:p>
            <a:fld id="{D821916A-C291-4C31-8E59-5F42BF3BFBB9}" type="slidenum">
              <a:rPr lang="en-US" smtClean="0"/>
              <a:t>‹#›</a:t>
            </a:fld>
            <a:endParaRPr lang="en-US"/>
          </a:p>
        </p:txBody>
      </p:sp>
    </p:spTree>
    <p:extLst>
      <p:ext uri="{BB962C8B-B14F-4D97-AF65-F5344CB8AC3E}">
        <p14:creationId xmlns:p14="http://schemas.microsoft.com/office/powerpoint/2010/main" val="419770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8F1C9-86CC-2965-CDF3-B345D8FCE5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FE0254-4977-70E5-F883-CC586D42E0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20BEAD-834E-873A-E0EE-E57CC4AD65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1436FD-2A4E-8DE2-F50B-6F5FC35A840E}"/>
              </a:ext>
            </a:extLst>
          </p:cNvPr>
          <p:cNvSpPr>
            <a:spLocks noGrp="1"/>
          </p:cNvSpPr>
          <p:nvPr>
            <p:ph type="dt" sz="half" idx="10"/>
          </p:nvPr>
        </p:nvSpPr>
        <p:spPr>
          <a:xfrm>
            <a:off x="838200" y="6356350"/>
            <a:ext cx="2743200" cy="365125"/>
          </a:xfrm>
          <a:prstGeom prst="rect">
            <a:avLst/>
          </a:prstGeom>
        </p:spPr>
        <p:txBody>
          <a:bodyPr/>
          <a:lstStyle/>
          <a:p>
            <a:fld id="{F9C1448D-2F34-4F8B-AA29-D2D9D4056224}" type="datetimeFigureOut">
              <a:rPr lang="en-US" smtClean="0"/>
              <a:t>7/14/2023</a:t>
            </a:fld>
            <a:endParaRPr lang="en-US"/>
          </a:p>
        </p:txBody>
      </p:sp>
      <p:sp>
        <p:nvSpPr>
          <p:cNvPr id="7" name="Slide Number Placeholder 6">
            <a:extLst>
              <a:ext uri="{FF2B5EF4-FFF2-40B4-BE49-F238E27FC236}">
                <a16:creationId xmlns:a16="http://schemas.microsoft.com/office/drawing/2014/main" id="{50307C94-D335-E54D-3730-CD91B345E984}"/>
              </a:ext>
            </a:extLst>
          </p:cNvPr>
          <p:cNvSpPr>
            <a:spLocks noGrp="1"/>
          </p:cNvSpPr>
          <p:nvPr>
            <p:ph type="sldNum" sz="quarter" idx="12"/>
          </p:nvPr>
        </p:nvSpPr>
        <p:spPr>
          <a:xfrm>
            <a:off x="8610600" y="6356350"/>
            <a:ext cx="2743200" cy="365125"/>
          </a:xfrm>
          <a:prstGeom prst="rect">
            <a:avLst/>
          </a:prstGeom>
        </p:spPr>
        <p:txBody>
          <a:bodyPr/>
          <a:lstStyle/>
          <a:p>
            <a:fld id="{D821916A-C291-4C31-8E59-5F42BF3BFBB9}" type="slidenum">
              <a:rPr lang="en-US" smtClean="0"/>
              <a:t>‹#›</a:t>
            </a:fld>
            <a:endParaRPr lang="en-US"/>
          </a:p>
        </p:txBody>
      </p:sp>
    </p:spTree>
    <p:extLst>
      <p:ext uri="{BB962C8B-B14F-4D97-AF65-F5344CB8AC3E}">
        <p14:creationId xmlns:p14="http://schemas.microsoft.com/office/powerpoint/2010/main" val="28828090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7E908-A991-B0FA-D604-2EAC92EE2D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A9D5ED-B4BD-BC0C-9964-A7E1C2CB55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41BA25-3C25-F1AA-1C7C-4946A39324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EF0A89-6664-3BDA-462E-D68BE245CBFF}"/>
              </a:ext>
            </a:extLst>
          </p:cNvPr>
          <p:cNvSpPr>
            <a:spLocks noGrp="1"/>
          </p:cNvSpPr>
          <p:nvPr>
            <p:ph type="dt" sz="half" idx="10"/>
          </p:nvPr>
        </p:nvSpPr>
        <p:spPr>
          <a:xfrm>
            <a:off x="838200" y="6356350"/>
            <a:ext cx="2743200" cy="365125"/>
          </a:xfrm>
          <a:prstGeom prst="rect">
            <a:avLst/>
          </a:prstGeom>
        </p:spPr>
        <p:txBody>
          <a:bodyPr/>
          <a:lstStyle/>
          <a:p>
            <a:fld id="{F9C1448D-2F34-4F8B-AA29-D2D9D4056224}" type="datetimeFigureOut">
              <a:rPr lang="en-US" smtClean="0"/>
              <a:t>7/14/2023</a:t>
            </a:fld>
            <a:endParaRPr lang="en-US"/>
          </a:p>
        </p:txBody>
      </p:sp>
      <p:sp>
        <p:nvSpPr>
          <p:cNvPr id="6" name="Footer Placeholder 5">
            <a:extLst>
              <a:ext uri="{FF2B5EF4-FFF2-40B4-BE49-F238E27FC236}">
                <a16:creationId xmlns:a16="http://schemas.microsoft.com/office/drawing/2014/main" id="{D3EB39AA-4137-5379-74C3-977E02E1E5D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59481FE-1372-8764-29F8-B2C0DDE37109}"/>
              </a:ext>
            </a:extLst>
          </p:cNvPr>
          <p:cNvSpPr>
            <a:spLocks noGrp="1"/>
          </p:cNvSpPr>
          <p:nvPr>
            <p:ph type="sldNum" sz="quarter" idx="12"/>
          </p:nvPr>
        </p:nvSpPr>
        <p:spPr>
          <a:xfrm>
            <a:off x="8610600" y="6356350"/>
            <a:ext cx="2743200" cy="365125"/>
          </a:xfrm>
          <a:prstGeom prst="rect">
            <a:avLst/>
          </a:prstGeom>
        </p:spPr>
        <p:txBody>
          <a:bodyPr/>
          <a:lstStyle/>
          <a:p>
            <a:fld id="{D821916A-C291-4C31-8E59-5F42BF3BFBB9}" type="slidenum">
              <a:rPr lang="en-US" smtClean="0"/>
              <a:t>‹#›</a:t>
            </a:fld>
            <a:endParaRPr lang="en-US"/>
          </a:p>
        </p:txBody>
      </p:sp>
    </p:spTree>
    <p:extLst>
      <p:ext uri="{BB962C8B-B14F-4D97-AF65-F5344CB8AC3E}">
        <p14:creationId xmlns:p14="http://schemas.microsoft.com/office/powerpoint/2010/main" val="39267111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B1913-EB68-02F1-764A-EB2AD5CD6E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62349C6-D84A-CBBF-B17A-677234FEA6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77DE85-09D8-BB77-C1D2-1D0CFBF15FE2}"/>
              </a:ext>
            </a:extLst>
          </p:cNvPr>
          <p:cNvSpPr>
            <a:spLocks noGrp="1"/>
          </p:cNvSpPr>
          <p:nvPr>
            <p:ph type="dt" sz="half" idx="10"/>
          </p:nvPr>
        </p:nvSpPr>
        <p:spPr>
          <a:xfrm>
            <a:off x="838200" y="6356350"/>
            <a:ext cx="2743200" cy="365125"/>
          </a:xfrm>
          <a:prstGeom prst="rect">
            <a:avLst/>
          </a:prstGeom>
        </p:spPr>
        <p:txBody>
          <a:bodyPr/>
          <a:lstStyle/>
          <a:p>
            <a:fld id="{F9C1448D-2F34-4F8B-AA29-D2D9D4056224}" type="datetimeFigureOut">
              <a:rPr lang="en-US" smtClean="0"/>
              <a:t>7/14/2023</a:t>
            </a:fld>
            <a:endParaRPr lang="en-US"/>
          </a:p>
        </p:txBody>
      </p:sp>
      <p:sp>
        <p:nvSpPr>
          <p:cNvPr id="5" name="Footer Placeholder 4">
            <a:extLst>
              <a:ext uri="{FF2B5EF4-FFF2-40B4-BE49-F238E27FC236}">
                <a16:creationId xmlns:a16="http://schemas.microsoft.com/office/drawing/2014/main" id="{960F0660-4EE5-D3FB-5141-D1450FE3B0B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C75105E-65A7-39C9-D7C8-0A3A3B248287}"/>
              </a:ext>
            </a:extLst>
          </p:cNvPr>
          <p:cNvSpPr>
            <a:spLocks noGrp="1"/>
          </p:cNvSpPr>
          <p:nvPr>
            <p:ph type="sldNum" sz="quarter" idx="12"/>
          </p:nvPr>
        </p:nvSpPr>
        <p:spPr>
          <a:xfrm>
            <a:off x="8610600" y="6356350"/>
            <a:ext cx="2743200" cy="365125"/>
          </a:xfrm>
          <a:prstGeom prst="rect">
            <a:avLst/>
          </a:prstGeom>
        </p:spPr>
        <p:txBody>
          <a:bodyPr/>
          <a:lstStyle/>
          <a:p>
            <a:fld id="{D821916A-C291-4C31-8E59-5F42BF3BFBB9}" type="slidenum">
              <a:rPr lang="en-US" smtClean="0"/>
              <a:t>‹#›</a:t>
            </a:fld>
            <a:endParaRPr lang="en-US"/>
          </a:p>
        </p:txBody>
      </p:sp>
    </p:spTree>
    <p:extLst>
      <p:ext uri="{BB962C8B-B14F-4D97-AF65-F5344CB8AC3E}">
        <p14:creationId xmlns:p14="http://schemas.microsoft.com/office/powerpoint/2010/main" val="37933646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42AD2F-9A8D-7000-31D1-F3A41570BBB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55FE1C-D28B-1A7B-D539-86113937C4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2A2865-7ECD-2BF1-4C0D-FC9FD35B4CF9}"/>
              </a:ext>
            </a:extLst>
          </p:cNvPr>
          <p:cNvSpPr>
            <a:spLocks noGrp="1"/>
          </p:cNvSpPr>
          <p:nvPr>
            <p:ph type="dt" sz="half" idx="10"/>
          </p:nvPr>
        </p:nvSpPr>
        <p:spPr>
          <a:xfrm>
            <a:off x="838200" y="6356350"/>
            <a:ext cx="2743200" cy="365125"/>
          </a:xfrm>
          <a:prstGeom prst="rect">
            <a:avLst/>
          </a:prstGeom>
        </p:spPr>
        <p:txBody>
          <a:bodyPr/>
          <a:lstStyle/>
          <a:p>
            <a:fld id="{F9C1448D-2F34-4F8B-AA29-D2D9D4056224}" type="datetimeFigureOut">
              <a:rPr lang="en-US" smtClean="0"/>
              <a:t>7/14/2023</a:t>
            </a:fld>
            <a:endParaRPr lang="en-US"/>
          </a:p>
        </p:txBody>
      </p:sp>
      <p:sp>
        <p:nvSpPr>
          <p:cNvPr id="5" name="Footer Placeholder 4">
            <a:extLst>
              <a:ext uri="{FF2B5EF4-FFF2-40B4-BE49-F238E27FC236}">
                <a16:creationId xmlns:a16="http://schemas.microsoft.com/office/drawing/2014/main" id="{D54B67DC-A230-8774-9445-D73C4C7731F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DB48482-EED3-2383-467B-AA7C2EFCA05B}"/>
              </a:ext>
            </a:extLst>
          </p:cNvPr>
          <p:cNvSpPr>
            <a:spLocks noGrp="1"/>
          </p:cNvSpPr>
          <p:nvPr>
            <p:ph type="sldNum" sz="quarter" idx="12"/>
          </p:nvPr>
        </p:nvSpPr>
        <p:spPr>
          <a:xfrm>
            <a:off x="8610600" y="6356350"/>
            <a:ext cx="2743200" cy="365125"/>
          </a:xfrm>
          <a:prstGeom prst="rect">
            <a:avLst/>
          </a:prstGeom>
        </p:spPr>
        <p:txBody>
          <a:bodyPr/>
          <a:lstStyle/>
          <a:p>
            <a:fld id="{D821916A-C291-4C31-8E59-5F42BF3BFBB9}" type="slidenum">
              <a:rPr lang="en-US" smtClean="0"/>
              <a:t>‹#›</a:t>
            </a:fld>
            <a:endParaRPr lang="en-US"/>
          </a:p>
        </p:txBody>
      </p:sp>
    </p:spTree>
    <p:extLst>
      <p:ext uri="{BB962C8B-B14F-4D97-AF65-F5344CB8AC3E}">
        <p14:creationId xmlns:p14="http://schemas.microsoft.com/office/powerpoint/2010/main" val="34145041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 Paragraph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FE9E206F-B6C9-6B46-920E-6690A9897DBF}" type="slidenum">
              <a:rPr lang="en-US" smtClean="0"/>
              <a:t>‹#›</a:t>
            </a:fld>
            <a:endParaRPr lang="en-US"/>
          </a:p>
        </p:txBody>
      </p:sp>
      <p:sp>
        <p:nvSpPr>
          <p:cNvPr id="7" name="Text Placeholder 6"/>
          <p:cNvSpPr>
            <a:spLocks noGrp="1"/>
          </p:cNvSpPr>
          <p:nvPr>
            <p:ph type="body" sz="quarter" idx="11" hasCustomPrompt="1"/>
          </p:nvPr>
        </p:nvSpPr>
        <p:spPr>
          <a:xfrm>
            <a:off x="1068917" y="1052498"/>
            <a:ext cx="7668683" cy="625236"/>
          </a:xfrm>
          <a:prstGeom prst="rect">
            <a:avLst/>
          </a:prstGeom>
        </p:spPr>
        <p:txBody>
          <a:bodyPr vert="horz" anchor="b" anchorCtr="0">
            <a:spAutoFit/>
          </a:bodyPr>
          <a:lstStyle>
            <a:lvl1pPr marL="0" indent="0">
              <a:buNone/>
              <a:defRPr sz="3463" b="1">
                <a:solidFill>
                  <a:srgbClr val="0098D7"/>
                </a:solidFill>
              </a:defRPr>
            </a:lvl1pPr>
            <a:lvl2pPr marL="609036" indent="0">
              <a:buNone/>
              <a:defRPr sz="3463" b="1">
                <a:solidFill>
                  <a:schemeClr val="accent1"/>
                </a:solidFill>
              </a:defRPr>
            </a:lvl2pPr>
            <a:lvl3pPr marL="1218072" indent="0">
              <a:buNone/>
              <a:defRPr sz="3463" b="1">
                <a:solidFill>
                  <a:schemeClr val="accent1"/>
                </a:solidFill>
              </a:defRPr>
            </a:lvl3pPr>
            <a:lvl4pPr marL="1827108" indent="0">
              <a:buNone/>
              <a:defRPr sz="3463" b="1">
                <a:solidFill>
                  <a:schemeClr val="accent1"/>
                </a:solidFill>
              </a:defRPr>
            </a:lvl4pPr>
            <a:lvl5pPr marL="2436144" indent="0">
              <a:buNone/>
              <a:defRPr sz="3463" b="1">
                <a:solidFill>
                  <a:schemeClr val="accent1"/>
                </a:solidFill>
              </a:defRPr>
            </a:lvl5pPr>
          </a:lstStyle>
          <a:p>
            <a:pPr lvl="0"/>
            <a:r>
              <a:rPr lang="en-US"/>
              <a:t>Title of Slide </a:t>
            </a:r>
          </a:p>
        </p:txBody>
      </p:sp>
      <p:sp>
        <p:nvSpPr>
          <p:cNvPr id="9" name="Text Placeholder 8"/>
          <p:cNvSpPr>
            <a:spLocks noGrp="1"/>
          </p:cNvSpPr>
          <p:nvPr>
            <p:ph type="body" sz="quarter" idx="12" hasCustomPrompt="1"/>
          </p:nvPr>
        </p:nvSpPr>
        <p:spPr>
          <a:xfrm>
            <a:off x="1068917" y="1677734"/>
            <a:ext cx="7668683" cy="4125885"/>
          </a:xfrm>
          <a:prstGeom prst="rect">
            <a:avLst/>
          </a:prstGeom>
        </p:spPr>
        <p:txBody>
          <a:bodyPr vert="horz">
            <a:noAutofit/>
          </a:bodyPr>
          <a:lstStyle>
            <a:lvl1pPr marL="0" indent="0">
              <a:buNone/>
              <a:defRPr sz="1865" baseline="0">
                <a:solidFill>
                  <a:schemeClr val="accent5">
                    <a:lumMod val="50000"/>
                  </a:schemeClr>
                </a:solidFill>
                <a:latin typeface="Trebuchet MS"/>
                <a:cs typeface="Trebuchet MS"/>
              </a:defRPr>
            </a:lvl1pPr>
            <a:lvl2pPr marL="609036" indent="0">
              <a:buNone/>
              <a:defRPr sz="1332">
                <a:latin typeface="Trebuchet MS"/>
                <a:cs typeface="Trebuchet MS"/>
              </a:defRPr>
            </a:lvl2pPr>
            <a:lvl3pPr marL="1218072" indent="0">
              <a:buNone/>
              <a:defRPr sz="1332">
                <a:latin typeface="Trebuchet MS"/>
                <a:cs typeface="Trebuchet MS"/>
              </a:defRPr>
            </a:lvl3pPr>
            <a:lvl4pPr marL="1827108" indent="0">
              <a:buNone/>
              <a:defRPr sz="1332">
                <a:latin typeface="Trebuchet MS"/>
                <a:cs typeface="Trebuchet MS"/>
              </a:defRPr>
            </a:lvl4pPr>
            <a:lvl5pPr marL="2436144" indent="0">
              <a:buNone/>
              <a:defRPr sz="1332">
                <a:latin typeface="Trebuchet MS"/>
                <a:cs typeface="Trebuchet MS"/>
              </a:defRPr>
            </a:lvl5pPr>
          </a:lstStyle>
          <a:p>
            <a:pPr lvl="0"/>
            <a:r>
              <a:rPr lang="en-US"/>
              <a:t>Approx. 500 characters over 2 paragraphs will go in this section. Lorem ipsum dolor sit amet, consectetuer adipiscing elit. Maecenas porttitor congue massa. Fusce posuere, magna sed pulvinar ultricies, purus lectus malesuada libero, sit amet commodo magna eros quis urna.</a:t>
            </a:r>
          </a:p>
          <a:p>
            <a:pPr lvl="0"/>
            <a:endParaRPr lang="en-US"/>
          </a:p>
          <a:p>
            <a:pPr lvl="0"/>
            <a:r>
              <a:rPr lang="en-US"/>
              <a:t>Nunc viverra imperdiet enim. Fusce est. Vivamus a </a:t>
            </a:r>
            <a:r>
              <a:rPr lang="en-US" err="1"/>
              <a:t>tellus</a:t>
            </a:r>
            <a:r>
              <a:rPr lang="en-US"/>
              <a:t>. Lorem ipsum dolor sit amet, consectetuer adipiscing elit. Maecenas porttitor congue massa. Fusce posuere, magna sed pulvinar ultricies, purus lectus malesuada libero, sit amet commodo magna eros </a:t>
            </a:r>
            <a:r>
              <a:rPr lang="en-US" err="1"/>
              <a:t>quis</a:t>
            </a:r>
            <a:r>
              <a:rPr lang="en-US"/>
              <a:t> </a:t>
            </a:r>
            <a:r>
              <a:rPr lang="en-US" err="1"/>
              <a:t>urna</a:t>
            </a:r>
            <a:r>
              <a:rPr lang="en-US"/>
              <a:t>. </a:t>
            </a:r>
            <a:r>
              <a:rPr lang="en-US" err="1"/>
              <a:t>Nunc</a:t>
            </a:r>
            <a:r>
              <a:rPr lang="en-US"/>
              <a:t> viverra imperdiet enim. Fusce est. </a:t>
            </a:r>
          </a:p>
        </p:txBody>
      </p:sp>
    </p:spTree>
    <p:extLst>
      <p:ext uri="{BB962C8B-B14F-4D97-AF65-F5344CB8AC3E}">
        <p14:creationId xmlns:p14="http://schemas.microsoft.com/office/powerpoint/2010/main" val="17822560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03526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19747-72FC-CF42-6B62-306F3702FA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77FC8A3-D140-5F0D-828D-8F60938C25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4060E04-CDDD-3E72-1279-FC57A183EE2E}"/>
              </a:ext>
            </a:extLst>
          </p:cNvPr>
          <p:cNvSpPr>
            <a:spLocks noGrp="1"/>
          </p:cNvSpPr>
          <p:nvPr>
            <p:ph type="dt" sz="half" idx="10"/>
          </p:nvPr>
        </p:nvSpPr>
        <p:spPr/>
        <p:txBody>
          <a:bodyPr/>
          <a:lstStyle/>
          <a:p>
            <a:fld id="{5D476DDF-83C6-4B5A-86EA-E06D718B70C0}" type="datetimeFigureOut">
              <a:rPr lang="en-US" smtClean="0"/>
              <a:t>7/14/2023</a:t>
            </a:fld>
            <a:endParaRPr lang="en-US"/>
          </a:p>
        </p:txBody>
      </p:sp>
      <p:sp>
        <p:nvSpPr>
          <p:cNvPr id="5" name="Footer Placeholder 4">
            <a:extLst>
              <a:ext uri="{FF2B5EF4-FFF2-40B4-BE49-F238E27FC236}">
                <a16:creationId xmlns:a16="http://schemas.microsoft.com/office/drawing/2014/main" id="{20AC22AD-810A-6E0A-CCE9-00976A9E0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30EFD2-A5CF-D06A-6D7E-ABFBCFAEDED4}"/>
              </a:ext>
            </a:extLst>
          </p:cNvPr>
          <p:cNvSpPr>
            <a:spLocks noGrp="1"/>
          </p:cNvSpPr>
          <p:nvPr>
            <p:ph type="sldNum" sz="quarter" idx="12"/>
          </p:nvPr>
        </p:nvSpPr>
        <p:spPr/>
        <p:txBody>
          <a:bodyPr/>
          <a:lstStyle/>
          <a:p>
            <a:fld id="{FB5D0A34-CD14-47A0-82F2-2DB1AE18E29C}" type="slidenum">
              <a:rPr lang="en-US" smtClean="0"/>
              <a:t>‹#›</a:t>
            </a:fld>
            <a:endParaRPr lang="en-US"/>
          </a:p>
        </p:txBody>
      </p:sp>
    </p:spTree>
    <p:extLst>
      <p:ext uri="{BB962C8B-B14F-4D97-AF65-F5344CB8AC3E}">
        <p14:creationId xmlns:p14="http://schemas.microsoft.com/office/powerpoint/2010/main" val="30633792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91C8A-6D9B-C9C5-4C11-9247C34DCA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897A15-23CB-7EE3-2B8C-43E6D344EB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BFC458-6E60-2CB9-7DF1-F0A0CF96A90A}"/>
              </a:ext>
            </a:extLst>
          </p:cNvPr>
          <p:cNvSpPr>
            <a:spLocks noGrp="1"/>
          </p:cNvSpPr>
          <p:nvPr>
            <p:ph type="dt" sz="half" idx="10"/>
          </p:nvPr>
        </p:nvSpPr>
        <p:spPr/>
        <p:txBody>
          <a:bodyPr/>
          <a:lstStyle/>
          <a:p>
            <a:fld id="{5D476DDF-83C6-4B5A-86EA-E06D718B70C0}" type="datetimeFigureOut">
              <a:rPr lang="en-US" smtClean="0"/>
              <a:t>7/14/2023</a:t>
            </a:fld>
            <a:endParaRPr lang="en-US"/>
          </a:p>
        </p:txBody>
      </p:sp>
      <p:sp>
        <p:nvSpPr>
          <p:cNvPr id="5" name="Footer Placeholder 4">
            <a:extLst>
              <a:ext uri="{FF2B5EF4-FFF2-40B4-BE49-F238E27FC236}">
                <a16:creationId xmlns:a16="http://schemas.microsoft.com/office/drawing/2014/main" id="{B700B4A9-D8D2-F60F-F01A-9ADF38FA89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0DF64B-5B27-77AE-BA5F-D9DB5345CFAB}"/>
              </a:ext>
            </a:extLst>
          </p:cNvPr>
          <p:cNvSpPr>
            <a:spLocks noGrp="1"/>
          </p:cNvSpPr>
          <p:nvPr>
            <p:ph type="sldNum" sz="quarter" idx="12"/>
          </p:nvPr>
        </p:nvSpPr>
        <p:spPr/>
        <p:txBody>
          <a:bodyPr/>
          <a:lstStyle/>
          <a:p>
            <a:fld id="{FB5D0A34-CD14-47A0-82F2-2DB1AE18E29C}" type="slidenum">
              <a:rPr lang="en-US" smtClean="0"/>
              <a:t>‹#›</a:t>
            </a:fld>
            <a:endParaRPr lang="en-US"/>
          </a:p>
        </p:txBody>
      </p:sp>
    </p:spTree>
    <p:extLst>
      <p:ext uri="{BB962C8B-B14F-4D97-AF65-F5344CB8AC3E}">
        <p14:creationId xmlns:p14="http://schemas.microsoft.com/office/powerpoint/2010/main" val="38326712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564CB-A639-1F47-0973-B7A97E0AA8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1F30BD-481D-D45F-1C5A-F6835903A5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602973-3864-FBDB-176E-6A53E2F09EB8}"/>
              </a:ext>
            </a:extLst>
          </p:cNvPr>
          <p:cNvSpPr>
            <a:spLocks noGrp="1"/>
          </p:cNvSpPr>
          <p:nvPr>
            <p:ph type="dt" sz="half" idx="10"/>
          </p:nvPr>
        </p:nvSpPr>
        <p:spPr/>
        <p:txBody>
          <a:bodyPr/>
          <a:lstStyle/>
          <a:p>
            <a:fld id="{5D476DDF-83C6-4B5A-86EA-E06D718B70C0}" type="datetimeFigureOut">
              <a:rPr lang="en-US" smtClean="0"/>
              <a:t>7/14/2023</a:t>
            </a:fld>
            <a:endParaRPr lang="en-US"/>
          </a:p>
        </p:txBody>
      </p:sp>
      <p:sp>
        <p:nvSpPr>
          <p:cNvPr id="5" name="Footer Placeholder 4">
            <a:extLst>
              <a:ext uri="{FF2B5EF4-FFF2-40B4-BE49-F238E27FC236}">
                <a16:creationId xmlns:a16="http://schemas.microsoft.com/office/drawing/2014/main" id="{BF78C204-285D-70BB-B188-809EEBE7C0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746305-E242-45C5-A07C-8C713D556B57}"/>
              </a:ext>
            </a:extLst>
          </p:cNvPr>
          <p:cNvSpPr>
            <a:spLocks noGrp="1"/>
          </p:cNvSpPr>
          <p:nvPr>
            <p:ph type="sldNum" sz="quarter" idx="12"/>
          </p:nvPr>
        </p:nvSpPr>
        <p:spPr/>
        <p:txBody>
          <a:bodyPr/>
          <a:lstStyle/>
          <a:p>
            <a:fld id="{FB5D0A34-CD14-47A0-82F2-2DB1AE18E29C}" type="slidenum">
              <a:rPr lang="en-US" smtClean="0"/>
              <a:t>‹#›</a:t>
            </a:fld>
            <a:endParaRPr lang="en-US"/>
          </a:p>
        </p:txBody>
      </p:sp>
    </p:spTree>
    <p:extLst>
      <p:ext uri="{BB962C8B-B14F-4D97-AF65-F5344CB8AC3E}">
        <p14:creationId xmlns:p14="http://schemas.microsoft.com/office/powerpoint/2010/main" val="5401113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7F795-4255-6E09-7B1B-CAC0523FB5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2C7EA5-EAC1-F8E2-2F19-FA81059149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E169EA-6A7E-DF8C-88AF-A49C5D07B6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FB1F0B-7886-E09F-276F-6DD388FCB4B5}"/>
              </a:ext>
            </a:extLst>
          </p:cNvPr>
          <p:cNvSpPr>
            <a:spLocks noGrp="1"/>
          </p:cNvSpPr>
          <p:nvPr>
            <p:ph type="dt" sz="half" idx="10"/>
          </p:nvPr>
        </p:nvSpPr>
        <p:spPr/>
        <p:txBody>
          <a:bodyPr/>
          <a:lstStyle/>
          <a:p>
            <a:fld id="{5D476DDF-83C6-4B5A-86EA-E06D718B70C0}" type="datetimeFigureOut">
              <a:rPr lang="en-US" smtClean="0"/>
              <a:t>7/14/2023</a:t>
            </a:fld>
            <a:endParaRPr lang="en-US"/>
          </a:p>
        </p:txBody>
      </p:sp>
      <p:sp>
        <p:nvSpPr>
          <p:cNvPr id="6" name="Footer Placeholder 5">
            <a:extLst>
              <a:ext uri="{FF2B5EF4-FFF2-40B4-BE49-F238E27FC236}">
                <a16:creationId xmlns:a16="http://schemas.microsoft.com/office/drawing/2014/main" id="{E6AF9B54-F470-BD43-C7FC-A3E2C68B6D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BCB9CA-92FD-6DDE-ECFB-12966BC3FB5B}"/>
              </a:ext>
            </a:extLst>
          </p:cNvPr>
          <p:cNvSpPr>
            <a:spLocks noGrp="1"/>
          </p:cNvSpPr>
          <p:nvPr>
            <p:ph type="sldNum" sz="quarter" idx="12"/>
          </p:nvPr>
        </p:nvSpPr>
        <p:spPr/>
        <p:txBody>
          <a:bodyPr/>
          <a:lstStyle/>
          <a:p>
            <a:fld id="{FB5D0A34-CD14-47A0-82F2-2DB1AE18E29C}" type="slidenum">
              <a:rPr lang="en-US" smtClean="0"/>
              <a:t>‹#›</a:t>
            </a:fld>
            <a:endParaRPr lang="en-US"/>
          </a:p>
        </p:txBody>
      </p:sp>
    </p:spTree>
    <p:extLst>
      <p:ext uri="{BB962C8B-B14F-4D97-AF65-F5344CB8AC3E}">
        <p14:creationId xmlns:p14="http://schemas.microsoft.com/office/powerpoint/2010/main" val="24690730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E44E1-BC95-E343-47C9-1967162A5D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2F08C9-6C5B-E93D-12D6-2DDFBA6CE8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1EE4E5-8F35-25DB-7C46-1AD666D2FB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100D48-430A-F930-DF40-C497434E87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41ED88-0ED2-C5E1-9DBA-B07AF37A3B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49835F-7904-21CA-91DF-3227ED8A5EED}"/>
              </a:ext>
            </a:extLst>
          </p:cNvPr>
          <p:cNvSpPr>
            <a:spLocks noGrp="1"/>
          </p:cNvSpPr>
          <p:nvPr>
            <p:ph type="dt" sz="half" idx="10"/>
          </p:nvPr>
        </p:nvSpPr>
        <p:spPr/>
        <p:txBody>
          <a:bodyPr/>
          <a:lstStyle/>
          <a:p>
            <a:fld id="{5D476DDF-83C6-4B5A-86EA-E06D718B70C0}" type="datetimeFigureOut">
              <a:rPr lang="en-US" smtClean="0"/>
              <a:t>7/14/2023</a:t>
            </a:fld>
            <a:endParaRPr lang="en-US"/>
          </a:p>
        </p:txBody>
      </p:sp>
      <p:sp>
        <p:nvSpPr>
          <p:cNvPr id="8" name="Footer Placeholder 7">
            <a:extLst>
              <a:ext uri="{FF2B5EF4-FFF2-40B4-BE49-F238E27FC236}">
                <a16:creationId xmlns:a16="http://schemas.microsoft.com/office/drawing/2014/main" id="{48E5B85C-ABD9-CBCD-019B-57CFAB2B0A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B79C1B-086B-9B7D-5A58-98E40A7F2C80}"/>
              </a:ext>
            </a:extLst>
          </p:cNvPr>
          <p:cNvSpPr>
            <a:spLocks noGrp="1"/>
          </p:cNvSpPr>
          <p:nvPr>
            <p:ph type="sldNum" sz="quarter" idx="12"/>
          </p:nvPr>
        </p:nvSpPr>
        <p:spPr/>
        <p:txBody>
          <a:bodyPr/>
          <a:lstStyle/>
          <a:p>
            <a:fld id="{FB5D0A34-CD14-47A0-82F2-2DB1AE18E29C}" type="slidenum">
              <a:rPr lang="en-US" smtClean="0"/>
              <a:t>‹#›</a:t>
            </a:fld>
            <a:endParaRPr lang="en-US"/>
          </a:p>
        </p:txBody>
      </p:sp>
    </p:spTree>
    <p:extLst>
      <p:ext uri="{BB962C8B-B14F-4D97-AF65-F5344CB8AC3E}">
        <p14:creationId xmlns:p14="http://schemas.microsoft.com/office/powerpoint/2010/main" val="926609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838C7-CEE8-C189-CD9A-17D170E2019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9CECAA-39E8-4480-60DC-ED51662EDA14}"/>
              </a:ext>
            </a:extLst>
          </p:cNvPr>
          <p:cNvSpPr>
            <a:spLocks noGrp="1"/>
          </p:cNvSpPr>
          <p:nvPr>
            <p:ph type="dt" sz="half" idx="10"/>
          </p:nvPr>
        </p:nvSpPr>
        <p:spPr/>
        <p:txBody>
          <a:bodyPr/>
          <a:lstStyle/>
          <a:p>
            <a:fld id="{5D476DDF-83C6-4B5A-86EA-E06D718B70C0}" type="datetimeFigureOut">
              <a:rPr lang="en-US" smtClean="0"/>
              <a:t>7/14/2023</a:t>
            </a:fld>
            <a:endParaRPr lang="en-US"/>
          </a:p>
        </p:txBody>
      </p:sp>
      <p:sp>
        <p:nvSpPr>
          <p:cNvPr id="4" name="Footer Placeholder 3">
            <a:extLst>
              <a:ext uri="{FF2B5EF4-FFF2-40B4-BE49-F238E27FC236}">
                <a16:creationId xmlns:a16="http://schemas.microsoft.com/office/drawing/2014/main" id="{A6645AC6-49B0-6608-33A1-898D12D8385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05D8596-EB0E-5518-B5A6-B9F2C3F7853B}"/>
              </a:ext>
            </a:extLst>
          </p:cNvPr>
          <p:cNvSpPr>
            <a:spLocks noGrp="1"/>
          </p:cNvSpPr>
          <p:nvPr>
            <p:ph type="sldNum" sz="quarter" idx="12"/>
          </p:nvPr>
        </p:nvSpPr>
        <p:spPr/>
        <p:txBody>
          <a:bodyPr/>
          <a:lstStyle/>
          <a:p>
            <a:fld id="{FB5D0A34-CD14-47A0-82F2-2DB1AE18E29C}" type="slidenum">
              <a:rPr lang="en-US" smtClean="0"/>
              <a:t>‹#›</a:t>
            </a:fld>
            <a:endParaRPr lang="en-US"/>
          </a:p>
        </p:txBody>
      </p:sp>
    </p:spTree>
    <p:extLst>
      <p:ext uri="{BB962C8B-B14F-4D97-AF65-F5344CB8AC3E}">
        <p14:creationId xmlns:p14="http://schemas.microsoft.com/office/powerpoint/2010/main" val="9583292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D91205-F0CA-7F24-0F50-62EE1A6D3B26}"/>
              </a:ext>
            </a:extLst>
          </p:cNvPr>
          <p:cNvSpPr>
            <a:spLocks noGrp="1"/>
          </p:cNvSpPr>
          <p:nvPr>
            <p:ph type="dt" sz="half" idx="10"/>
          </p:nvPr>
        </p:nvSpPr>
        <p:spPr/>
        <p:txBody>
          <a:bodyPr/>
          <a:lstStyle/>
          <a:p>
            <a:fld id="{5D476DDF-83C6-4B5A-86EA-E06D718B70C0}" type="datetimeFigureOut">
              <a:rPr lang="en-US" smtClean="0"/>
              <a:t>7/14/2023</a:t>
            </a:fld>
            <a:endParaRPr lang="en-US"/>
          </a:p>
        </p:txBody>
      </p:sp>
      <p:sp>
        <p:nvSpPr>
          <p:cNvPr id="3" name="Footer Placeholder 2">
            <a:extLst>
              <a:ext uri="{FF2B5EF4-FFF2-40B4-BE49-F238E27FC236}">
                <a16:creationId xmlns:a16="http://schemas.microsoft.com/office/drawing/2014/main" id="{5863CE73-D513-8D94-BBED-07C3A6FCD8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62653D-73BF-A1E5-F57C-2A574AD1C055}"/>
              </a:ext>
            </a:extLst>
          </p:cNvPr>
          <p:cNvSpPr>
            <a:spLocks noGrp="1"/>
          </p:cNvSpPr>
          <p:nvPr>
            <p:ph type="sldNum" sz="quarter" idx="12"/>
          </p:nvPr>
        </p:nvSpPr>
        <p:spPr/>
        <p:txBody>
          <a:bodyPr/>
          <a:lstStyle/>
          <a:p>
            <a:fld id="{FB5D0A34-CD14-47A0-82F2-2DB1AE18E29C}" type="slidenum">
              <a:rPr lang="en-US" smtClean="0"/>
              <a:t>‹#›</a:t>
            </a:fld>
            <a:endParaRPr lang="en-US"/>
          </a:p>
        </p:txBody>
      </p:sp>
    </p:spTree>
    <p:extLst>
      <p:ext uri="{BB962C8B-B14F-4D97-AF65-F5344CB8AC3E}">
        <p14:creationId xmlns:p14="http://schemas.microsoft.com/office/powerpoint/2010/main" val="2413350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E429-A97A-864D-B194-8524B2DDE7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B341DF-E327-9B9C-0042-011A87B8AF9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8BADEC8-4CE3-832D-D6E2-4D7F18C492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F6E9D5-47F1-0949-937A-C2F20AF921F4}"/>
              </a:ext>
            </a:extLst>
          </p:cNvPr>
          <p:cNvSpPr>
            <a:spLocks noGrp="1"/>
          </p:cNvSpPr>
          <p:nvPr>
            <p:ph type="dt" sz="half" idx="10"/>
          </p:nvPr>
        </p:nvSpPr>
        <p:spPr/>
        <p:txBody>
          <a:bodyPr/>
          <a:lstStyle/>
          <a:p>
            <a:fld id="{5D476DDF-83C6-4B5A-86EA-E06D718B70C0}" type="datetimeFigureOut">
              <a:rPr lang="en-US" smtClean="0"/>
              <a:t>7/14/2023</a:t>
            </a:fld>
            <a:endParaRPr lang="en-US"/>
          </a:p>
        </p:txBody>
      </p:sp>
      <p:sp>
        <p:nvSpPr>
          <p:cNvPr id="6" name="Footer Placeholder 5">
            <a:extLst>
              <a:ext uri="{FF2B5EF4-FFF2-40B4-BE49-F238E27FC236}">
                <a16:creationId xmlns:a16="http://schemas.microsoft.com/office/drawing/2014/main" id="{ABF3AEF3-445C-77E8-6F53-EA6BE8F957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D7C1B1-AA15-8E52-AF64-12331D0AD6B1}"/>
              </a:ext>
            </a:extLst>
          </p:cNvPr>
          <p:cNvSpPr>
            <a:spLocks noGrp="1"/>
          </p:cNvSpPr>
          <p:nvPr>
            <p:ph type="sldNum" sz="quarter" idx="12"/>
          </p:nvPr>
        </p:nvSpPr>
        <p:spPr/>
        <p:txBody>
          <a:bodyPr/>
          <a:lstStyle/>
          <a:p>
            <a:fld id="{FB5D0A34-CD14-47A0-82F2-2DB1AE18E29C}" type="slidenum">
              <a:rPr lang="en-US" smtClean="0"/>
              <a:t>‹#›</a:t>
            </a:fld>
            <a:endParaRPr lang="en-US"/>
          </a:p>
        </p:txBody>
      </p:sp>
    </p:spTree>
    <p:extLst>
      <p:ext uri="{BB962C8B-B14F-4D97-AF65-F5344CB8AC3E}">
        <p14:creationId xmlns:p14="http://schemas.microsoft.com/office/powerpoint/2010/main" val="9309639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7FC75-B84A-9277-F767-C1C8F9BC4D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BC9DA16-DB9C-5C4D-2267-4B01274ED0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D505574-77A6-ECFC-DE98-AE924556E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D187DB-4723-514C-548C-05D79985DEDB}"/>
              </a:ext>
            </a:extLst>
          </p:cNvPr>
          <p:cNvSpPr>
            <a:spLocks noGrp="1"/>
          </p:cNvSpPr>
          <p:nvPr>
            <p:ph type="dt" sz="half" idx="10"/>
          </p:nvPr>
        </p:nvSpPr>
        <p:spPr/>
        <p:txBody>
          <a:bodyPr/>
          <a:lstStyle/>
          <a:p>
            <a:fld id="{5D476DDF-83C6-4B5A-86EA-E06D718B70C0}" type="datetimeFigureOut">
              <a:rPr lang="en-US" smtClean="0"/>
              <a:t>7/14/2023</a:t>
            </a:fld>
            <a:endParaRPr lang="en-US"/>
          </a:p>
        </p:txBody>
      </p:sp>
      <p:sp>
        <p:nvSpPr>
          <p:cNvPr id="6" name="Footer Placeholder 5">
            <a:extLst>
              <a:ext uri="{FF2B5EF4-FFF2-40B4-BE49-F238E27FC236}">
                <a16:creationId xmlns:a16="http://schemas.microsoft.com/office/drawing/2014/main" id="{7C560E7C-1AEA-C758-D35F-F7A6BDC1DB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922DD4-A225-76EB-26A8-9512E73D39D7}"/>
              </a:ext>
            </a:extLst>
          </p:cNvPr>
          <p:cNvSpPr>
            <a:spLocks noGrp="1"/>
          </p:cNvSpPr>
          <p:nvPr>
            <p:ph type="sldNum" sz="quarter" idx="12"/>
          </p:nvPr>
        </p:nvSpPr>
        <p:spPr/>
        <p:txBody>
          <a:bodyPr/>
          <a:lstStyle/>
          <a:p>
            <a:fld id="{FB5D0A34-CD14-47A0-82F2-2DB1AE18E29C}" type="slidenum">
              <a:rPr lang="en-US" smtClean="0"/>
              <a:t>‹#›</a:t>
            </a:fld>
            <a:endParaRPr lang="en-US"/>
          </a:p>
        </p:txBody>
      </p:sp>
    </p:spTree>
    <p:extLst>
      <p:ext uri="{BB962C8B-B14F-4D97-AF65-F5344CB8AC3E}">
        <p14:creationId xmlns:p14="http://schemas.microsoft.com/office/powerpoint/2010/main" val="588225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729E-B5DC-2E29-F325-88FA97F7BB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0E74C95-F3CE-2DCA-4EC7-A6470D080D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441175-BFED-796D-438C-3032D234F25B}"/>
              </a:ext>
            </a:extLst>
          </p:cNvPr>
          <p:cNvSpPr>
            <a:spLocks noGrp="1"/>
          </p:cNvSpPr>
          <p:nvPr>
            <p:ph type="dt" sz="half" idx="10"/>
          </p:nvPr>
        </p:nvSpPr>
        <p:spPr/>
        <p:txBody>
          <a:bodyPr/>
          <a:lstStyle/>
          <a:p>
            <a:fld id="{5D476DDF-83C6-4B5A-86EA-E06D718B70C0}" type="datetimeFigureOut">
              <a:rPr lang="en-US" smtClean="0"/>
              <a:t>7/14/2023</a:t>
            </a:fld>
            <a:endParaRPr lang="en-US"/>
          </a:p>
        </p:txBody>
      </p:sp>
      <p:sp>
        <p:nvSpPr>
          <p:cNvPr id="5" name="Footer Placeholder 4">
            <a:extLst>
              <a:ext uri="{FF2B5EF4-FFF2-40B4-BE49-F238E27FC236}">
                <a16:creationId xmlns:a16="http://schemas.microsoft.com/office/drawing/2014/main" id="{7BEA37D6-7ABD-202A-D13F-5754732326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62C280-95EA-1F64-A8CC-3C873C263C4B}"/>
              </a:ext>
            </a:extLst>
          </p:cNvPr>
          <p:cNvSpPr>
            <a:spLocks noGrp="1"/>
          </p:cNvSpPr>
          <p:nvPr>
            <p:ph type="sldNum" sz="quarter" idx="12"/>
          </p:nvPr>
        </p:nvSpPr>
        <p:spPr/>
        <p:txBody>
          <a:bodyPr/>
          <a:lstStyle/>
          <a:p>
            <a:fld id="{FB5D0A34-CD14-47A0-82F2-2DB1AE18E29C}" type="slidenum">
              <a:rPr lang="en-US" smtClean="0"/>
              <a:t>‹#›</a:t>
            </a:fld>
            <a:endParaRPr lang="en-US"/>
          </a:p>
        </p:txBody>
      </p:sp>
    </p:spTree>
    <p:extLst>
      <p:ext uri="{BB962C8B-B14F-4D97-AF65-F5344CB8AC3E}">
        <p14:creationId xmlns:p14="http://schemas.microsoft.com/office/powerpoint/2010/main" val="38055087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16EF34-530B-5B27-F3CD-8B1C1F4CA0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5D3795-6D4F-9DCD-CC05-326C498826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B6646C-7F06-CFB8-F779-E0FA68F36255}"/>
              </a:ext>
            </a:extLst>
          </p:cNvPr>
          <p:cNvSpPr>
            <a:spLocks noGrp="1"/>
          </p:cNvSpPr>
          <p:nvPr>
            <p:ph type="dt" sz="half" idx="10"/>
          </p:nvPr>
        </p:nvSpPr>
        <p:spPr/>
        <p:txBody>
          <a:bodyPr/>
          <a:lstStyle/>
          <a:p>
            <a:fld id="{5D476DDF-83C6-4B5A-86EA-E06D718B70C0}" type="datetimeFigureOut">
              <a:rPr lang="en-US" smtClean="0"/>
              <a:t>7/14/2023</a:t>
            </a:fld>
            <a:endParaRPr lang="en-US"/>
          </a:p>
        </p:txBody>
      </p:sp>
      <p:sp>
        <p:nvSpPr>
          <p:cNvPr id="5" name="Footer Placeholder 4">
            <a:extLst>
              <a:ext uri="{FF2B5EF4-FFF2-40B4-BE49-F238E27FC236}">
                <a16:creationId xmlns:a16="http://schemas.microsoft.com/office/drawing/2014/main" id="{033D6E8E-33A8-68AD-85E3-8FFCE8876C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DFAF72-947E-597C-14F7-36F4DAE7060B}"/>
              </a:ext>
            </a:extLst>
          </p:cNvPr>
          <p:cNvSpPr>
            <a:spLocks noGrp="1"/>
          </p:cNvSpPr>
          <p:nvPr>
            <p:ph type="sldNum" sz="quarter" idx="12"/>
          </p:nvPr>
        </p:nvSpPr>
        <p:spPr/>
        <p:txBody>
          <a:bodyPr/>
          <a:lstStyle/>
          <a:p>
            <a:fld id="{FB5D0A34-CD14-47A0-82F2-2DB1AE18E29C}" type="slidenum">
              <a:rPr lang="en-US" smtClean="0"/>
              <a:t>‹#›</a:t>
            </a:fld>
            <a:endParaRPr lang="en-US"/>
          </a:p>
        </p:txBody>
      </p:sp>
    </p:spTree>
    <p:extLst>
      <p:ext uri="{BB962C8B-B14F-4D97-AF65-F5344CB8AC3E}">
        <p14:creationId xmlns:p14="http://schemas.microsoft.com/office/powerpoint/2010/main" val="36957921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154D7-C777-020F-D7E8-D645C10342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38A9F5E-181E-3D07-8E0F-9A338F6AFA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151B97F-B3E7-0DE0-0CAC-16C6D80C43FD}"/>
              </a:ext>
            </a:extLst>
          </p:cNvPr>
          <p:cNvSpPr>
            <a:spLocks noGrp="1"/>
          </p:cNvSpPr>
          <p:nvPr>
            <p:ph type="dt" sz="half" idx="10"/>
          </p:nvPr>
        </p:nvSpPr>
        <p:spPr/>
        <p:txBody>
          <a:bodyPr/>
          <a:lstStyle/>
          <a:p>
            <a:fld id="{E70E9A86-7F2A-48EA-956D-B7695EB4E4F3}" type="datetimeFigureOut">
              <a:rPr lang="en-US" smtClean="0"/>
              <a:t>7/14/2023</a:t>
            </a:fld>
            <a:endParaRPr lang="en-US"/>
          </a:p>
        </p:txBody>
      </p:sp>
      <p:sp>
        <p:nvSpPr>
          <p:cNvPr id="5" name="Footer Placeholder 4">
            <a:extLst>
              <a:ext uri="{FF2B5EF4-FFF2-40B4-BE49-F238E27FC236}">
                <a16:creationId xmlns:a16="http://schemas.microsoft.com/office/drawing/2014/main" id="{34130929-D594-5EFC-BF25-FBBDDDC7B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C169EE-706E-69E0-AC5B-5C6959C37CB0}"/>
              </a:ext>
            </a:extLst>
          </p:cNvPr>
          <p:cNvSpPr>
            <a:spLocks noGrp="1"/>
          </p:cNvSpPr>
          <p:nvPr>
            <p:ph type="sldNum" sz="quarter" idx="12"/>
          </p:nvPr>
        </p:nvSpPr>
        <p:spPr/>
        <p:txBody>
          <a:bodyPr/>
          <a:lstStyle/>
          <a:p>
            <a:fld id="{000330E0-4302-442A-96A7-B16A00678CE4}" type="slidenum">
              <a:rPr lang="en-US" smtClean="0"/>
              <a:t>‹#›</a:t>
            </a:fld>
            <a:endParaRPr lang="en-US"/>
          </a:p>
        </p:txBody>
      </p:sp>
    </p:spTree>
    <p:extLst>
      <p:ext uri="{BB962C8B-B14F-4D97-AF65-F5344CB8AC3E}">
        <p14:creationId xmlns:p14="http://schemas.microsoft.com/office/powerpoint/2010/main" val="39740270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FCEE3-C8FB-084C-2389-00327D6CE2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CF4478-9FB0-FB6E-1C6C-108DB44235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2BEBD8-B16E-7542-D636-F46A297CD87E}"/>
              </a:ext>
            </a:extLst>
          </p:cNvPr>
          <p:cNvSpPr>
            <a:spLocks noGrp="1"/>
          </p:cNvSpPr>
          <p:nvPr>
            <p:ph type="dt" sz="half" idx="10"/>
          </p:nvPr>
        </p:nvSpPr>
        <p:spPr/>
        <p:txBody>
          <a:bodyPr/>
          <a:lstStyle/>
          <a:p>
            <a:fld id="{E70E9A86-7F2A-48EA-956D-B7695EB4E4F3}" type="datetimeFigureOut">
              <a:rPr lang="en-US" smtClean="0"/>
              <a:t>7/14/2023</a:t>
            </a:fld>
            <a:endParaRPr lang="en-US"/>
          </a:p>
        </p:txBody>
      </p:sp>
      <p:sp>
        <p:nvSpPr>
          <p:cNvPr id="5" name="Footer Placeholder 4">
            <a:extLst>
              <a:ext uri="{FF2B5EF4-FFF2-40B4-BE49-F238E27FC236}">
                <a16:creationId xmlns:a16="http://schemas.microsoft.com/office/drawing/2014/main" id="{E1EF45EC-9C0C-BF5A-8624-75806EC488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6998E-EB12-0FB1-F0C5-CE968E441B60}"/>
              </a:ext>
            </a:extLst>
          </p:cNvPr>
          <p:cNvSpPr>
            <a:spLocks noGrp="1"/>
          </p:cNvSpPr>
          <p:nvPr>
            <p:ph type="sldNum" sz="quarter" idx="12"/>
          </p:nvPr>
        </p:nvSpPr>
        <p:spPr/>
        <p:txBody>
          <a:bodyPr/>
          <a:lstStyle/>
          <a:p>
            <a:fld id="{000330E0-4302-442A-96A7-B16A00678CE4}" type="slidenum">
              <a:rPr lang="en-US" smtClean="0"/>
              <a:t>‹#›</a:t>
            </a:fld>
            <a:endParaRPr lang="en-US"/>
          </a:p>
        </p:txBody>
      </p:sp>
    </p:spTree>
    <p:extLst>
      <p:ext uri="{BB962C8B-B14F-4D97-AF65-F5344CB8AC3E}">
        <p14:creationId xmlns:p14="http://schemas.microsoft.com/office/powerpoint/2010/main" val="30475890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E5C19-1082-B8CE-F66E-9A01BE6EAF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75A078-3F27-5B06-42DB-873B9CC917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46D058-5A9D-87C8-F533-6F020E99E173}"/>
              </a:ext>
            </a:extLst>
          </p:cNvPr>
          <p:cNvSpPr>
            <a:spLocks noGrp="1"/>
          </p:cNvSpPr>
          <p:nvPr>
            <p:ph type="dt" sz="half" idx="10"/>
          </p:nvPr>
        </p:nvSpPr>
        <p:spPr/>
        <p:txBody>
          <a:bodyPr/>
          <a:lstStyle/>
          <a:p>
            <a:fld id="{E70E9A86-7F2A-48EA-956D-B7695EB4E4F3}" type="datetimeFigureOut">
              <a:rPr lang="en-US" smtClean="0"/>
              <a:t>7/14/2023</a:t>
            </a:fld>
            <a:endParaRPr lang="en-US"/>
          </a:p>
        </p:txBody>
      </p:sp>
      <p:sp>
        <p:nvSpPr>
          <p:cNvPr id="5" name="Footer Placeholder 4">
            <a:extLst>
              <a:ext uri="{FF2B5EF4-FFF2-40B4-BE49-F238E27FC236}">
                <a16:creationId xmlns:a16="http://schemas.microsoft.com/office/drawing/2014/main" id="{9BE11044-FF6E-2C74-8392-3A9B300332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A439D7-0794-AB71-40B7-1A6F89C1E1F5}"/>
              </a:ext>
            </a:extLst>
          </p:cNvPr>
          <p:cNvSpPr>
            <a:spLocks noGrp="1"/>
          </p:cNvSpPr>
          <p:nvPr>
            <p:ph type="sldNum" sz="quarter" idx="12"/>
          </p:nvPr>
        </p:nvSpPr>
        <p:spPr/>
        <p:txBody>
          <a:bodyPr/>
          <a:lstStyle/>
          <a:p>
            <a:fld id="{000330E0-4302-442A-96A7-B16A00678CE4}" type="slidenum">
              <a:rPr lang="en-US" smtClean="0"/>
              <a:t>‹#›</a:t>
            </a:fld>
            <a:endParaRPr lang="en-US"/>
          </a:p>
        </p:txBody>
      </p:sp>
    </p:spTree>
    <p:extLst>
      <p:ext uri="{BB962C8B-B14F-4D97-AF65-F5344CB8AC3E}">
        <p14:creationId xmlns:p14="http://schemas.microsoft.com/office/powerpoint/2010/main" val="9281350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F9DA6-D417-2FA8-8F24-2033714919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87B895-7C12-0A32-ED58-F70A22334A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ABDA69-F573-1DAE-C525-8C21E028E3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E8001CB-B599-08BE-883D-798B86C421A4}"/>
              </a:ext>
            </a:extLst>
          </p:cNvPr>
          <p:cNvSpPr>
            <a:spLocks noGrp="1"/>
          </p:cNvSpPr>
          <p:nvPr>
            <p:ph type="dt" sz="half" idx="10"/>
          </p:nvPr>
        </p:nvSpPr>
        <p:spPr/>
        <p:txBody>
          <a:bodyPr/>
          <a:lstStyle/>
          <a:p>
            <a:fld id="{E70E9A86-7F2A-48EA-956D-B7695EB4E4F3}" type="datetimeFigureOut">
              <a:rPr lang="en-US" smtClean="0"/>
              <a:t>7/14/2023</a:t>
            </a:fld>
            <a:endParaRPr lang="en-US"/>
          </a:p>
        </p:txBody>
      </p:sp>
      <p:sp>
        <p:nvSpPr>
          <p:cNvPr id="6" name="Footer Placeholder 5">
            <a:extLst>
              <a:ext uri="{FF2B5EF4-FFF2-40B4-BE49-F238E27FC236}">
                <a16:creationId xmlns:a16="http://schemas.microsoft.com/office/drawing/2014/main" id="{97DD49CB-603F-AD87-3AF4-1DB7B22646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C5D65E-02BB-5D99-02DE-B0AF80DCA0E3}"/>
              </a:ext>
            </a:extLst>
          </p:cNvPr>
          <p:cNvSpPr>
            <a:spLocks noGrp="1"/>
          </p:cNvSpPr>
          <p:nvPr>
            <p:ph type="sldNum" sz="quarter" idx="12"/>
          </p:nvPr>
        </p:nvSpPr>
        <p:spPr/>
        <p:txBody>
          <a:bodyPr/>
          <a:lstStyle/>
          <a:p>
            <a:fld id="{000330E0-4302-442A-96A7-B16A00678CE4}" type="slidenum">
              <a:rPr lang="en-US" smtClean="0"/>
              <a:t>‹#›</a:t>
            </a:fld>
            <a:endParaRPr lang="en-US"/>
          </a:p>
        </p:txBody>
      </p:sp>
    </p:spTree>
    <p:extLst>
      <p:ext uri="{BB962C8B-B14F-4D97-AF65-F5344CB8AC3E}">
        <p14:creationId xmlns:p14="http://schemas.microsoft.com/office/powerpoint/2010/main" val="26017768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6E19A-C1A3-CBF7-F38D-6BC93CD73D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AB18BC-6928-5C56-F74C-7D80CDF29D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4DECB9-33E3-8CDD-D8DC-5797548D53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0AC802B-4FD6-1C6D-C1F5-546EC67F63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5A42AD-F4F2-FC74-EDAE-7CCE33835D1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CE367A-1CD9-5818-5FA6-E3A737E36097}"/>
              </a:ext>
            </a:extLst>
          </p:cNvPr>
          <p:cNvSpPr>
            <a:spLocks noGrp="1"/>
          </p:cNvSpPr>
          <p:nvPr>
            <p:ph type="dt" sz="half" idx="10"/>
          </p:nvPr>
        </p:nvSpPr>
        <p:spPr/>
        <p:txBody>
          <a:bodyPr/>
          <a:lstStyle/>
          <a:p>
            <a:fld id="{E70E9A86-7F2A-48EA-956D-B7695EB4E4F3}" type="datetimeFigureOut">
              <a:rPr lang="en-US" smtClean="0"/>
              <a:t>7/14/2023</a:t>
            </a:fld>
            <a:endParaRPr lang="en-US"/>
          </a:p>
        </p:txBody>
      </p:sp>
      <p:sp>
        <p:nvSpPr>
          <p:cNvPr id="8" name="Footer Placeholder 7">
            <a:extLst>
              <a:ext uri="{FF2B5EF4-FFF2-40B4-BE49-F238E27FC236}">
                <a16:creationId xmlns:a16="http://schemas.microsoft.com/office/drawing/2014/main" id="{919473C1-057F-2065-14E2-913DDADD6A2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C3C88D2-B62B-036D-03F3-70CFABC68848}"/>
              </a:ext>
            </a:extLst>
          </p:cNvPr>
          <p:cNvSpPr>
            <a:spLocks noGrp="1"/>
          </p:cNvSpPr>
          <p:nvPr>
            <p:ph type="sldNum" sz="quarter" idx="12"/>
          </p:nvPr>
        </p:nvSpPr>
        <p:spPr/>
        <p:txBody>
          <a:bodyPr/>
          <a:lstStyle/>
          <a:p>
            <a:fld id="{000330E0-4302-442A-96A7-B16A00678CE4}" type="slidenum">
              <a:rPr lang="en-US" smtClean="0"/>
              <a:t>‹#›</a:t>
            </a:fld>
            <a:endParaRPr lang="en-US"/>
          </a:p>
        </p:txBody>
      </p:sp>
    </p:spTree>
    <p:extLst>
      <p:ext uri="{BB962C8B-B14F-4D97-AF65-F5344CB8AC3E}">
        <p14:creationId xmlns:p14="http://schemas.microsoft.com/office/powerpoint/2010/main" val="41807090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E9333-1178-8353-C05E-2A485F8E21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3BD128F-AAAC-9181-8851-14D10B1BD394}"/>
              </a:ext>
            </a:extLst>
          </p:cNvPr>
          <p:cNvSpPr>
            <a:spLocks noGrp="1"/>
          </p:cNvSpPr>
          <p:nvPr>
            <p:ph type="dt" sz="half" idx="10"/>
          </p:nvPr>
        </p:nvSpPr>
        <p:spPr/>
        <p:txBody>
          <a:bodyPr/>
          <a:lstStyle/>
          <a:p>
            <a:fld id="{E70E9A86-7F2A-48EA-956D-B7695EB4E4F3}" type="datetimeFigureOut">
              <a:rPr lang="en-US" smtClean="0"/>
              <a:t>7/14/2023</a:t>
            </a:fld>
            <a:endParaRPr lang="en-US"/>
          </a:p>
        </p:txBody>
      </p:sp>
      <p:sp>
        <p:nvSpPr>
          <p:cNvPr id="4" name="Footer Placeholder 3">
            <a:extLst>
              <a:ext uri="{FF2B5EF4-FFF2-40B4-BE49-F238E27FC236}">
                <a16:creationId xmlns:a16="http://schemas.microsoft.com/office/drawing/2014/main" id="{388DAA08-ABEF-9FFF-B7B8-8ABA76198C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1907EBC-5A9F-5FCE-5A6E-75A6C6670AD0}"/>
              </a:ext>
            </a:extLst>
          </p:cNvPr>
          <p:cNvSpPr>
            <a:spLocks noGrp="1"/>
          </p:cNvSpPr>
          <p:nvPr>
            <p:ph type="sldNum" sz="quarter" idx="12"/>
          </p:nvPr>
        </p:nvSpPr>
        <p:spPr/>
        <p:txBody>
          <a:bodyPr/>
          <a:lstStyle/>
          <a:p>
            <a:fld id="{000330E0-4302-442A-96A7-B16A00678CE4}" type="slidenum">
              <a:rPr lang="en-US" smtClean="0"/>
              <a:t>‹#›</a:t>
            </a:fld>
            <a:endParaRPr lang="en-US"/>
          </a:p>
        </p:txBody>
      </p:sp>
    </p:spTree>
    <p:extLst>
      <p:ext uri="{BB962C8B-B14F-4D97-AF65-F5344CB8AC3E}">
        <p14:creationId xmlns:p14="http://schemas.microsoft.com/office/powerpoint/2010/main" val="25296972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0C8A46-C597-3660-DAD2-5B495312D053}"/>
              </a:ext>
            </a:extLst>
          </p:cNvPr>
          <p:cNvSpPr>
            <a:spLocks noGrp="1"/>
          </p:cNvSpPr>
          <p:nvPr>
            <p:ph type="dt" sz="half" idx="10"/>
          </p:nvPr>
        </p:nvSpPr>
        <p:spPr/>
        <p:txBody>
          <a:bodyPr/>
          <a:lstStyle/>
          <a:p>
            <a:fld id="{E70E9A86-7F2A-48EA-956D-B7695EB4E4F3}" type="datetimeFigureOut">
              <a:rPr lang="en-US" smtClean="0"/>
              <a:t>7/14/2023</a:t>
            </a:fld>
            <a:endParaRPr lang="en-US"/>
          </a:p>
        </p:txBody>
      </p:sp>
      <p:sp>
        <p:nvSpPr>
          <p:cNvPr id="3" name="Footer Placeholder 2">
            <a:extLst>
              <a:ext uri="{FF2B5EF4-FFF2-40B4-BE49-F238E27FC236}">
                <a16:creationId xmlns:a16="http://schemas.microsoft.com/office/drawing/2014/main" id="{F9A151C0-BBF2-F5C4-B580-78C4C75CF8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7B4CC62-61FD-E35A-545D-41C495ACAB91}"/>
              </a:ext>
            </a:extLst>
          </p:cNvPr>
          <p:cNvSpPr>
            <a:spLocks noGrp="1"/>
          </p:cNvSpPr>
          <p:nvPr>
            <p:ph type="sldNum" sz="quarter" idx="12"/>
          </p:nvPr>
        </p:nvSpPr>
        <p:spPr/>
        <p:txBody>
          <a:bodyPr/>
          <a:lstStyle/>
          <a:p>
            <a:fld id="{000330E0-4302-442A-96A7-B16A00678CE4}" type="slidenum">
              <a:rPr lang="en-US" smtClean="0"/>
              <a:t>‹#›</a:t>
            </a:fld>
            <a:endParaRPr lang="en-US"/>
          </a:p>
        </p:txBody>
      </p:sp>
    </p:spTree>
    <p:extLst>
      <p:ext uri="{BB962C8B-B14F-4D97-AF65-F5344CB8AC3E}">
        <p14:creationId xmlns:p14="http://schemas.microsoft.com/office/powerpoint/2010/main" val="22349215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80D1B-FEEE-3965-5A1A-36A05FB84C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6B35D5-E9F7-1B69-7E28-8A34DE4DA5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E9F602-DBB7-AFBF-C14C-E70CD16DA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1749F7-F50B-90D9-D90D-B50872753079}"/>
              </a:ext>
            </a:extLst>
          </p:cNvPr>
          <p:cNvSpPr>
            <a:spLocks noGrp="1"/>
          </p:cNvSpPr>
          <p:nvPr>
            <p:ph type="dt" sz="half" idx="10"/>
          </p:nvPr>
        </p:nvSpPr>
        <p:spPr/>
        <p:txBody>
          <a:bodyPr/>
          <a:lstStyle/>
          <a:p>
            <a:fld id="{E70E9A86-7F2A-48EA-956D-B7695EB4E4F3}" type="datetimeFigureOut">
              <a:rPr lang="en-US" smtClean="0"/>
              <a:t>7/14/2023</a:t>
            </a:fld>
            <a:endParaRPr lang="en-US"/>
          </a:p>
        </p:txBody>
      </p:sp>
      <p:sp>
        <p:nvSpPr>
          <p:cNvPr id="6" name="Footer Placeholder 5">
            <a:extLst>
              <a:ext uri="{FF2B5EF4-FFF2-40B4-BE49-F238E27FC236}">
                <a16:creationId xmlns:a16="http://schemas.microsoft.com/office/drawing/2014/main" id="{C3EA0039-5F59-0604-11AB-E31D3D127B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B9602D-3798-8C08-470B-C440D63A56E2}"/>
              </a:ext>
            </a:extLst>
          </p:cNvPr>
          <p:cNvSpPr>
            <a:spLocks noGrp="1"/>
          </p:cNvSpPr>
          <p:nvPr>
            <p:ph type="sldNum" sz="quarter" idx="12"/>
          </p:nvPr>
        </p:nvSpPr>
        <p:spPr/>
        <p:txBody>
          <a:bodyPr/>
          <a:lstStyle/>
          <a:p>
            <a:fld id="{000330E0-4302-442A-96A7-B16A00678CE4}" type="slidenum">
              <a:rPr lang="en-US" smtClean="0"/>
              <a:t>‹#›</a:t>
            </a:fld>
            <a:endParaRPr lang="en-US"/>
          </a:p>
        </p:txBody>
      </p:sp>
    </p:spTree>
    <p:extLst>
      <p:ext uri="{BB962C8B-B14F-4D97-AF65-F5344CB8AC3E}">
        <p14:creationId xmlns:p14="http://schemas.microsoft.com/office/powerpoint/2010/main" val="19758356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9E53C-07E1-77FB-E343-A2855E8FB6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B775953-C133-6F69-4954-06118BA770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94A3F3-A502-DDDE-2D7F-054F45689A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C458E09-413B-3A2A-4D9E-BF93659B6F24}"/>
              </a:ext>
            </a:extLst>
          </p:cNvPr>
          <p:cNvSpPr>
            <a:spLocks noGrp="1"/>
          </p:cNvSpPr>
          <p:nvPr>
            <p:ph type="dt" sz="half" idx="10"/>
          </p:nvPr>
        </p:nvSpPr>
        <p:spPr/>
        <p:txBody>
          <a:bodyPr/>
          <a:lstStyle/>
          <a:p>
            <a:fld id="{E70E9A86-7F2A-48EA-956D-B7695EB4E4F3}" type="datetimeFigureOut">
              <a:rPr lang="en-US" smtClean="0"/>
              <a:t>7/14/2023</a:t>
            </a:fld>
            <a:endParaRPr lang="en-US"/>
          </a:p>
        </p:txBody>
      </p:sp>
      <p:sp>
        <p:nvSpPr>
          <p:cNvPr id="6" name="Footer Placeholder 5">
            <a:extLst>
              <a:ext uri="{FF2B5EF4-FFF2-40B4-BE49-F238E27FC236}">
                <a16:creationId xmlns:a16="http://schemas.microsoft.com/office/drawing/2014/main" id="{7BAE862C-91AB-C167-0B6E-6DAA708E82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10884F-EAE9-3375-9FB8-80022C047F3C}"/>
              </a:ext>
            </a:extLst>
          </p:cNvPr>
          <p:cNvSpPr>
            <a:spLocks noGrp="1"/>
          </p:cNvSpPr>
          <p:nvPr>
            <p:ph type="sldNum" sz="quarter" idx="12"/>
          </p:nvPr>
        </p:nvSpPr>
        <p:spPr/>
        <p:txBody>
          <a:bodyPr/>
          <a:lstStyle/>
          <a:p>
            <a:fld id="{000330E0-4302-442A-96A7-B16A00678CE4}" type="slidenum">
              <a:rPr lang="en-US" smtClean="0"/>
              <a:t>‹#›</a:t>
            </a:fld>
            <a:endParaRPr lang="en-US"/>
          </a:p>
        </p:txBody>
      </p:sp>
    </p:spTree>
    <p:extLst>
      <p:ext uri="{BB962C8B-B14F-4D97-AF65-F5344CB8AC3E}">
        <p14:creationId xmlns:p14="http://schemas.microsoft.com/office/powerpoint/2010/main" val="1949435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DCBDB-B3F2-658A-A275-A23139EA63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09C5B8-4204-07D6-C753-4C9385803E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8047D0-C647-D795-1C62-A4A1A8348BB5}"/>
              </a:ext>
            </a:extLst>
          </p:cNvPr>
          <p:cNvSpPr>
            <a:spLocks noGrp="1"/>
          </p:cNvSpPr>
          <p:nvPr>
            <p:ph type="dt" sz="half" idx="10"/>
          </p:nvPr>
        </p:nvSpPr>
        <p:spPr/>
        <p:txBody>
          <a:bodyPr/>
          <a:lstStyle/>
          <a:p>
            <a:fld id="{E70E9A86-7F2A-48EA-956D-B7695EB4E4F3}" type="datetimeFigureOut">
              <a:rPr lang="en-US" smtClean="0"/>
              <a:t>7/14/2023</a:t>
            </a:fld>
            <a:endParaRPr lang="en-US"/>
          </a:p>
        </p:txBody>
      </p:sp>
      <p:sp>
        <p:nvSpPr>
          <p:cNvPr id="5" name="Footer Placeholder 4">
            <a:extLst>
              <a:ext uri="{FF2B5EF4-FFF2-40B4-BE49-F238E27FC236}">
                <a16:creationId xmlns:a16="http://schemas.microsoft.com/office/drawing/2014/main" id="{E71CB517-5BDB-4629-6F26-81DA98E141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0AE9B4-C805-0532-A9D8-7B1616056729}"/>
              </a:ext>
            </a:extLst>
          </p:cNvPr>
          <p:cNvSpPr>
            <a:spLocks noGrp="1"/>
          </p:cNvSpPr>
          <p:nvPr>
            <p:ph type="sldNum" sz="quarter" idx="12"/>
          </p:nvPr>
        </p:nvSpPr>
        <p:spPr/>
        <p:txBody>
          <a:bodyPr/>
          <a:lstStyle/>
          <a:p>
            <a:fld id="{000330E0-4302-442A-96A7-B16A00678CE4}" type="slidenum">
              <a:rPr lang="en-US" smtClean="0"/>
              <a:t>‹#›</a:t>
            </a:fld>
            <a:endParaRPr lang="en-US"/>
          </a:p>
        </p:txBody>
      </p:sp>
    </p:spTree>
    <p:extLst>
      <p:ext uri="{BB962C8B-B14F-4D97-AF65-F5344CB8AC3E}">
        <p14:creationId xmlns:p14="http://schemas.microsoft.com/office/powerpoint/2010/main" val="15650505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4607B7-B660-7F13-9CF7-45DA86898C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9A9780-1AD1-B2AC-7C9F-DE31F21474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B26991-3389-9BF4-9F80-B02FD18F0526}"/>
              </a:ext>
            </a:extLst>
          </p:cNvPr>
          <p:cNvSpPr>
            <a:spLocks noGrp="1"/>
          </p:cNvSpPr>
          <p:nvPr>
            <p:ph type="dt" sz="half" idx="10"/>
          </p:nvPr>
        </p:nvSpPr>
        <p:spPr/>
        <p:txBody>
          <a:bodyPr/>
          <a:lstStyle/>
          <a:p>
            <a:fld id="{E70E9A86-7F2A-48EA-956D-B7695EB4E4F3}" type="datetimeFigureOut">
              <a:rPr lang="en-US" smtClean="0"/>
              <a:t>7/14/2023</a:t>
            </a:fld>
            <a:endParaRPr lang="en-US"/>
          </a:p>
        </p:txBody>
      </p:sp>
      <p:sp>
        <p:nvSpPr>
          <p:cNvPr id="5" name="Footer Placeholder 4">
            <a:extLst>
              <a:ext uri="{FF2B5EF4-FFF2-40B4-BE49-F238E27FC236}">
                <a16:creationId xmlns:a16="http://schemas.microsoft.com/office/drawing/2014/main" id="{637B705B-E69A-843C-0843-B815E78A6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D09B5C-FC90-E41F-1084-8E3BEAB5F3D0}"/>
              </a:ext>
            </a:extLst>
          </p:cNvPr>
          <p:cNvSpPr>
            <a:spLocks noGrp="1"/>
          </p:cNvSpPr>
          <p:nvPr>
            <p:ph type="sldNum" sz="quarter" idx="12"/>
          </p:nvPr>
        </p:nvSpPr>
        <p:spPr/>
        <p:txBody>
          <a:bodyPr/>
          <a:lstStyle/>
          <a:p>
            <a:fld id="{000330E0-4302-442A-96A7-B16A00678CE4}" type="slidenum">
              <a:rPr lang="en-US" smtClean="0"/>
              <a:t>‹#›</a:t>
            </a:fld>
            <a:endParaRPr lang="en-US"/>
          </a:p>
        </p:txBody>
      </p:sp>
    </p:spTree>
    <p:extLst>
      <p:ext uri="{BB962C8B-B14F-4D97-AF65-F5344CB8AC3E}">
        <p14:creationId xmlns:p14="http://schemas.microsoft.com/office/powerpoint/2010/main" val="212533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3.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25" name="Group 24"/>
          <p:cNvGrpSpPr/>
          <p:nvPr/>
        </p:nvGrpSpPr>
        <p:grpSpPr>
          <a:xfrm>
            <a:off x="-29028" y="-7144"/>
            <a:ext cx="12240731" cy="6879658"/>
            <a:chOff x="0" y="-21658"/>
            <a:chExt cx="12240731" cy="6879658"/>
          </a:xfrm>
        </p:grpSpPr>
        <p:sp>
          <p:nvSpPr>
            <p:cNvPr id="26" name="Rectangle 25"/>
            <p:cNvSpPr/>
            <p:nvPr/>
          </p:nvSpPr>
          <p:spPr>
            <a:xfrm>
              <a:off x="31633" y="0"/>
              <a:ext cx="1218895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0" y="-21658"/>
              <a:ext cx="12240731" cy="1041400"/>
              <a:chOff x="-25356" y="-7144"/>
              <a:chExt cx="12240731" cy="1041400"/>
            </a:xfrm>
          </p:grpSpPr>
          <p:sp>
            <p:nvSpPr>
              <p:cNvPr id="28" name="Freeform 27"/>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29" name="Freeform 28"/>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grpSp>
            <p:nvGrpSpPr>
              <p:cNvPr id="31" name="Group 30"/>
              <p:cNvGrpSpPr/>
              <p:nvPr/>
            </p:nvGrpSpPr>
            <p:grpSpPr>
              <a:xfrm>
                <a:off x="-25356" y="202408"/>
                <a:ext cx="12240731" cy="649224"/>
                <a:chOff x="-19045" y="216550"/>
                <a:chExt cx="9180548" cy="649224"/>
              </a:xfrm>
            </p:grpSpPr>
            <p:sp>
              <p:nvSpPr>
                <p:cNvPr id="32" name="Freeform 3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3" name="Freeform 3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grpSp>
      </p:gr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endParaRPr kumimoji="0" lang="en-US" dirty="0"/>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100">
                <a:solidFill>
                  <a:schemeClr val="tx1"/>
                </a:solidFill>
              </a:defRPr>
            </a:lvl1pPr>
          </a:lstStyle>
          <a:p>
            <a:fld id="{61146459-E3C3-4969-9224-5ED50B492D17}" type="datetime1">
              <a:rPr lang="en-US" smtClean="0"/>
              <a:pPr/>
              <a:t>7/14/2023</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100">
                <a:solidFill>
                  <a:schemeClr val="tx1"/>
                </a:solidFill>
              </a:defRPr>
            </a:lvl1pPr>
          </a:lstStyle>
          <a:p>
            <a:r>
              <a:rPr lang="en-US" dirty="0"/>
              <a:t>Add a footer</a:t>
            </a:r>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100">
                <a:solidFill>
                  <a:schemeClr val="tx1"/>
                </a:solidFill>
              </a:defRPr>
            </a:lvl1pPr>
          </a:lstStyle>
          <a:p>
            <a:fld id="{401CF334-2D5C-4859-84A6-CA7E6E43FAEB}" type="slidenum">
              <a:rPr lang="en-US" smtClean="0"/>
              <a:pPr/>
              <a:t>‹#›</a:t>
            </a:fld>
            <a:endParaRPr lang="en-US"/>
          </a:p>
        </p:txBody>
      </p:sp>
    </p:spTree>
    <p:extLst>
      <p:ext uri="{BB962C8B-B14F-4D97-AF65-F5344CB8AC3E}">
        <p14:creationId xmlns:p14="http://schemas.microsoft.com/office/powerpoint/2010/main" val="32982782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7"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lumMod val="50000"/>
          </a:schemeClr>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lumMod val="50000"/>
          </a:schemeClr>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lumMod val="50000"/>
          </a:schemeClr>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lumMod val="50000"/>
          </a:schemeClr>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lumMod val="75000"/>
          </a:schemeClr>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lumMod val="75000"/>
          </a:schemeClr>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286000" indent="0" algn="l" rtl="0" eaLnBrk="1" latinLnBrk="0" hangingPunct="1">
        <a:spcBef>
          <a:spcPct val="20000"/>
        </a:spcBef>
        <a:buClr>
          <a:schemeClr val="tx2"/>
        </a:buClr>
        <a:buFontTx/>
        <a:buNone/>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DB94B0-1649-F5E6-68BE-54FC67A890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45262482-DD25-00F7-3BA7-11C08109A8A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7" name="Group 6">
            <a:extLst>
              <a:ext uri="{FF2B5EF4-FFF2-40B4-BE49-F238E27FC236}">
                <a16:creationId xmlns:a16="http://schemas.microsoft.com/office/drawing/2014/main" id="{8DAC8F84-7D41-B2B1-5BED-899E429513B8}"/>
              </a:ext>
            </a:extLst>
          </p:cNvPr>
          <p:cNvGrpSpPr/>
          <p:nvPr userDrawn="1"/>
        </p:nvGrpSpPr>
        <p:grpSpPr>
          <a:xfrm>
            <a:off x="-234099" y="6365662"/>
            <a:ext cx="12660198" cy="570322"/>
            <a:chOff x="-234099" y="6365662"/>
            <a:chExt cx="12660198" cy="570322"/>
          </a:xfrm>
        </p:grpSpPr>
        <p:sp>
          <p:nvSpPr>
            <p:cNvPr id="8" name="Rectangle 7">
              <a:extLst>
                <a:ext uri="{FF2B5EF4-FFF2-40B4-BE49-F238E27FC236}">
                  <a16:creationId xmlns:a16="http://schemas.microsoft.com/office/drawing/2014/main" id="{D84C6D71-6760-4A9D-C7F9-78C2CC2007F8}"/>
                </a:ext>
              </a:extLst>
            </p:cNvPr>
            <p:cNvSpPr/>
            <p:nvPr userDrawn="1"/>
          </p:nvSpPr>
          <p:spPr>
            <a:xfrm>
              <a:off x="-234099" y="6365662"/>
              <a:ext cx="12660198" cy="570322"/>
            </a:xfrm>
            <a:prstGeom prst="rect">
              <a:avLst/>
            </a:prstGeom>
            <a:solidFill>
              <a:schemeClr val="accent5">
                <a:lumMod val="20000"/>
                <a:lumOff val="80000"/>
              </a:schemeClr>
            </a:solidFill>
            <a:ln>
              <a:solidFill>
                <a:schemeClr val="accent5">
                  <a:lumMod val="20000"/>
                  <a:lumOff val="80000"/>
                </a:schemeClr>
              </a:solid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logo&#10;&#10;Description automatically generated">
              <a:extLst>
                <a:ext uri="{FF2B5EF4-FFF2-40B4-BE49-F238E27FC236}">
                  <a16:creationId xmlns:a16="http://schemas.microsoft.com/office/drawing/2014/main" id="{3CCFD87F-2CCF-AA5C-522C-1ABA499288C5}"/>
                </a:ext>
              </a:extLst>
            </p:cNvPr>
            <p:cNvPicPr>
              <a:picLocks noChangeAspect="1"/>
            </p:cNvPicPr>
            <p:nvPr userDrawn="1"/>
          </p:nvPicPr>
          <p:blipFill rotWithShape="1">
            <a:blip r:embed="rId15">
              <a:extLst>
                <a:ext uri="{28A0092B-C50C-407E-A947-70E740481C1C}">
                  <a14:useLocalDpi xmlns:a14="http://schemas.microsoft.com/office/drawing/2010/main" val="0"/>
                </a:ext>
              </a:extLst>
            </a:blip>
            <a:srcRect r="80882" b="888"/>
            <a:stretch/>
          </p:blipFill>
          <p:spPr>
            <a:xfrm>
              <a:off x="4582606" y="6439901"/>
              <a:ext cx="578674" cy="418099"/>
            </a:xfrm>
            <a:prstGeom prst="rect">
              <a:avLst/>
            </a:prstGeom>
          </p:spPr>
        </p:pic>
      </p:grpSp>
      <p:sp>
        <p:nvSpPr>
          <p:cNvPr id="10" name="Rectangle 9">
            <a:extLst>
              <a:ext uri="{FF2B5EF4-FFF2-40B4-BE49-F238E27FC236}">
                <a16:creationId xmlns:a16="http://schemas.microsoft.com/office/drawing/2014/main" id="{6047D4D0-2417-1D21-B7D7-A41517154D1F}"/>
              </a:ext>
            </a:extLst>
          </p:cNvPr>
          <p:cNvSpPr/>
          <p:nvPr userDrawn="1"/>
        </p:nvSpPr>
        <p:spPr>
          <a:xfrm>
            <a:off x="5171440" y="6522720"/>
            <a:ext cx="2529840" cy="3352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2">
                    <a:lumMod val="25000"/>
                  </a:schemeClr>
                </a:solidFill>
                <a:latin typeface="Aharoni" panose="020B0604020202020204" pitchFamily="2" charset="-79"/>
                <a:cs typeface="Aharoni" panose="020B0604020202020204" pitchFamily="2" charset="-79"/>
              </a:rPr>
              <a:t>Stop Asthma Attacks</a:t>
            </a:r>
          </a:p>
        </p:txBody>
      </p:sp>
    </p:spTree>
    <p:extLst>
      <p:ext uri="{BB962C8B-B14F-4D97-AF65-F5344CB8AC3E}">
        <p14:creationId xmlns:p14="http://schemas.microsoft.com/office/powerpoint/2010/main" val="1762354848"/>
      </p:ext>
    </p:extLst>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xStyles>
    <p:titleStyle>
      <a:lvl1pPr algn="l" defTabSz="914400" rtl="0" eaLnBrk="1" latinLnBrk="0" hangingPunct="1">
        <a:lnSpc>
          <a:spcPct val="90000"/>
        </a:lnSpc>
        <a:spcBef>
          <a:spcPct val="0"/>
        </a:spcBef>
        <a:buNone/>
        <a:defRPr sz="4400" kern="1200">
          <a:solidFill>
            <a:schemeClr val="tx1"/>
          </a:solidFill>
          <a:latin typeface="Arial Rounded MT Bold" panose="020F07040305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061EF1-6AA2-F15C-0600-4220A4ED3D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D67269-4FD5-4B77-DBE2-9BA6F7D76D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7EE09F-3087-EFE5-A0E2-CA727138E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476DDF-83C6-4B5A-86EA-E06D718B70C0}" type="datetimeFigureOut">
              <a:rPr lang="en-US" smtClean="0"/>
              <a:t>7/14/2023</a:t>
            </a:fld>
            <a:endParaRPr lang="en-US"/>
          </a:p>
        </p:txBody>
      </p:sp>
      <p:sp>
        <p:nvSpPr>
          <p:cNvPr id="5" name="Footer Placeholder 4">
            <a:extLst>
              <a:ext uri="{FF2B5EF4-FFF2-40B4-BE49-F238E27FC236}">
                <a16:creationId xmlns:a16="http://schemas.microsoft.com/office/drawing/2014/main" id="{793BF3CF-EDF0-DFF8-2548-B7F0794EC70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C6B971-C31D-8036-0904-311E025262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D0A34-CD14-47A0-82F2-2DB1AE18E29C}" type="slidenum">
              <a:rPr lang="en-US" smtClean="0"/>
              <a:t>‹#›</a:t>
            </a:fld>
            <a:endParaRPr lang="en-US"/>
          </a:p>
        </p:txBody>
      </p:sp>
    </p:spTree>
    <p:extLst>
      <p:ext uri="{BB962C8B-B14F-4D97-AF65-F5344CB8AC3E}">
        <p14:creationId xmlns:p14="http://schemas.microsoft.com/office/powerpoint/2010/main" val="2073920518"/>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53A411-2D8E-CBF0-4FF4-5F30B048D5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520602-C166-55F2-0C35-0D3944D43E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6FD8ED-0E75-A148-8F5D-C3D253AEF6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0E9A86-7F2A-48EA-956D-B7695EB4E4F3}" type="datetimeFigureOut">
              <a:rPr lang="en-US" smtClean="0"/>
              <a:t>7/14/2023</a:t>
            </a:fld>
            <a:endParaRPr lang="en-US"/>
          </a:p>
        </p:txBody>
      </p:sp>
      <p:sp>
        <p:nvSpPr>
          <p:cNvPr id="5" name="Footer Placeholder 4">
            <a:extLst>
              <a:ext uri="{FF2B5EF4-FFF2-40B4-BE49-F238E27FC236}">
                <a16:creationId xmlns:a16="http://schemas.microsoft.com/office/drawing/2014/main" id="{CEAB9468-2774-3467-1833-304063B253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7CD8DA-6B13-B7E7-C34C-8637160E86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330E0-4302-442A-96A7-B16A00678CE4}" type="slidenum">
              <a:rPr lang="en-US" smtClean="0"/>
              <a:t>‹#›</a:t>
            </a:fld>
            <a:endParaRPr lang="en-US"/>
          </a:p>
        </p:txBody>
      </p:sp>
    </p:spTree>
    <p:extLst>
      <p:ext uri="{BB962C8B-B14F-4D97-AF65-F5344CB8AC3E}">
        <p14:creationId xmlns:p14="http://schemas.microsoft.com/office/powerpoint/2010/main" val="38594297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microsoft.com/office/2018/10/relationships/comments" Target="../comments/modernComment_139_E3A7758C.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tiff"/><Relationship Id="rId5" Type="http://schemas.openxmlformats.org/officeDocument/2006/relationships/image" Target="../media/image25.jpeg"/><Relationship Id="rId4" Type="http://schemas.openxmlformats.org/officeDocument/2006/relationships/image" Target="../media/image24.png"/><Relationship Id="rId9" Type="http://schemas.openxmlformats.org/officeDocument/2006/relationships/image" Target="../media/image2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2.jpeg"/><Relationship Id="rId7" Type="http://schemas.openxmlformats.org/officeDocument/2006/relationships/diagramColors" Target="../diagrams/colors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38.jpeg"/><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41.jpeg"/><Relationship Id="rId4" Type="http://schemas.openxmlformats.org/officeDocument/2006/relationships/image" Target="../media/image40.jpeg"/></Relationships>
</file>

<file path=ppt/slides/_rels/slide4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microsoft.com/office/2018/10/relationships/comments" Target="../comments/modernComment_140_DE9A06A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8.png"/><Relationship Id="rId2" Type="http://schemas.microsoft.com/office/2018/10/relationships/comments" Target="../comments/modernComment_1A36_29B8C60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microsoft.com/office/2018/10/relationships/comments" Target="../comments/modernComment_1A37_951781A1.xm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microsoft.com/office/2018/10/relationships/comments" Target="../comments/modernComment_1A38_5FCC3EF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4.xml"/></Relationships>
</file>

<file path=ppt/slides/_rels/slide7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44.xml"/></Relationships>
</file>

<file path=ppt/slides/_rels/slide7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4.xml"/></Relationships>
</file>

<file path=ppt/slides/_rels/slide74.xml.rels><?xml version="1.0" encoding="UTF-8" standalone="yes"?>
<Relationships xmlns="http://schemas.openxmlformats.org/package/2006/relationships"><Relationship Id="rId3" Type="http://schemas.microsoft.com/office/2018/10/relationships/comments" Target="../comments/modernComment_1A39_CB3B636B.xm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microsoft.com/office/2018/10/relationships/comments" Target="../comments/modernComment_1A3A_FEBF164D.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0.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42.xml"/><Relationship Id="rId1" Type="http://schemas.openxmlformats.org/officeDocument/2006/relationships/slideLayout" Target="../slideLayouts/slideLayout25.xml"/></Relationships>
</file>

<file path=ppt/slides/_rels/slide8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2.xml"/></Relationships>
</file>

<file path=ppt/slides/_rels/slide8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43.xml"/><Relationship Id="rId1" Type="http://schemas.openxmlformats.org/officeDocument/2006/relationships/slideLayout" Target="../slideLayouts/slideLayout25.xml"/></Relationships>
</file>

<file path=ppt/slides/_rels/slide89.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44.xml"/><Relationship Id="rId1" Type="http://schemas.openxmlformats.org/officeDocument/2006/relationships/slideLayout" Target="../slideLayouts/slideLayout25.xml"/></Relationships>
</file>

<file path=ppt/slides/_rels/slide90.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45.xml"/><Relationship Id="rId1" Type="http://schemas.openxmlformats.org/officeDocument/2006/relationships/slideLayout" Target="../slideLayouts/slideLayout2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CC60E4-09E9-89EA-771B-163DA44B97AC}"/>
              </a:ext>
            </a:extLst>
          </p:cNvPr>
          <p:cNvSpPr>
            <a:spLocks noGrp="1"/>
          </p:cNvSpPr>
          <p:nvPr>
            <p:ph type="title"/>
          </p:nvPr>
        </p:nvSpPr>
        <p:spPr>
          <a:xfrm>
            <a:off x="609600" y="4780328"/>
            <a:ext cx="10972800" cy="1143000"/>
          </a:xfrm>
        </p:spPr>
        <p:txBody>
          <a:bodyPr vert="horz" lIns="0" tIns="45720" rIns="0" bIns="0" anchor="b">
            <a:normAutofit/>
          </a:bodyPr>
          <a:lstStyle/>
          <a:p>
            <a:r>
              <a:rPr lang="en-US" dirty="0"/>
              <a:t>Asthma Navigator Training</a:t>
            </a:r>
          </a:p>
        </p:txBody>
      </p:sp>
      <p:pic>
        <p:nvPicPr>
          <p:cNvPr id="7" name="Picture 7">
            <a:extLst>
              <a:ext uri="{FF2B5EF4-FFF2-40B4-BE49-F238E27FC236}">
                <a16:creationId xmlns:a16="http://schemas.microsoft.com/office/drawing/2014/main" id="{2A3829E3-13C3-77F7-E2EB-8BE52ED91A8D}"/>
              </a:ext>
            </a:extLst>
          </p:cNvPr>
          <p:cNvPicPr>
            <a:picLocks noGrp="1" noChangeAspect="1"/>
          </p:cNvPicPr>
          <p:nvPr>
            <p:ph idx="1"/>
          </p:nvPr>
        </p:nvPicPr>
        <p:blipFill>
          <a:blip r:embed="rId3"/>
          <a:stretch>
            <a:fillRect/>
          </a:stretch>
        </p:blipFill>
        <p:spPr>
          <a:xfrm>
            <a:off x="623887" y="1081236"/>
            <a:ext cx="10944225" cy="3600450"/>
          </a:xfrm>
        </p:spPr>
      </p:pic>
      <p:sp>
        <p:nvSpPr>
          <p:cNvPr id="8" name="TextBox 7">
            <a:extLst>
              <a:ext uri="{FF2B5EF4-FFF2-40B4-BE49-F238E27FC236}">
                <a16:creationId xmlns:a16="http://schemas.microsoft.com/office/drawing/2014/main" id="{58073CFE-081E-87CF-1EB5-A8369D8CBFF8}"/>
              </a:ext>
            </a:extLst>
          </p:cNvPr>
          <p:cNvSpPr txBox="1"/>
          <p:nvPr/>
        </p:nvSpPr>
        <p:spPr>
          <a:xfrm>
            <a:off x="605928" y="5995012"/>
            <a:ext cx="1511952" cy="646331"/>
          </a:xfrm>
          <a:prstGeom prst="rect">
            <a:avLst/>
          </a:prstGeom>
          <a:noFill/>
          <a:ln>
            <a:noFill/>
          </a:ln>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panose="02040502050505030304"/>
                <a:ea typeface="+mn-ea"/>
                <a:cs typeface="+mn-cs"/>
              </a:rPr>
              <a:t>Day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Palatino Linotype" panose="02040502050505030304"/>
                <a:ea typeface="+mn-ea"/>
                <a:cs typeface="+mn-cs"/>
              </a:rPr>
              <a:t>June 13, 2023</a:t>
            </a:r>
          </a:p>
        </p:txBody>
      </p:sp>
      <p:sp>
        <p:nvSpPr>
          <p:cNvPr id="2" name="TextBox 1">
            <a:extLst>
              <a:ext uri="{FF2B5EF4-FFF2-40B4-BE49-F238E27FC236}">
                <a16:creationId xmlns:a16="http://schemas.microsoft.com/office/drawing/2014/main" id="{57096C6E-102E-22C8-1E09-B91C19583AB9}"/>
              </a:ext>
            </a:extLst>
          </p:cNvPr>
          <p:cNvSpPr txBox="1"/>
          <p:nvPr/>
        </p:nvSpPr>
        <p:spPr>
          <a:xfrm>
            <a:off x="9420837" y="4845721"/>
            <a:ext cx="2416030" cy="1569660"/>
          </a:xfrm>
          <a:prstGeom prst="rect">
            <a:avLst/>
          </a:prstGeom>
          <a:noFill/>
          <a:ln w="28575">
            <a:solidFill>
              <a:schemeClr val="accent1"/>
            </a:solidFill>
          </a:ln>
        </p:spPr>
        <p:txBody>
          <a:bodyPr wrap="square" lIns="91440" tIns="45720" rIns="91440" bIns="45720" rtlCol="0" anchor="t">
            <a:spAutoFit/>
          </a:bodyPr>
          <a:lstStyle/>
          <a:p>
            <a:r>
              <a:rPr lang="en-US" sz="2400" b="1" dirty="0">
                <a:solidFill>
                  <a:schemeClr val="accent1"/>
                </a:solidFill>
              </a:rPr>
              <a:t>Please complete the Inhaler Pre-Assessment as you arrive!</a:t>
            </a:r>
          </a:p>
        </p:txBody>
      </p:sp>
    </p:spTree>
    <p:extLst>
      <p:ext uri="{BB962C8B-B14F-4D97-AF65-F5344CB8AC3E}">
        <p14:creationId xmlns:p14="http://schemas.microsoft.com/office/powerpoint/2010/main" val="3819402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533400"/>
            <a:ext cx="10972800" cy="1143000"/>
          </a:xfrm>
        </p:spPr>
        <p:txBody>
          <a:bodyPr/>
          <a:lstStyle/>
          <a:p>
            <a:r>
              <a:rPr lang="en-US" dirty="0"/>
              <a:t>Agenda</a:t>
            </a:r>
          </a:p>
        </p:txBody>
      </p:sp>
      <p:sp>
        <p:nvSpPr>
          <p:cNvPr id="2" name="Content Placeholder 1"/>
          <p:cNvSpPr>
            <a:spLocks noGrp="1"/>
          </p:cNvSpPr>
          <p:nvPr>
            <p:ph idx="1"/>
          </p:nvPr>
        </p:nvSpPr>
        <p:spPr>
          <a:xfrm>
            <a:off x="609600" y="1676400"/>
            <a:ext cx="10972800" cy="4856922"/>
          </a:xfrm>
        </p:spPr>
        <p:txBody>
          <a:bodyPr vert="horz" lIns="91440" tIns="45720" rIns="91440" bIns="45720" anchor="t">
            <a:normAutofit/>
          </a:bodyPr>
          <a:lstStyle/>
          <a:p>
            <a:r>
              <a:rPr lang="en-US" dirty="0"/>
              <a:t>10:00-10:15 Introductions and IDAT Pre Assessment</a:t>
            </a:r>
          </a:p>
          <a:p>
            <a:r>
              <a:rPr lang="en-US" dirty="0"/>
              <a:t>10:15-11:15 Team Building</a:t>
            </a:r>
          </a:p>
          <a:p>
            <a:r>
              <a:rPr lang="en-US" dirty="0"/>
              <a:t>11:15-1:00 Asthma Training</a:t>
            </a:r>
          </a:p>
          <a:p>
            <a:r>
              <a:rPr lang="en-US" b="1" dirty="0"/>
              <a:t>1:00-1:30 Lunch</a:t>
            </a:r>
          </a:p>
          <a:p>
            <a:r>
              <a:rPr lang="en-US" dirty="0"/>
              <a:t>1:30-2:00 Project Overview</a:t>
            </a:r>
          </a:p>
          <a:p>
            <a:r>
              <a:rPr lang="en-US" dirty="0"/>
              <a:t>2:00-2:30 Asthma Navigator Role</a:t>
            </a:r>
          </a:p>
          <a:p>
            <a:r>
              <a:rPr lang="en-US"/>
              <a:t>2:30-3:30 Data Collection and REDCap Overview</a:t>
            </a:r>
          </a:p>
          <a:p>
            <a:r>
              <a:rPr lang="en-US" b="1" dirty="0"/>
              <a:t>3:30-3:45 Break</a:t>
            </a:r>
          </a:p>
          <a:p>
            <a:r>
              <a:rPr lang="en-US" dirty="0"/>
              <a:t>3:45-5:15 Social Determinants of Health</a:t>
            </a:r>
          </a:p>
          <a:p>
            <a:pPr>
              <a:buClr>
                <a:srgbClr val="626B1A"/>
              </a:buClr>
            </a:pPr>
            <a:r>
              <a:rPr lang="en-US" dirty="0"/>
              <a:t>5:30 Cedar Creek Pub Dinner Reservation</a:t>
            </a:r>
          </a:p>
          <a:p>
            <a:endParaRPr lang="en-US" dirty="0"/>
          </a:p>
        </p:txBody>
      </p:sp>
    </p:spTree>
    <p:extLst>
      <p:ext uri="{BB962C8B-B14F-4D97-AF65-F5344CB8AC3E}">
        <p14:creationId xmlns:p14="http://schemas.microsoft.com/office/powerpoint/2010/main" val="1949775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1B5C407-6405-80A4-F6B1-6D015567E64B}"/>
              </a:ext>
            </a:extLst>
          </p:cNvPr>
          <p:cNvSpPr>
            <a:spLocks noGrp="1"/>
          </p:cNvSpPr>
          <p:nvPr>
            <p:ph type="title"/>
          </p:nvPr>
        </p:nvSpPr>
        <p:spPr/>
        <p:txBody>
          <a:bodyPr/>
          <a:lstStyle/>
          <a:p>
            <a:r>
              <a:rPr lang="en-US" dirty="0"/>
              <a:t>Introductions</a:t>
            </a:r>
          </a:p>
        </p:txBody>
      </p:sp>
      <p:sp>
        <p:nvSpPr>
          <p:cNvPr id="7" name="Content Placeholder 6">
            <a:extLst>
              <a:ext uri="{FF2B5EF4-FFF2-40B4-BE49-F238E27FC236}">
                <a16:creationId xmlns:a16="http://schemas.microsoft.com/office/drawing/2014/main" id="{CF1FA7F5-9E7C-DF37-EA85-89BFF055F575}"/>
              </a:ext>
            </a:extLst>
          </p:cNvPr>
          <p:cNvSpPr>
            <a:spLocks noGrp="1"/>
          </p:cNvSpPr>
          <p:nvPr>
            <p:ph idx="1"/>
          </p:nvPr>
        </p:nvSpPr>
        <p:spPr/>
        <p:txBody>
          <a:bodyPr/>
          <a:lstStyle/>
          <a:p>
            <a:pPr marL="0" indent="0" algn="ctr">
              <a:buNone/>
            </a:pPr>
            <a:endParaRPr lang="en-US" dirty="0"/>
          </a:p>
          <a:p>
            <a:pPr marL="0" indent="0" algn="ctr">
              <a:buNone/>
            </a:pPr>
            <a:r>
              <a:rPr lang="en-US" dirty="0"/>
              <a:t>Let’s meet each other! </a:t>
            </a:r>
          </a:p>
          <a:p>
            <a:endParaRPr lang="en-US" dirty="0"/>
          </a:p>
          <a:p>
            <a:pPr marL="0" indent="0" algn="ctr">
              <a:buNone/>
            </a:pPr>
            <a:r>
              <a:rPr lang="en-US" dirty="0"/>
              <a:t>Share your name, background, and something about yourself you’d like for everyone to know</a:t>
            </a:r>
          </a:p>
          <a:p>
            <a:pPr marL="0" indent="0" algn="ctr">
              <a:buNone/>
            </a:pPr>
            <a:endParaRPr lang="en-US" dirty="0"/>
          </a:p>
        </p:txBody>
      </p:sp>
    </p:spTree>
    <p:extLst>
      <p:ext uri="{BB962C8B-B14F-4D97-AF65-F5344CB8AC3E}">
        <p14:creationId xmlns:p14="http://schemas.microsoft.com/office/powerpoint/2010/main" val="895245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C2378-CCA1-1633-EA8E-EEAFE9591A0E}"/>
              </a:ext>
            </a:extLst>
          </p:cNvPr>
          <p:cNvSpPr>
            <a:spLocks noGrp="1"/>
          </p:cNvSpPr>
          <p:nvPr>
            <p:ph type="title"/>
          </p:nvPr>
        </p:nvSpPr>
        <p:spPr/>
        <p:txBody>
          <a:bodyPr/>
          <a:lstStyle/>
          <a:p>
            <a:r>
              <a:rPr lang="en-US" dirty="0"/>
              <a:t>Core Research Team</a:t>
            </a:r>
          </a:p>
        </p:txBody>
      </p:sp>
      <p:pic>
        <p:nvPicPr>
          <p:cNvPr id="4" name="Content Placeholder 12">
            <a:extLst>
              <a:ext uri="{FF2B5EF4-FFF2-40B4-BE49-F238E27FC236}">
                <a16:creationId xmlns:a16="http://schemas.microsoft.com/office/drawing/2014/main" id="{1BA9BF4F-FE7B-0F9C-47E8-5CDD368C02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7812" y="90669"/>
            <a:ext cx="919936" cy="849172"/>
          </a:xfrm>
          <a:prstGeom prst="rect">
            <a:avLst/>
          </a:prstGeom>
        </p:spPr>
      </p:pic>
      <p:sp>
        <p:nvSpPr>
          <p:cNvPr id="5" name="Content Placeholder 2">
            <a:extLst>
              <a:ext uri="{FF2B5EF4-FFF2-40B4-BE49-F238E27FC236}">
                <a16:creationId xmlns:a16="http://schemas.microsoft.com/office/drawing/2014/main" id="{463A405A-46F4-A548-B9AE-75F260E4662D}"/>
              </a:ext>
            </a:extLst>
          </p:cNvPr>
          <p:cNvSpPr>
            <a:spLocks noGrp="1"/>
          </p:cNvSpPr>
          <p:nvPr>
            <p:ph idx="1"/>
          </p:nvPr>
        </p:nvSpPr>
        <p:spPr>
          <a:xfrm>
            <a:off x="448887" y="1936865"/>
            <a:ext cx="11438313" cy="4830466"/>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200"/>
              </a:spcAft>
            </a:pPr>
            <a:r>
              <a:rPr lang="en-US" sz="2000" b="1" dirty="0">
                <a:solidFill>
                  <a:schemeClr val="accent4"/>
                </a:solidFill>
              </a:rPr>
              <a:t>Stan Szefler MD (Co-PI) </a:t>
            </a:r>
            <a:r>
              <a:rPr lang="en-US" sz="2000" dirty="0">
                <a:solidFill>
                  <a:schemeClr val="accent4"/>
                </a:solidFill>
              </a:rPr>
              <a:t>–Asthma/School-based research</a:t>
            </a:r>
          </a:p>
          <a:p>
            <a:pPr>
              <a:spcAft>
                <a:spcPts val="200"/>
              </a:spcAft>
            </a:pPr>
            <a:r>
              <a:rPr lang="en-US" sz="2000" b="1" dirty="0">
                <a:solidFill>
                  <a:schemeClr val="accent4"/>
                </a:solidFill>
              </a:rPr>
              <a:t>Lisa Cicutto </a:t>
            </a:r>
            <a:r>
              <a:rPr lang="en-US" sz="1800" b="1" dirty="0">
                <a:solidFill>
                  <a:schemeClr val="accent4"/>
                </a:solidFill>
              </a:rPr>
              <a:t>RN, ACNP(CERT), PhD </a:t>
            </a:r>
            <a:r>
              <a:rPr lang="en-US" sz="2000" b="1" dirty="0">
                <a:solidFill>
                  <a:schemeClr val="accent4"/>
                </a:solidFill>
              </a:rPr>
              <a:t>(Co-PI) </a:t>
            </a:r>
            <a:r>
              <a:rPr lang="en-US" sz="2000" dirty="0">
                <a:solidFill>
                  <a:schemeClr val="accent4"/>
                </a:solidFill>
              </a:rPr>
              <a:t>– Rural community engagement, Asthma/School-based research</a:t>
            </a:r>
          </a:p>
          <a:p>
            <a:pPr>
              <a:spcAft>
                <a:spcPts val="200"/>
              </a:spcAft>
            </a:pPr>
            <a:r>
              <a:rPr lang="en-US" sz="2000" dirty="0"/>
              <a:t>Amy Huebschmann MD, MSCS (Co-PI) – Dissemination and Implementation science</a:t>
            </a:r>
          </a:p>
          <a:p>
            <a:pPr>
              <a:spcAft>
                <a:spcPts val="200"/>
              </a:spcAft>
            </a:pPr>
            <a:r>
              <a:rPr lang="en-US" sz="2000" b="1" dirty="0">
                <a:solidFill>
                  <a:schemeClr val="accent4"/>
                </a:solidFill>
              </a:rPr>
              <a:t>Melanie Gleason PA, MS </a:t>
            </a:r>
            <a:r>
              <a:rPr lang="en-US" sz="2000" dirty="0">
                <a:solidFill>
                  <a:schemeClr val="accent4"/>
                </a:solidFill>
              </a:rPr>
              <a:t>– Asthma/School-based programs – major role in implementing/training</a:t>
            </a:r>
          </a:p>
          <a:p>
            <a:pPr>
              <a:spcAft>
                <a:spcPts val="200"/>
              </a:spcAft>
            </a:pPr>
            <a:r>
              <a:rPr lang="en-US" sz="2000" dirty="0"/>
              <a:t>Arthur McFarlane - Asthma/School-based evaluation and social determinants of health outreach</a:t>
            </a:r>
          </a:p>
          <a:p>
            <a:pPr>
              <a:spcAft>
                <a:spcPts val="200"/>
              </a:spcAft>
            </a:pPr>
            <a:r>
              <a:rPr lang="en-US" sz="2000" dirty="0"/>
              <a:t>John Brinton, PhD – Biostatistician, design and analysis</a:t>
            </a:r>
          </a:p>
          <a:p>
            <a:pPr>
              <a:spcAft>
                <a:spcPts val="200"/>
              </a:spcAft>
            </a:pPr>
            <a:r>
              <a:rPr lang="en-US" sz="2000" dirty="0"/>
              <a:t>Lisa </a:t>
            </a:r>
            <a:r>
              <a:rPr lang="en-US" sz="2000" dirty="0" err="1"/>
              <a:t>DeCamp</a:t>
            </a:r>
            <a:r>
              <a:rPr lang="en-US" sz="2000" dirty="0"/>
              <a:t> MD, MSPH – general pediatrician, health disparities research</a:t>
            </a:r>
          </a:p>
          <a:p>
            <a:pPr>
              <a:spcAft>
                <a:spcPts val="200"/>
              </a:spcAft>
            </a:pPr>
            <a:r>
              <a:rPr lang="en-US" sz="2000" dirty="0"/>
              <a:t>Sarah Brewer PhD – Mixed methods and qualitative research</a:t>
            </a:r>
          </a:p>
          <a:p>
            <a:pPr>
              <a:spcAft>
                <a:spcPts val="200"/>
              </a:spcAft>
            </a:pPr>
            <a:r>
              <a:rPr lang="en-US" sz="2000" dirty="0"/>
              <a:t>Julia Reedy MA – Qualitative Analysis</a:t>
            </a:r>
          </a:p>
          <a:p>
            <a:pPr>
              <a:spcAft>
                <a:spcPts val="200"/>
              </a:spcAft>
            </a:pPr>
            <a:r>
              <a:rPr lang="en-US" sz="2000" b="1" dirty="0">
                <a:solidFill>
                  <a:schemeClr val="accent4"/>
                </a:solidFill>
              </a:rPr>
              <a:t>Misha Brtnikova, PhD, MPH </a:t>
            </a:r>
            <a:r>
              <a:rPr lang="en-US" sz="2000" dirty="0">
                <a:solidFill>
                  <a:schemeClr val="accent4"/>
                </a:solidFill>
              </a:rPr>
              <a:t>- project manager</a:t>
            </a:r>
          </a:p>
          <a:p>
            <a:pPr>
              <a:spcAft>
                <a:spcPts val="200"/>
              </a:spcAft>
            </a:pPr>
            <a:r>
              <a:rPr lang="en-US" sz="2000" dirty="0"/>
              <a:t>Holly Coleman, MSW – Trailhead partner, Director of Philanthropy &amp; Community Engagement  </a:t>
            </a:r>
          </a:p>
          <a:p>
            <a:pPr>
              <a:spcAft>
                <a:spcPts val="200"/>
              </a:spcAft>
            </a:pPr>
            <a:r>
              <a:rPr lang="en-US" sz="2000" dirty="0"/>
              <a:t>Anowara Begum, MPH – Senior research services professional</a:t>
            </a:r>
          </a:p>
          <a:p>
            <a:pPr>
              <a:spcAft>
                <a:spcPts val="200"/>
              </a:spcAft>
            </a:pPr>
            <a:r>
              <a:rPr lang="en-US" sz="2000" b="1" dirty="0">
                <a:solidFill>
                  <a:schemeClr val="accent4"/>
                </a:solidFill>
              </a:rPr>
              <a:t>Rachel Armstrong </a:t>
            </a:r>
            <a:r>
              <a:rPr lang="en-US" sz="2000" dirty="0">
                <a:solidFill>
                  <a:schemeClr val="accent4"/>
                </a:solidFill>
              </a:rPr>
              <a:t>– Research services professional</a:t>
            </a:r>
          </a:p>
        </p:txBody>
      </p:sp>
      <p:pic>
        <p:nvPicPr>
          <p:cNvPr id="6" name="Content Placeholder 12">
            <a:extLst>
              <a:ext uri="{FF2B5EF4-FFF2-40B4-BE49-F238E27FC236}">
                <a16:creationId xmlns:a16="http://schemas.microsoft.com/office/drawing/2014/main" id="{DB7075CF-DD5D-47D7-B8D2-DB2008C997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2526" y="78312"/>
            <a:ext cx="919936" cy="849172"/>
          </a:xfrm>
          <a:prstGeom prst="rect">
            <a:avLst/>
          </a:prstGeom>
        </p:spPr>
      </p:pic>
    </p:spTree>
    <p:extLst>
      <p:ext uri="{BB962C8B-B14F-4D97-AF65-F5344CB8AC3E}">
        <p14:creationId xmlns:p14="http://schemas.microsoft.com/office/powerpoint/2010/main" val="3294340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1B5C407-6405-80A4-F6B1-6D015567E64B}"/>
              </a:ext>
            </a:extLst>
          </p:cNvPr>
          <p:cNvSpPr>
            <a:spLocks noGrp="1"/>
          </p:cNvSpPr>
          <p:nvPr>
            <p:ph type="title"/>
          </p:nvPr>
        </p:nvSpPr>
        <p:spPr/>
        <p:txBody>
          <a:bodyPr/>
          <a:lstStyle/>
          <a:p>
            <a:r>
              <a:rPr lang="en-US"/>
              <a:t>Icebreaker and Community Agreement</a:t>
            </a:r>
          </a:p>
        </p:txBody>
      </p:sp>
      <p:sp>
        <p:nvSpPr>
          <p:cNvPr id="7" name="Content Placeholder 6">
            <a:extLst>
              <a:ext uri="{FF2B5EF4-FFF2-40B4-BE49-F238E27FC236}">
                <a16:creationId xmlns:a16="http://schemas.microsoft.com/office/drawing/2014/main" id="{CF1FA7F5-9E7C-DF37-EA85-89BFF055F575}"/>
              </a:ext>
            </a:extLst>
          </p:cNvPr>
          <p:cNvSpPr>
            <a:spLocks noGrp="1"/>
          </p:cNvSpPr>
          <p:nvPr>
            <p:ph type="body" idx="1"/>
          </p:nvPr>
        </p:nvSpPr>
        <p:spPr/>
        <p:txBody>
          <a:bodyPr vert="horz" lIns="45720" tIns="45720" rIns="45720" bIns="45720" anchor="t">
            <a:normAutofit/>
          </a:bodyPr>
          <a:lstStyle/>
          <a:p>
            <a:pPr marL="0" indent="0">
              <a:buNone/>
            </a:pPr>
            <a:r>
              <a:rPr lang="en-US" dirty="0"/>
              <a:t>10:15-11:15</a:t>
            </a:r>
          </a:p>
          <a:p>
            <a:pPr marL="0" indent="0">
              <a:buNone/>
            </a:pPr>
            <a:endParaRPr lang="en-US" dirty="0">
              <a:solidFill>
                <a:srgbClr val="FF0000"/>
              </a:solidFill>
            </a:endParaRPr>
          </a:p>
        </p:txBody>
      </p:sp>
    </p:spTree>
    <p:extLst>
      <p:ext uri="{BB962C8B-B14F-4D97-AF65-F5344CB8AC3E}">
        <p14:creationId xmlns:p14="http://schemas.microsoft.com/office/powerpoint/2010/main" val="304156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EEBC-A633-043B-F876-00041BE7F899}"/>
              </a:ext>
            </a:extLst>
          </p:cNvPr>
          <p:cNvSpPr>
            <a:spLocks noGrp="1"/>
          </p:cNvSpPr>
          <p:nvPr>
            <p:ph type="title"/>
          </p:nvPr>
        </p:nvSpPr>
        <p:spPr/>
        <p:txBody>
          <a:bodyPr vert="horz" lIns="0" tIns="45720" rIns="0" bIns="0" anchor="b">
            <a:normAutofit/>
          </a:bodyPr>
          <a:lstStyle/>
          <a:p>
            <a:r>
              <a:rPr lang="en-US" dirty="0"/>
              <a:t>Who did it?</a:t>
            </a:r>
          </a:p>
        </p:txBody>
      </p:sp>
      <p:sp>
        <p:nvSpPr>
          <p:cNvPr id="3" name="Text Placeholder 2">
            <a:extLst>
              <a:ext uri="{FF2B5EF4-FFF2-40B4-BE49-F238E27FC236}">
                <a16:creationId xmlns:a16="http://schemas.microsoft.com/office/drawing/2014/main" id="{DF0DC9C5-72FC-2F89-6BA4-C9F13AA4B7C0}"/>
              </a:ext>
            </a:extLst>
          </p:cNvPr>
          <p:cNvSpPr>
            <a:spLocks noGrp="1"/>
          </p:cNvSpPr>
          <p:nvPr>
            <p:ph idx="1"/>
          </p:nvPr>
        </p:nvSpPr>
        <p:spPr/>
        <p:txBody>
          <a:bodyPr vert="horz" lIns="91440" tIns="45720" rIns="91440" bIns="45720" anchor="t">
            <a:normAutofit/>
          </a:bodyPr>
          <a:lstStyle/>
          <a:p>
            <a:r>
              <a:rPr lang="en-US" dirty="0"/>
              <a:t>Everyone write something they have done on a piece of paper and put it in the bowl</a:t>
            </a:r>
          </a:p>
          <a:p>
            <a:pPr>
              <a:buClr>
                <a:srgbClr val="626B1A"/>
              </a:buClr>
            </a:pPr>
            <a:r>
              <a:rPr lang="en-US" dirty="0"/>
              <a:t>I will pull one at a time to read</a:t>
            </a:r>
          </a:p>
          <a:p>
            <a:pPr>
              <a:buClr>
                <a:srgbClr val="626B1A"/>
              </a:buClr>
            </a:pPr>
            <a:r>
              <a:rPr lang="en-US" dirty="0"/>
              <a:t>Everyone will try to guess who did the activity</a:t>
            </a:r>
          </a:p>
        </p:txBody>
      </p:sp>
    </p:spTree>
    <p:extLst>
      <p:ext uri="{BB962C8B-B14F-4D97-AF65-F5344CB8AC3E}">
        <p14:creationId xmlns:p14="http://schemas.microsoft.com/office/powerpoint/2010/main" val="2549204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562CB-E9CE-FADB-7A02-B5A6D0F74045}"/>
              </a:ext>
            </a:extLst>
          </p:cNvPr>
          <p:cNvSpPr>
            <a:spLocks noGrp="1"/>
          </p:cNvSpPr>
          <p:nvPr>
            <p:ph type="title"/>
          </p:nvPr>
        </p:nvSpPr>
        <p:spPr/>
        <p:txBody>
          <a:bodyPr vert="horz" lIns="0" tIns="45720" rIns="0" bIns="0" anchor="b">
            <a:normAutofit/>
          </a:bodyPr>
          <a:lstStyle/>
          <a:p>
            <a:r>
              <a:rPr lang="en-US" dirty="0"/>
              <a:t>Community Agreement</a:t>
            </a:r>
          </a:p>
        </p:txBody>
      </p:sp>
      <p:sp>
        <p:nvSpPr>
          <p:cNvPr id="3" name="Content Placeholder 2">
            <a:extLst>
              <a:ext uri="{FF2B5EF4-FFF2-40B4-BE49-F238E27FC236}">
                <a16:creationId xmlns:a16="http://schemas.microsoft.com/office/drawing/2014/main" id="{3E5A950A-B0A7-51FF-5531-792A26829A0F}"/>
              </a:ext>
            </a:extLst>
          </p:cNvPr>
          <p:cNvSpPr>
            <a:spLocks noGrp="1"/>
          </p:cNvSpPr>
          <p:nvPr>
            <p:ph idx="1"/>
          </p:nvPr>
        </p:nvSpPr>
        <p:spPr/>
        <p:txBody>
          <a:bodyPr vert="horz" lIns="91440" tIns="45720" rIns="91440" bIns="45720" anchor="t">
            <a:normAutofit/>
          </a:bodyPr>
          <a:lstStyle/>
          <a:p>
            <a:r>
              <a:rPr lang="en-US" dirty="0"/>
              <a:t>Everyone share expectations and norms you have for the group</a:t>
            </a:r>
          </a:p>
          <a:p>
            <a:pPr>
              <a:buClr>
                <a:srgbClr val="626B1A"/>
              </a:buClr>
            </a:pPr>
            <a:r>
              <a:rPr lang="en-US" dirty="0"/>
              <a:t>We will create a community agreement out of these ideas</a:t>
            </a:r>
          </a:p>
        </p:txBody>
      </p:sp>
    </p:spTree>
    <p:extLst>
      <p:ext uri="{BB962C8B-B14F-4D97-AF65-F5344CB8AC3E}">
        <p14:creationId xmlns:p14="http://schemas.microsoft.com/office/powerpoint/2010/main" val="1505357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FE536-BD19-86D3-601F-21DEA622B1F0}"/>
              </a:ext>
            </a:extLst>
          </p:cNvPr>
          <p:cNvSpPr>
            <a:spLocks noGrp="1"/>
          </p:cNvSpPr>
          <p:nvPr>
            <p:ph type="title"/>
          </p:nvPr>
        </p:nvSpPr>
        <p:spPr/>
        <p:txBody>
          <a:bodyPr/>
          <a:lstStyle/>
          <a:p>
            <a:r>
              <a:rPr lang="en-US" dirty="0"/>
              <a:t>Asthma Review</a:t>
            </a:r>
          </a:p>
        </p:txBody>
      </p:sp>
      <p:sp>
        <p:nvSpPr>
          <p:cNvPr id="3" name="Text Placeholder 2">
            <a:extLst>
              <a:ext uri="{FF2B5EF4-FFF2-40B4-BE49-F238E27FC236}">
                <a16:creationId xmlns:a16="http://schemas.microsoft.com/office/drawing/2014/main" id="{92E64F0B-B495-B45F-3A00-D64B2CA61F1D}"/>
              </a:ext>
            </a:extLst>
          </p:cNvPr>
          <p:cNvSpPr>
            <a:spLocks noGrp="1"/>
          </p:cNvSpPr>
          <p:nvPr>
            <p:ph type="body" idx="1"/>
          </p:nvPr>
        </p:nvSpPr>
        <p:spPr>
          <a:xfrm>
            <a:off x="707136" y="2704664"/>
            <a:ext cx="10363200" cy="2039614"/>
          </a:xfrm>
        </p:spPr>
        <p:txBody>
          <a:bodyPr>
            <a:normAutofit/>
          </a:bodyPr>
          <a:lstStyle/>
          <a:p>
            <a:r>
              <a:rPr lang="en-US" dirty="0"/>
              <a:t>11:15-1:00</a:t>
            </a:r>
          </a:p>
          <a:p>
            <a:r>
              <a:rPr lang="en-US" dirty="0"/>
              <a:t>Supplement asthma management topics from pre work: what is asthma, diagnosing, asthma control, medications, triggers, need for regular follow up care</a:t>
            </a:r>
          </a:p>
        </p:txBody>
      </p:sp>
    </p:spTree>
    <p:extLst>
      <p:ext uri="{BB962C8B-B14F-4D97-AF65-F5344CB8AC3E}">
        <p14:creationId xmlns:p14="http://schemas.microsoft.com/office/powerpoint/2010/main" val="2622083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4" name="Rectangle 4"/>
          <p:cNvSpPr>
            <a:spLocks noGrp="1" noChangeArrowheads="1"/>
          </p:cNvSpPr>
          <p:nvPr>
            <p:ph type="title"/>
          </p:nvPr>
        </p:nvSpPr>
        <p:spPr>
          <a:xfrm>
            <a:off x="607650" y="846137"/>
            <a:ext cx="7886700" cy="1325563"/>
          </a:xfrm>
        </p:spPr>
        <p:txBody>
          <a:bodyPr vert="horz" lIns="91440" tIns="45720" rIns="91440" bIns="45720" rtlCol="0" anchor="ctr">
            <a:noAutofit/>
          </a:bodyPr>
          <a:lstStyle/>
          <a:p>
            <a:r>
              <a:rPr lang="en-US" sz="4400" dirty="0">
                <a:solidFill>
                  <a:schemeClr val="tx1"/>
                </a:solidFill>
              </a:rPr>
              <a:t>Asthma</a:t>
            </a:r>
            <a:r>
              <a:rPr lang="en-US" sz="4800" dirty="0">
                <a:solidFill>
                  <a:schemeClr val="tx1"/>
                </a:solidFill>
              </a:rPr>
              <a:t>: Burden</a:t>
            </a:r>
          </a:p>
        </p:txBody>
      </p:sp>
      <p:sp>
        <p:nvSpPr>
          <p:cNvPr id="5125" name="Rectangle 5"/>
          <p:cNvSpPr>
            <a:spLocks noGrp="1" noChangeArrowheads="1"/>
          </p:cNvSpPr>
          <p:nvPr>
            <p:ph sz="half" idx="1"/>
          </p:nvPr>
        </p:nvSpPr>
        <p:spPr>
          <a:xfrm>
            <a:off x="607650" y="2171700"/>
            <a:ext cx="5306615" cy="4005263"/>
          </a:xfrm>
        </p:spPr>
        <p:txBody>
          <a:bodyPr vert="horz" lIns="91440" tIns="45720" rIns="91440" bIns="45720" rtlCol="0">
            <a:normAutofit/>
          </a:bodyPr>
          <a:lstStyle/>
          <a:p>
            <a:pPr marL="257175"/>
            <a:r>
              <a:rPr lang="en-US" sz="2800" dirty="0"/>
              <a:t>Poorly controlled asthma costs (indirect and direct):  $19 billion/year. </a:t>
            </a:r>
            <a:r>
              <a:rPr lang="en-US" sz="1600" dirty="0"/>
              <a:t>(Yaghoubi M AJRCCM 2019)</a:t>
            </a:r>
          </a:p>
          <a:p>
            <a:pPr marL="257175"/>
            <a:r>
              <a:rPr lang="en-US" sz="2800" dirty="0"/>
              <a:t>Common cause of urgent care and hospitalizations for children.</a:t>
            </a:r>
          </a:p>
          <a:p>
            <a:pPr marL="257175"/>
            <a:r>
              <a:rPr lang="en-US" sz="2800" dirty="0"/>
              <a:t>More than 50% of kids with asthma limit their activity.</a:t>
            </a:r>
          </a:p>
          <a:p>
            <a:pPr marL="0"/>
            <a:endParaRPr lang="en-US" sz="2400" dirty="0"/>
          </a:p>
        </p:txBody>
      </p:sp>
      <p:pic>
        <p:nvPicPr>
          <p:cNvPr id="2" name="Picture 1">
            <a:extLst>
              <a:ext uri="{FF2B5EF4-FFF2-40B4-BE49-F238E27FC236}">
                <a16:creationId xmlns:a16="http://schemas.microsoft.com/office/drawing/2014/main" id="{0CE6ED89-254D-4156-A3C8-E83EDF189FE0}"/>
              </a:ext>
            </a:extLst>
          </p:cNvPr>
          <p:cNvPicPr>
            <a:picLocks noChangeAspect="1"/>
          </p:cNvPicPr>
          <p:nvPr/>
        </p:nvPicPr>
        <p:blipFill rotWithShape="1">
          <a:blip r:embed="rId3"/>
          <a:srcRect l="10793" r="20694"/>
          <a:stretch/>
        </p:blipFill>
        <p:spPr>
          <a:xfrm>
            <a:off x="6277738" y="2064492"/>
            <a:ext cx="4226432" cy="4112471"/>
          </a:xfrm>
          <a:prstGeom prst="rect">
            <a:avLst/>
          </a:prstGeom>
        </p:spPr>
      </p:pic>
      <p:sp>
        <p:nvSpPr>
          <p:cNvPr id="5122" name="Rectangle 2"/>
          <p:cNvSpPr>
            <a:spLocks noChangeArrowheads="1"/>
          </p:cNvSpPr>
          <p:nvPr/>
        </p:nvSpPr>
        <p:spPr bwMode="auto">
          <a:xfrm>
            <a:off x="3067050" y="979885"/>
            <a:ext cx="6115050" cy="628650"/>
          </a:xfrm>
          <a:prstGeom prst="rect">
            <a:avLst/>
          </a:prstGeom>
          <a:noFill/>
          <a:ln w="12700">
            <a:noFill/>
            <a:miter lim="800000"/>
            <a:headEnd/>
            <a:tailEnd/>
          </a:ln>
          <a:effectLst>
            <a:outerShdw dist="17961" dir="2700000" algn="ctr" rotWithShape="0">
              <a:schemeClr val="tx1"/>
            </a:outerShdw>
          </a:effectLst>
        </p:spPr>
        <p:txBody>
          <a:bodyPr lIns="56696" tIns="27850" rIns="56696" bIns="27850" anchor="ctr"/>
          <a:lstStyle/>
          <a:p>
            <a:pPr marL="0" marR="0" lvl="0" indent="0" algn="l" defTabSz="573881" rtl="0" eaLnBrk="1" fontAlgn="auto" latinLnBrk="0" hangingPunct="1">
              <a:lnSpc>
                <a:spcPct val="100000"/>
              </a:lnSpc>
              <a:spcBef>
                <a:spcPts val="0"/>
              </a:spcBef>
              <a:spcAft>
                <a:spcPts val="0"/>
              </a:spcAft>
              <a:buClrTx/>
              <a:buSzTx/>
              <a:buFontTx/>
              <a:buNone/>
              <a:tabLst/>
              <a:defRPr/>
            </a:pPr>
            <a:endParaRPr kumimoji="0" lang="en-US" sz="2025" b="0" i="0" u="none" strike="noStrike" kern="1200" cap="none" spc="0" normalizeH="0" baseline="0" noProof="0" dirty="0">
              <a:ln>
                <a:noFill/>
              </a:ln>
              <a:solidFill>
                <a:srgbClr val="FF6600"/>
              </a:solidFill>
              <a:effectLst/>
              <a:uLnTx/>
              <a:uFillTx/>
              <a:latin typeface="Times" pitchFamily="18" charset="0"/>
              <a:ea typeface="+mn-ea"/>
              <a:cs typeface="+mn-cs"/>
            </a:endParaRPr>
          </a:p>
        </p:txBody>
      </p:sp>
      <p:sp>
        <p:nvSpPr>
          <p:cNvPr id="5123" name="Rectangle 3"/>
          <p:cNvSpPr>
            <a:spLocks noChangeArrowheads="1"/>
          </p:cNvSpPr>
          <p:nvPr/>
        </p:nvSpPr>
        <p:spPr bwMode="auto">
          <a:xfrm>
            <a:off x="3420668" y="2287191"/>
            <a:ext cx="5306615" cy="2370534"/>
          </a:xfrm>
          <a:prstGeom prst="rect">
            <a:avLst/>
          </a:prstGeom>
          <a:noFill/>
          <a:ln w="12700">
            <a:noFill/>
            <a:miter lim="800000"/>
            <a:headEnd/>
            <a:tailEnd/>
          </a:ln>
          <a:effectLst/>
        </p:spPr>
        <p:txBody>
          <a:bodyPr lIns="56696" tIns="27850" rIns="56696" bIns="27850"/>
          <a:lstStyle/>
          <a:p>
            <a:pPr marL="214313" marR="0" lvl="0" indent="-214313" algn="l" defTabSz="573881" rtl="0" eaLnBrk="1" fontAlgn="auto" latinLnBrk="0" hangingPunct="1">
              <a:lnSpc>
                <a:spcPct val="110000"/>
              </a:lnSpc>
              <a:spcBef>
                <a:spcPct val="20000"/>
              </a:spcBef>
              <a:spcAft>
                <a:spcPts val="0"/>
              </a:spcAft>
              <a:buClr>
                <a:srgbClr val="FF6600"/>
              </a:buClr>
              <a:buSzPct val="80000"/>
              <a:buFont typeface="Wingdings" pitchFamily="2" charset="2"/>
              <a:buChar char="¯"/>
              <a:tabLst/>
              <a:defRPr/>
            </a:pPr>
            <a:endParaRPr kumimoji="0" lang="en-US" sz="1125" b="0" i="0" u="none" strike="noStrike" kern="1200" cap="none" spc="0" normalizeH="0" baseline="30000" noProof="0" dirty="0">
              <a:ln>
                <a:noFill/>
              </a:ln>
              <a:solidFill>
                <a:prstClr val="black"/>
              </a:solidFill>
              <a:effectLst/>
              <a:uLnTx/>
              <a:uFillTx/>
              <a:latin typeface="Times" pitchFamily="18" charset="0"/>
              <a:ea typeface="+mn-ea"/>
              <a:cs typeface="+mn-cs"/>
            </a:endParaRPr>
          </a:p>
        </p:txBody>
      </p:sp>
    </p:spTree>
    <p:extLst>
      <p:ext uri="{BB962C8B-B14F-4D97-AF65-F5344CB8AC3E}">
        <p14:creationId xmlns:p14="http://schemas.microsoft.com/office/powerpoint/2010/main" val="1678133282"/>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Users\Paula\AppData\Local\Microsoft\Windows\INetCache\IE\6MUHKDAV\lgi01a201401101300[1].jpg"/>
          <p:cNvPicPr>
            <a:picLocks noChangeAspect="1" noChangeArrowheads="1"/>
          </p:cNvPicPr>
          <p:nvPr/>
        </p:nvPicPr>
        <p:blipFill>
          <a:blip r:embed="rId2" cstate="print"/>
          <a:srcRect/>
          <a:stretch>
            <a:fillRect/>
          </a:stretch>
        </p:blipFill>
        <p:spPr bwMode="auto">
          <a:xfrm>
            <a:off x="8954780" y="1302489"/>
            <a:ext cx="764561" cy="1347521"/>
          </a:xfrm>
          <a:prstGeom prst="rect">
            <a:avLst/>
          </a:prstGeom>
          <a:noFill/>
        </p:spPr>
      </p:pic>
      <p:sp>
        <p:nvSpPr>
          <p:cNvPr id="8" name="TextBox 7"/>
          <p:cNvSpPr txBox="1"/>
          <p:nvPr/>
        </p:nvSpPr>
        <p:spPr>
          <a:xfrm>
            <a:off x="2048934" y="1302577"/>
            <a:ext cx="665918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8AB833">
                    <a:lumMod val="75000"/>
                  </a:srgbClr>
                </a:solidFill>
                <a:effectLst/>
                <a:uLnTx/>
                <a:uFillTx/>
                <a:latin typeface="Palatino Linotype" panose="02040502050505030304"/>
                <a:ea typeface="+mn-ea"/>
                <a:cs typeface="+mn-cs"/>
              </a:rPr>
              <a:t>GOAL: Students in school and ready to learn</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8600" y="2952066"/>
            <a:ext cx="2057400" cy="1371923"/>
          </a:xfrm>
          <a:prstGeom prst="rect">
            <a:avLst/>
          </a:prstGeom>
        </p:spPr>
      </p:pic>
      <p:pic>
        <p:nvPicPr>
          <p:cNvPr id="11" name="Content Placeholder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06770" y="4703033"/>
            <a:ext cx="2043186" cy="1143000"/>
          </a:xfrm>
          <a:prstGeom prst="rect">
            <a:avLst/>
          </a:prstGeom>
        </p:spPr>
      </p:pic>
      <p:pic>
        <p:nvPicPr>
          <p:cNvPr id="12" name="Picture 11"/>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Lst>
          </a:blip>
          <a:stretch>
            <a:fillRect/>
          </a:stretch>
        </p:blipFill>
        <p:spPr>
          <a:xfrm>
            <a:off x="2830137" y="1990382"/>
            <a:ext cx="1065588" cy="1600201"/>
          </a:xfrm>
          <a:prstGeom prst="rect">
            <a:avLst/>
          </a:prstGeom>
          <a:ln>
            <a:noFill/>
          </a:ln>
          <a:effectLst>
            <a:outerShdw blurRad="292100" dist="139700" dir="2700000" algn="tl" rotWithShape="0">
              <a:srgbClr val="333333">
                <a:alpha val="65000"/>
              </a:srgbClr>
            </a:outerShdw>
          </a:effectLst>
        </p:spPr>
      </p:pic>
      <p:sp>
        <p:nvSpPr>
          <p:cNvPr id="13" name="TextBox 12"/>
          <p:cNvSpPr txBox="1"/>
          <p:nvPr/>
        </p:nvSpPr>
        <p:spPr>
          <a:xfrm>
            <a:off x="4250249" y="2326845"/>
            <a:ext cx="4190571"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lumMod val="50000"/>
                  </a:prstClr>
                </a:solidFill>
                <a:effectLst/>
                <a:uLnTx/>
                <a:uFillTx/>
                <a:latin typeface="Palatino Linotype" panose="02040502050505030304"/>
                <a:ea typeface="+mn-ea"/>
                <a:cs typeface="+mn-cs"/>
              </a:rPr>
              <a:t>cause absenteeism, about 13 million days/year</a:t>
            </a:r>
          </a:p>
        </p:txBody>
      </p:sp>
      <p:sp>
        <p:nvSpPr>
          <p:cNvPr id="14" name="TextBox 13"/>
          <p:cNvSpPr txBox="1"/>
          <p:nvPr/>
        </p:nvSpPr>
        <p:spPr>
          <a:xfrm>
            <a:off x="5388450" y="1743456"/>
            <a:ext cx="2561506"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8AB833">
                    <a:lumMod val="75000"/>
                  </a:srgbClr>
                </a:solidFill>
                <a:effectLst/>
                <a:uLnTx/>
                <a:uFillTx/>
                <a:latin typeface="Palatino Linotype" panose="02040502050505030304"/>
                <a:ea typeface="+mn-ea"/>
                <a:cs typeface="+mn-cs"/>
              </a:rPr>
              <a:t>but asthma can ... </a:t>
            </a:r>
          </a:p>
        </p:txBody>
      </p:sp>
      <p:sp>
        <p:nvSpPr>
          <p:cNvPr id="15" name="TextBox 14"/>
          <p:cNvSpPr txBox="1"/>
          <p:nvPr/>
        </p:nvSpPr>
        <p:spPr>
          <a:xfrm>
            <a:off x="6345535" y="3493560"/>
            <a:ext cx="2991525"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lumMod val="50000"/>
                  </a:prstClr>
                </a:solidFill>
                <a:effectLst/>
                <a:uLnTx/>
                <a:uFillTx/>
                <a:latin typeface="Palatino Linotype" panose="02040502050505030304"/>
                <a:ea typeface="+mn-ea"/>
                <a:cs typeface="+mn-cs"/>
              </a:rPr>
              <a:t>decrease academic performance</a:t>
            </a:r>
          </a:p>
        </p:txBody>
      </p:sp>
      <p:sp>
        <p:nvSpPr>
          <p:cNvPr id="16" name="TextBox 15"/>
          <p:cNvSpPr txBox="1"/>
          <p:nvPr/>
        </p:nvSpPr>
        <p:spPr>
          <a:xfrm>
            <a:off x="8196449" y="4923065"/>
            <a:ext cx="2457450"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lumMod val="50000"/>
                  </a:prstClr>
                </a:solidFill>
                <a:effectLst/>
                <a:uLnTx/>
                <a:uFillTx/>
                <a:latin typeface="Palatino Linotype" panose="02040502050505030304"/>
                <a:ea typeface="+mn-ea"/>
                <a:cs typeface="+mn-cs"/>
              </a:rPr>
              <a:t>limit student participation in classroom activities, physical education, and school events</a:t>
            </a:r>
            <a:endParaRPr kumimoji="0" lang="en-US" sz="900" b="0" i="0" u="none" strike="noStrike" kern="1200" cap="none" spc="0" normalizeH="0" baseline="30000" noProof="0" dirty="0">
              <a:ln>
                <a:noFill/>
              </a:ln>
              <a:solidFill>
                <a:prstClr val="black">
                  <a:lumMod val="50000"/>
                </a:prstClr>
              </a:solidFill>
              <a:effectLst>
                <a:outerShdw blurRad="38100" dist="38100" dir="2700000" algn="tl">
                  <a:srgbClr val="000000">
                    <a:alpha val="43137"/>
                  </a:srgbClr>
                </a:outerShdw>
              </a:effectLst>
              <a:uLnTx/>
              <a:uFillTx/>
              <a:latin typeface="Palatino Linotype" panose="02040502050505030304"/>
              <a:ea typeface="+mn-ea"/>
              <a:cs typeface="+mn-cs"/>
            </a:endParaRPr>
          </a:p>
        </p:txBody>
      </p:sp>
    </p:spTree>
    <p:extLst>
      <p:ext uri="{BB962C8B-B14F-4D97-AF65-F5344CB8AC3E}">
        <p14:creationId xmlns:p14="http://schemas.microsoft.com/office/powerpoint/2010/main" val="209566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52651" y="643467"/>
            <a:ext cx="2213403" cy="5571066"/>
          </a:xfrm>
        </p:spPr>
        <p:txBody>
          <a:bodyPr>
            <a:normAutofit/>
          </a:bodyPr>
          <a:lstStyle/>
          <a:p>
            <a:r>
              <a:rPr lang="en-US" dirty="0">
                <a:solidFill>
                  <a:srgbClr val="FFFFFF"/>
                </a:solidFill>
                <a:latin typeface="+mj-lt"/>
                <a:ea typeface="Al Bayan Plain" charset="-78"/>
                <a:cs typeface="Al Bayan Plain" charset="-78"/>
              </a:rPr>
              <a:t>Why Asthma?</a:t>
            </a:r>
            <a:endParaRPr lang="en-US" dirty="0">
              <a:solidFill>
                <a:srgbClr val="FFFFFF"/>
              </a:solidFill>
              <a:latin typeface="+mj-lt"/>
            </a:endParaRPr>
          </a:p>
        </p:txBody>
      </p:sp>
      <p:graphicFrame>
        <p:nvGraphicFramePr>
          <p:cNvPr id="5" name="Content Placeholder 1">
            <a:extLst>
              <a:ext uri="{FF2B5EF4-FFF2-40B4-BE49-F238E27FC236}">
                <a16:creationId xmlns:a16="http://schemas.microsoft.com/office/drawing/2014/main" id="{F1ABFC0B-92FF-EEDC-A449-DF4969D5A030}"/>
              </a:ext>
            </a:extLst>
          </p:cNvPr>
          <p:cNvGraphicFramePr>
            <a:graphicFrameLocks noGrp="1"/>
          </p:cNvGraphicFramePr>
          <p:nvPr>
            <p:ph idx="1"/>
          </p:nvPr>
        </p:nvGraphicFramePr>
        <p:xfrm>
          <a:off x="3570209" y="877956"/>
          <a:ext cx="5051582" cy="55646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020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22D3C-4118-7900-F9EE-F76887029D94}"/>
              </a:ext>
            </a:extLst>
          </p:cNvPr>
          <p:cNvSpPr>
            <a:spLocks noGrp="1"/>
          </p:cNvSpPr>
          <p:nvPr>
            <p:ph type="title"/>
          </p:nvPr>
        </p:nvSpPr>
        <p:spPr/>
        <p:txBody>
          <a:bodyPr/>
          <a:lstStyle/>
          <a:p>
            <a:r>
              <a:rPr lang="en-US" dirty="0"/>
              <a:t>Asthma Medications</a:t>
            </a:r>
          </a:p>
        </p:txBody>
      </p:sp>
      <p:sp>
        <p:nvSpPr>
          <p:cNvPr id="3" name="Content Placeholder 2">
            <a:extLst>
              <a:ext uri="{FF2B5EF4-FFF2-40B4-BE49-F238E27FC236}">
                <a16:creationId xmlns:a16="http://schemas.microsoft.com/office/drawing/2014/main" id="{DD1631BB-A2BD-6F44-F773-ADDC697A9DE7}"/>
              </a:ext>
            </a:extLst>
          </p:cNvPr>
          <p:cNvSpPr>
            <a:spLocks noGrp="1"/>
          </p:cNvSpPr>
          <p:nvPr>
            <p:ph idx="1"/>
          </p:nvPr>
        </p:nvSpPr>
        <p:spPr/>
        <p:txBody>
          <a:bodyPr/>
          <a:lstStyle/>
          <a:p>
            <a:r>
              <a:rPr lang="en-US" dirty="0"/>
              <a:t>2 broad categories</a:t>
            </a:r>
          </a:p>
          <a:p>
            <a:pPr lvl="1"/>
            <a:r>
              <a:rPr lang="en-US" dirty="0"/>
              <a:t>Reliever/rescue inhalers</a:t>
            </a:r>
          </a:p>
          <a:p>
            <a:pPr lvl="1"/>
            <a:r>
              <a:rPr lang="en-US" dirty="0"/>
              <a:t>Preventer/controllers</a:t>
            </a:r>
          </a:p>
        </p:txBody>
      </p:sp>
    </p:spTree>
    <p:extLst>
      <p:ext uri="{BB962C8B-B14F-4D97-AF65-F5344CB8AC3E}">
        <p14:creationId xmlns:p14="http://schemas.microsoft.com/office/powerpoint/2010/main" val="422220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sp>
        <p:nvSpPr>
          <p:cNvPr id="4" name="Rectangle 3">
            <a:extLst>
              <a:ext uri="{FF2B5EF4-FFF2-40B4-BE49-F238E27FC236}">
                <a16:creationId xmlns:a16="http://schemas.microsoft.com/office/drawing/2014/main" id="{7DC72186-2AA3-9E38-85D3-3942CAF0E292}"/>
              </a:ext>
            </a:extLst>
          </p:cNvPr>
          <p:cNvSpPr>
            <a:spLocks noGrp="1" noChangeArrowheads="1"/>
          </p:cNvSpPr>
          <p:nvPr>
            <p:ph type="title"/>
          </p:nvPr>
        </p:nvSpPr>
        <p:spPr>
          <a:xfrm>
            <a:off x="406402" y="1020649"/>
            <a:ext cx="7543800" cy="595329"/>
          </a:xfrm>
        </p:spPr>
        <p:txBody>
          <a:bodyPr anchor="t">
            <a:noAutofit/>
          </a:bodyPr>
          <a:lstStyle/>
          <a:p>
            <a:pPr eaLnBrk="1" hangingPunct="1">
              <a:defRPr/>
            </a:pPr>
            <a:r>
              <a:rPr lang="en-US" sz="4400" dirty="0"/>
              <a:t>What is Asthma?</a:t>
            </a:r>
          </a:p>
        </p:txBody>
      </p:sp>
      <p:pic>
        <p:nvPicPr>
          <p:cNvPr id="474" name="Google Shape;474;p9" descr="3 airway cross sections_ asthma .jpg"/>
          <p:cNvPicPr preferRelativeResize="0">
            <a:picLocks noGrp="1"/>
          </p:cNvPicPr>
          <p:nvPr>
            <p:ph idx="1"/>
          </p:nvPr>
        </p:nvPicPr>
        <p:blipFill rotWithShape="1">
          <a:blip r:embed="rId3">
            <a:alphaModFix/>
          </a:blip>
          <a:srcRect l="-177289" r="-177289"/>
          <a:stretch/>
        </p:blipFill>
        <p:spPr>
          <a:xfrm>
            <a:off x="6226770" y="980343"/>
            <a:ext cx="8824638" cy="4853211"/>
          </a:xfrm>
          <a:prstGeom prst="rect">
            <a:avLst/>
          </a:prstGeom>
          <a:noFill/>
          <a:ln>
            <a:noFill/>
          </a:ln>
        </p:spPr>
      </p:pic>
      <p:sp>
        <p:nvSpPr>
          <p:cNvPr id="3" name="TextBox 2">
            <a:extLst>
              <a:ext uri="{FF2B5EF4-FFF2-40B4-BE49-F238E27FC236}">
                <a16:creationId xmlns:a16="http://schemas.microsoft.com/office/drawing/2014/main" id="{B3361470-1498-BA0F-F865-FFA3F467FCE8}"/>
              </a:ext>
            </a:extLst>
          </p:cNvPr>
          <p:cNvSpPr txBox="1"/>
          <p:nvPr/>
        </p:nvSpPr>
        <p:spPr>
          <a:xfrm>
            <a:off x="406402" y="1894186"/>
            <a:ext cx="8394697" cy="4585871"/>
          </a:xfrm>
          <a:prstGeom prst="rect">
            <a:avLst/>
          </a:prstGeom>
          <a:noFill/>
        </p:spPr>
        <p:txBody>
          <a:bodyPr wrap="square">
            <a:spAutoFit/>
          </a:bodyPr>
          <a:lstStyle/>
          <a:p>
            <a:pPr marL="428625" marR="0" lvl="0" indent="-4286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3200" b="0" i="0" u="none" strike="noStrike" kern="1200" cap="none" spc="0" normalizeH="0" baseline="0" noProof="0">
                <a:ln>
                  <a:noFill/>
                </a:ln>
                <a:solidFill>
                  <a:srgbClr val="549E39"/>
                </a:solidFill>
                <a:effectLst/>
                <a:uLnTx/>
                <a:uFillTx/>
                <a:latin typeface="Palatino Linotype" panose="02040502050505030304"/>
                <a:ea typeface="+mn-ea"/>
                <a:cs typeface="+mn-cs"/>
              </a:rPr>
              <a:t>RECURRENT</a:t>
            </a:r>
            <a:r>
              <a:rPr kumimoji="0" lang="en-US" altLang="en-US" sz="3200" b="0" i="0" u="none" strike="noStrike" kern="1200" cap="none" spc="0" normalizeH="0" baseline="0" noProof="0">
                <a:ln>
                  <a:noFill/>
                </a:ln>
                <a:solidFill>
                  <a:prstClr val="black"/>
                </a:solidFill>
                <a:effectLst/>
                <a:uLnTx/>
                <a:uFillTx/>
                <a:latin typeface="Palatino Linotype" panose="02040502050505030304"/>
                <a:ea typeface="+mn-ea"/>
                <a:cs typeface="+mn-cs"/>
              </a:rPr>
              <a:t> cough, wheeze, chest tightness, shortness of breath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3200" b="0" i="0" u="none" strike="noStrike" kern="1200" cap="none" spc="0" normalizeH="0" baseline="0" noProof="0">
              <a:ln>
                <a:noFill/>
              </a:ln>
              <a:solidFill>
                <a:prstClr val="black"/>
              </a:solidFill>
              <a:effectLst/>
              <a:uLnTx/>
              <a:uFillTx/>
              <a:latin typeface="Palatino Linotype" panose="02040502050505030304"/>
              <a:ea typeface="+mn-ea"/>
              <a:cs typeface="+mn-cs"/>
            </a:endParaRPr>
          </a:p>
          <a:p>
            <a:pPr marL="428625" marR="0" lvl="0" indent="-4286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3200" b="0" i="0" u="none" strike="noStrike" kern="1200" cap="none" spc="0" normalizeH="0" baseline="0" noProof="0">
                <a:ln>
                  <a:noFill/>
                </a:ln>
                <a:solidFill>
                  <a:srgbClr val="549E39"/>
                </a:solidFill>
                <a:effectLst/>
                <a:uLnTx/>
                <a:uFillTx/>
                <a:latin typeface="Palatino Linotype" panose="02040502050505030304"/>
                <a:ea typeface="+mn-ea"/>
                <a:cs typeface="+mn-cs"/>
              </a:rPr>
              <a:t>REVERSIBLE</a:t>
            </a:r>
            <a:r>
              <a:rPr kumimoji="0" lang="en-US" altLang="en-US" sz="3200" b="0" i="0" u="none" strike="noStrike" kern="1200" cap="none" spc="0" normalizeH="0" baseline="0" noProof="0">
                <a:ln>
                  <a:noFill/>
                </a:ln>
                <a:solidFill>
                  <a:prstClr val="black"/>
                </a:solidFill>
                <a:effectLst/>
                <a:uLnTx/>
                <a:uFillTx/>
                <a:latin typeface="Palatino Linotype" panose="02040502050505030304"/>
                <a:ea typeface="+mn-ea"/>
                <a:cs typeface="+mn-cs"/>
              </a:rPr>
              <a:t> (gets at least partially better) with a bronchodilator (inhaled medicine like albuterol)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3200" b="0" i="0" u="none" strike="noStrike" kern="1200" cap="none" spc="0" normalizeH="0" baseline="0" noProof="0">
              <a:ln>
                <a:noFill/>
              </a:ln>
              <a:solidFill>
                <a:prstClr val="black"/>
              </a:solidFill>
              <a:effectLst/>
              <a:uLnTx/>
              <a:uFillTx/>
              <a:latin typeface="Palatino Linotype" panose="02040502050505030304"/>
              <a:ea typeface="+mn-ea"/>
              <a:cs typeface="+mn-cs"/>
            </a:endParaRPr>
          </a:p>
          <a:p>
            <a:pPr marL="428625" marR="0" lvl="0" indent="-4286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3200" b="0" i="0" u="none" strike="noStrike" kern="1200" cap="none" spc="0" normalizeH="0" baseline="0" noProof="0">
                <a:ln>
                  <a:noFill/>
                </a:ln>
                <a:solidFill>
                  <a:srgbClr val="549E39"/>
                </a:solidFill>
                <a:effectLst/>
                <a:uLnTx/>
                <a:uFillTx/>
                <a:latin typeface="Palatino Linotype" panose="02040502050505030304"/>
                <a:ea typeface="+mn-ea"/>
                <a:cs typeface="+mn-cs"/>
              </a:rPr>
              <a:t>REACTIVE</a:t>
            </a:r>
            <a:r>
              <a:rPr kumimoji="0" lang="en-US" altLang="en-US" sz="3200" b="0" i="0" u="none" strike="noStrike" kern="1200" cap="none" spc="0" normalizeH="0" baseline="0" noProof="0">
                <a:ln>
                  <a:noFill/>
                </a:ln>
                <a:solidFill>
                  <a:prstClr val="black"/>
                </a:solidFill>
                <a:effectLst/>
                <a:uLnTx/>
                <a:uFillTx/>
                <a:latin typeface="Palatino Linotype" panose="02040502050505030304"/>
                <a:ea typeface="+mn-ea"/>
                <a:cs typeface="+mn-cs"/>
              </a:rPr>
              <a:t> Symptoms often have specific triggers like exercise or allergies</a:t>
            </a:r>
            <a:r>
              <a:rPr kumimoji="0" lang="en-US" altLang="en-US" sz="3600" b="0" i="0" u="none" strike="noStrike" kern="1200" cap="none" spc="0" normalizeH="0" baseline="0" noProof="0">
                <a:ln>
                  <a:noFill/>
                </a:ln>
                <a:solidFill>
                  <a:srgbClr val="FF0000"/>
                </a:solidFill>
                <a:effectLst/>
                <a:uLnTx/>
                <a:uFillTx/>
                <a:latin typeface="Palatino Linotype" panose="02040502050505030304"/>
                <a:ea typeface="+mn-ea"/>
                <a:cs typeface="+mn-cs"/>
              </a:rPr>
              <a:t> </a:t>
            </a:r>
            <a:endParaRPr kumimoji="0" lang="en-US" sz="3200" b="0" i="0" u="none" strike="noStrike" kern="1200" cap="none" spc="0" normalizeH="0" baseline="0" noProof="0" dirty="0">
              <a:ln>
                <a:noFill/>
              </a:ln>
              <a:solidFill>
                <a:prstClr val="black"/>
              </a:solidFill>
              <a:effectLst/>
              <a:uLnTx/>
              <a:uFillTx/>
              <a:latin typeface="Palatino Linotype" panose="020405020505050303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4650091" y="2295288"/>
            <a:ext cx="7090992" cy="3942176"/>
          </a:xfrm>
          <a:prstGeom prst="rect">
            <a:avLst/>
          </a:prstGeom>
        </p:spPr>
      </p:pic>
      <p:sp>
        <p:nvSpPr>
          <p:cNvPr id="135171" name="Rectangle 3"/>
          <p:cNvSpPr>
            <a:spLocks noGrp="1" noChangeArrowheads="1"/>
          </p:cNvSpPr>
          <p:nvPr>
            <p:ph type="title"/>
          </p:nvPr>
        </p:nvSpPr>
        <p:spPr>
          <a:xfrm>
            <a:off x="316548" y="1042485"/>
            <a:ext cx="7543800" cy="595329"/>
          </a:xfrm>
        </p:spPr>
        <p:txBody>
          <a:bodyPr anchor="t">
            <a:noAutofit/>
          </a:bodyPr>
          <a:lstStyle/>
          <a:p>
            <a:pPr eaLnBrk="1" hangingPunct="1">
              <a:defRPr/>
            </a:pPr>
            <a:r>
              <a:rPr lang="en-US" sz="4400" dirty="0"/>
              <a:t>Pathology of Asthma</a:t>
            </a:r>
          </a:p>
        </p:txBody>
      </p:sp>
      <p:sp>
        <p:nvSpPr>
          <p:cNvPr id="135172" name="Rectangle 4"/>
          <p:cNvSpPr>
            <a:spLocks noGrp="1" noChangeArrowheads="1"/>
          </p:cNvSpPr>
          <p:nvPr>
            <p:ph idx="1"/>
          </p:nvPr>
        </p:nvSpPr>
        <p:spPr/>
        <p:txBody>
          <a:bodyPr/>
          <a:lstStyle/>
          <a:p>
            <a:pPr eaLnBrk="1" hangingPunct="1">
              <a:buSzPct val="95000"/>
              <a:buFontTx/>
              <a:buNone/>
              <a:defRPr/>
            </a:pPr>
            <a:endParaRPr lang="en-US" dirty="0">
              <a:ea typeface="+mn-ea"/>
              <a:cs typeface="+mn-cs"/>
            </a:endParaRPr>
          </a:p>
          <a:p>
            <a:pPr eaLnBrk="1" hangingPunct="1">
              <a:buSzPct val="95000"/>
              <a:buFontTx/>
              <a:buNone/>
              <a:defRPr/>
            </a:pPr>
            <a:endParaRPr lang="en-US" dirty="0">
              <a:ea typeface="+mn-ea"/>
              <a:cs typeface="+mn-cs"/>
            </a:endParaRPr>
          </a:p>
          <a:p>
            <a:pPr eaLnBrk="1" hangingPunct="1">
              <a:buSzPct val="95000"/>
              <a:buFontTx/>
              <a:buChar char="•"/>
              <a:defRPr/>
            </a:pPr>
            <a:endParaRPr lang="en-US" dirty="0">
              <a:ea typeface="+mn-ea"/>
              <a:cs typeface="+mn-cs"/>
            </a:endParaRPr>
          </a:p>
          <a:p>
            <a:pPr eaLnBrk="1" hangingPunct="1">
              <a:buSzPct val="95000"/>
              <a:buFontTx/>
              <a:buNone/>
              <a:defRPr/>
            </a:pPr>
            <a:endParaRPr lang="en-US" dirty="0">
              <a:ea typeface="+mn-ea"/>
              <a:cs typeface="+mn-cs"/>
            </a:endParaRPr>
          </a:p>
        </p:txBody>
      </p:sp>
      <p:sp>
        <p:nvSpPr>
          <p:cNvPr id="135173" name="Rectangle 5"/>
          <p:cNvSpPr>
            <a:spLocks noGrp="1" noChangeArrowheads="1"/>
          </p:cNvSpPr>
          <p:nvPr>
            <p:ph type="body" sz="half" idx="4294967295"/>
          </p:nvPr>
        </p:nvSpPr>
        <p:spPr>
          <a:xfrm>
            <a:off x="316548" y="1935479"/>
            <a:ext cx="6084252" cy="3942177"/>
          </a:xfrm>
        </p:spPr>
        <p:txBody>
          <a:bodyPr>
            <a:normAutofit/>
          </a:bodyPr>
          <a:lstStyle/>
          <a:p>
            <a:pPr eaLnBrk="1" hangingPunct="1">
              <a:buSzPct val="95000"/>
              <a:buFontTx/>
              <a:buChar char="•"/>
              <a:defRPr/>
            </a:pPr>
            <a:r>
              <a:rPr lang="en-US" sz="2800" dirty="0"/>
              <a:t>Airway inflammation </a:t>
            </a:r>
          </a:p>
          <a:p>
            <a:pPr eaLnBrk="1" hangingPunct="1">
              <a:buSzPct val="95000"/>
              <a:buFontTx/>
              <a:buChar char="•"/>
              <a:defRPr/>
            </a:pPr>
            <a:r>
              <a:rPr lang="en-US" sz="2800" dirty="0"/>
              <a:t>Airway obstruction (reversible) </a:t>
            </a:r>
          </a:p>
          <a:p>
            <a:pPr eaLnBrk="1" hangingPunct="1">
              <a:buSzPct val="95000"/>
              <a:buFontTx/>
              <a:buChar char="•"/>
              <a:defRPr/>
            </a:pPr>
            <a:r>
              <a:rPr lang="en-US" sz="2800" dirty="0"/>
              <a:t>Hyperresponsiveness (irritability of airways)</a:t>
            </a:r>
          </a:p>
          <a:p>
            <a:pPr eaLnBrk="1" hangingPunct="1">
              <a:buSzPct val="95000"/>
              <a:buFontTx/>
              <a:buNone/>
              <a:defRPr/>
            </a:pPr>
            <a:endParaRPr lang="en-US" sz="3200" dirty="0"/>
          </a:p>
        </p:txBody>
      </p:sp>
    </p:spTree>
    <p:extLst>
      <p:ext uri="{BB962C8B-B14F-4D97-AF65-F5344CB8AC3E}">
        <p14:creationId xmlns:p14="http://schemas.microsoft.com/office/powerpoint/2010/main" val="26673643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96852"/>
            <a:ext cx="10972800" cy="1143000"/>
          </a:xfrm>
        </p:spPr>
        <p:txBody>
          <a:bodyPr anchor="t">
            <a:normAutofit/>
          </a:bodyPr>
          <a:lstStyle/>
          <a:p>
            <a:r>
              <a:rPr lang="en-US" sz="3200" b="1" dirty="0">
                <a:solidFill>
                  <a:srgbClr val="660066"/>
                </a:solidFill>
              </a:rPr>
              <a:t>Diagnosis of Asthma</a:t>
            </a:r>
          </a:p>
        </p:txBody>
      </p:sp>
      <p:sp>
        <p:nvSpPr>
          <p:cNvPr id="3" name="Content Placeholder 2"/>
          <p:cNvSpPr>
            <a:spLocks noGrp="1"/>
          </p:cNvSpPr>
          <p:nvPr>
            <p:ph idx="1"/>
          </p:nvPr>
        </p:nvSpPr>
        <p:spPr>
          <a:xfrm>
            <a:off x="1981200" y="1451113"/>
            <a:ext cx="8229600" cy="5275833"/>
          </a:xfrm>
        </p:spPr>
        <p:txBody>
          <a:bodyPr>
            <a:normAutofit fontScale="85000" lnSpcReduction="20000"/>
          </a:bodyPr>
          <a:lstStyle/>
          <a:p>
            <a:pPr lvl="0"/>
            <a:r>
              <a:rPr lang="en-US" sz="2800" dirty="0"/>
              <a:t>Diagnosis of asthma based on:</a:t>
            </a:r>
          </a:p>
          <a:p>
            <a:pPr lvl="1"/>
            <a:r>
              <a:rPr lang="en-US" dirty="0">
                <a:solidFill>
                  <a:srgbClr val="7030A0"/>
                </a:solidFill>
              </a:rPr>
              <a:t>History of episodic symptoms </a:t>
            </a:r>
            <a:r>
              <a:rPr lang="en-US" dirty="0"/>
              <a:t>related to airflow obstruction or airway </a:t>
            </a:r>
            <a:r>
              <a:rPr lang="en-US" dirty="0" err="1"/>
              <a:t>hyperresponsiveness</a:t>
            </a:r>
            <a:r>
              <a:rPr lang="en-US" dirty="0"/>
              <a:t> </a:t>
            </a:r>
          </a:p>
          <a:p>
            <a:pPr lvl="1"/>
            <a:r>
              <a:rPr lang="en-US" dirty="0"/>
              <a:t>Evidence of </a:t>
            </a:r>
            <a:r>
              <a:rPr lang="en-US" dirty="0">
                <a:solidFill>
                  <a:srgbClr val="7030A0"/>
                </a:solidFill>
              </a:rPr>
              <a:t>variable airflow obstruction </a:t>
            </a:r>
            <a:r>
              <a:rPr lang="en-US" dirty="0"/>
              <a:t>from bronchodilator reversibility testing or other tests</a:t>
            </a:r>
          </a:p>
          <a:p>
            <a:pPr lvl="1"/>
            <a:r>
              <a:rPr lang="en-US" dirty="0"/>
              <a:t>Alternative diagnoses are excluded</a:t>
            </a:r>
          </a:p>
          <a:p>
            <a:pPr>
              <a:spcBef>
                <a:spcPts val="400"/>
              </a:spcBef>
              <a:spcAft>
                <a:spcPts val="400"/>
              </a:spcAft>
            </a:pPr>
            <a:r>
              <a:rPr lang="en-US" sz="2800" dirty="0"/>
              <a:t>Document evidence for the diagnosis in patient’s chart, preferably before starting controller treatment</a:t>
            </a:r>
          </a:p>
          <a:p>
            <a:pPr lvl="1"/>
            <a:r>
              <a:rPr lang="en-US" dirty="0"/>
              <a:t>More difficult to confirm the diagnosis after treatment started</a:t>
            </a:r>
          </a:p>
          <a:p>
            <a:r>
              <a:rPr lang="en-US" sz="2800" dirty="0">
                <a:solidFill>
                  <a:srgbClr val="000000"/>
                </a:solidFill>
              </a:rPr>
              <a:t>Recommended methods to establish the diagnosis: </a:t>
            </a:r>
          </a:p>
          <a:p>
            <a:pPr lvl="1"/>
            <a:r>
              <a:rPr lang="en-US" dirty="0"/>
              <a:t>Detailed medical history</a:t>
            </a:r>
          </a:p>
          <a:p>
            <a:pPr lvl="1"/>
            <a:r>
              <a:rPr lang="en-US" dirty="0"/>
              <a:t>Physical exam focusing on the upper respiratory tract, chest and skin</a:t>
            </a:r>
          </a:p>
          <a:p>
            <a:pPr lvl="1"/>
            <a:r>
              <a:rPr lang="en-US" dirty="0"/>
              <a:t>Spirometry to demonstrate obstruction and assess reversibility, including in children 5 years of age or older </a:t>
            </a:r>
          </a:p>
          <a:p>
            <a:pPr lvl="1"/>
            <a:r>
              <a:rPr lang="en-US" dirty="0"/>
              <a:t>Additional studies to exclude alternate diagnoses </a:t>
            </a:r>
          </a:p>
          <a:p>
            <a:endParaRPr lang="en-US" dirty="0"/>
          </a:p>
          <a:p>
            <a:pPr lvl="1"/>
            <a:endParaRPr lang="en-US" dirty="0"/>
          </a:p>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idx="4294967295"/>
          </p:nvPr>
        </p:nvSpPr>
        <p:spPr>
          <a:xfrm>
            <a:off x="1981200" y="807212"/>
            <a:ext cx="8229600" cy="851408"/>
          </a:xfrm>
        </p:spPr>
        <p:txBody>
          <a:bodyPr anchor="t">
            <a:noAutofit/>
          </a:bodyPr>
          <a:lstStyle/>
          <a:p>
            <a:pPr eaLnBrk="1" hangingPunct="1"/>
            <a:r>
              <a:rPr lang="en-US" sz="3200" b="1" dirty="0">
                <a:solidFill>
                  <a:srgbClr val="660066"/>
                </a:solidFill>
                <a:latin typeface="Arial" charset="0"/>
              </a:rPr>
              <a:t>Diagnosing Asthma: Medical History</a:t>
            </a:r>
          </a:p>
        </p:txBody>
      </p:sp>
      <p:sp>
        <p:nvSpPr>
          <p:cNvPr id="207875" name="Rectangle 3"/>
          <p:cNvSpPr>
            <a:spLocks noGrp="1" noChangeArrowheads="1"/>
          </p:cNvSpPr>
          <p:nvPr>
            <p:ph type="body" sz="half" idx="4294967295"/>
          </p:nvPr>
        </p:nvSpPr>
        <p:spPr>
          <a:xfrm>
            <a:off x="1970088" y="1738312"/>
            <a:ext cx="4038600" cy="4586288"/>
          </a:xfrm>
        </p:spPr>
        <p:txBody>
          <a:bodyPr>
            <a:normAutofit fontScale="92500" lnSpcReduction="10000"/>
          </a:bodyPr>
          <a:lstStyle/>
          <a:p>
            <a:pPr eaLnBrk="1" hangingPunct="1"/>
            <a:r>
              <a:rPr lang="en-US" sz="2800" dirty="0">
                <a:solidFill>
                  <a:srgbClr val="000000"/>
                </a:solidFill>
                <a:latin typeface="Arial" charset="0"/>
              </a:rPr>
              <a:t>Symptoms</a:t>
            </a:r>
          </a:p>
          <a:p>
            <a:pPr lvl="1" eaLnBrk="1" hangingPunct="1"/>
            <a:r>
              <a:rPr lang="en-US" dirty="0">
                <a:solidFill>
                  <a:srgbClr val="000000"/>
                </a:solidFill>
                <a:latin typeface="Arial" charset="0"/>
              </a:rPr>
              <a:t>Coughing</a:t>
            </a:r>
          </a:p>
          <a:p>
            <a:pPr lvl="1" eaLnBrk="1" hangingPunct="1"/>
            <a:r>
              <a:rPr lang="en-US" dirty="0">
                <a:solidFill>
                  <a:srgbClr val="000000"/>
                </a:solidFill>
                <a:latin typeface="Arial" charset="0"/>
              </a:rPr>
              <a:t>Wheezing</a:t>
            </a:r>
          </a:p>
          <a:p>
            <a:pPr lvl="1" eaLnBrk="1" hangingPunct="1"/>
            <a:r>
              <a:rPr lang="en-US" dirty="0">
                <a:solidFill>
                  <a:srgbClr val="000000"/>
                </a:solidFill>
                <a:latin typeface="Arial" charset="0"/>
              </a:rPr>
              <a:t>Shortness of breath</a:t>
            </a:r>
          </a:p>
          <a:p>
            <a:pPr lvl="1" eaLnBrk="1" hangingPunct="1"/>
            <a:r>
              <a:rPr lang="en-US" dirty="0">
                <a:solidFill>
                  <a:srgbClr val="000000"/>
                </a:solidFill>
                <a:latin typeface="Arial" charset="0"/>
              </a:rPr>
              <a:t>Chest tightness</a:t>
            </a:r>
          </a:p>
          <a:p>
            <a:pPr lvl="1" eaLnBrk="1" hangingPunct="1"/>
            <a:r>
              <a:rPr lang="en-US" dirty="0">
                <a:solidFill>
                  <a:srgbClr val="000000"/>
                </a:solidFill>
                <a:latin typeface="Arial" charset="0"/>
              </a:rPr>
              <a:t>“Trouble breathing”</a:t>
            </a:r>
          </a:p>
          <a:p>
            <a:pPr>
              <a:spcBef>
                <a:spcPts val="400"/>
              </a:spcBef>
              <a:spcAft>
                <a:spcPts val="400"/>
              </a:spcAft>
            </a:pPr>
            <a:r>
              <a:rPr lang="en-US" sz="2800" dirty="0">
                <a:solidFill>
                  <a:srgbClr val="000000"/>
                </a:solidFill>
                <a:latin typeface="Arial" charset="0"/>
              </a:rPr>
              <a:t>Pattern of symptoms</a:t>
            </a:r>
          </a:p>
          <a:p>
            <a:pPr>
              <a:spcBef>
                <a:spcPts val="400"/>
              </a:spcBef>
              <a:spcAft>
                <a:spcPts val="400"/>
              </a:spcAft>
            </a:pPr>
            <a:r>
              <a:rPr lang="en-US" sz="2800" dirty="0">
                <a:solidFill>
                  <a:srgbClr val="000000"/>
                </a:solidFill>
                <a:latin typeface="Arial" charset="0"/>
              </a:rPr>
              <a:t>Severity</a:t>
            </a:r>
          </a:p>
          <a:p>
            <a:pPr>
              <a:spcBef>
                <a:spcPts val="400"/>
              </a:spcBef>
              <a:spcAft>
                <a:spcPts val="400"/>
              </a:spcAft>
            </a:pPr>
            <a:r>
              <a:rPr lang="en-US" sz="2800" dirty="0">
                <a:solidFill>
                  <a:srgbClr val="000000"/>
                </a:solidFill>
                <a:latin typeface="Arial" charset="0"/>
              </a:rPr>
              <a:t>Family History</a:t>
            </a:r>
          </a:p>
          <a:p>
            <a:pPr lvl="1"/>
            <a:r>
              <a:rPr lang="en-US" dirty="0">
                <a:solidFill>
                  <a:srgbClr val="000000"/>
                </a:solidFill>
                <a:latin typeface="Arial" charset="0"/>
              </a:rPr>
              <a:t>Asthma</a:t>
            </a:r>
          </a:p>
          <a:p>
            <a:pPr lvl="1"/>
            <a:r>
              <a:rPr lang="en-US" dirty="0">
                <a:solidFill>
                  <a:srgbClr val="000000"/>
                </a:solidFill>
                <a:latin typeface="Arial" charset="0"/>
              </a:rPr>
              <a:t>Allergies </a:t>
            </a:r>
          </a:p>
        </p:txBody>
      </p:sp>
      <p:pic>
        <p:nvPicPr>
          <p:cNvPr id="5" name="Picture 4" descr="72867946_11_kidanddoc.jpg"/>
          <p:cNvPicPr>
            <a:picLocks noChangeAspect="1"/>
          </p:cNvPicPr>
          <p:nvPr/>
        </p:nvPicPr>
        <p:blipFill>
          <a:blip r:embed="rId3"/>
          <a:stretch>
            <a:fillRect/>
          </a:stretch>
        </p:blipFill>
        <p:spPr>
          <a:xfrm>
            <a:off x="6827720" y="2377440"/>
            <a:ext cx="3108556" cy="2590800"/>
          </a:xfrm>
          <a:prstGeom prst="rect">
            <a:avLst/>
          </a:prstGeom>
          <a:ln w="12700" cap="flat" cmpd="sng" algn="ctr">
            <a:solidFill>
              <a:schemeClr val="accent1"/>
            </a:solidFill>
            <a:prstDash val="solid"/>
            <a:round/>
            <a:headEnd type="none" w="med" len="med"/>
            <a:tailEnd type="none" w="med" len="me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682" name="Rectangle 1026"/>
          <p:cNvSpPr>
            <a:spLocks noGrp="1" noChangeArrowheads="1"/>
          </p:cNvSpPr>
          <p:nvPr>
            <p:ph type="title"/>
          </p:nvPr>
        </p:nvSpPr>
        <p:spPr>
          <a:xfrm>
            <a:off x="1752600" y="845312"/>
            <a:ext cx="8397240" cy="1161288"/>
          </a:xfrm>
        </p:spPr>
        <p:txBody>
          <a:bodyPr anchor="t">
            <a:normAutofit/>
          </a:bodyPr>
          <a:lstStyle/>
          <a:p>
            <a:r>
              <a:rPr lang="en-US" sz="3200" b="1" dirty="0">
                <a:solidFill>
                  <a:srgbClr val="660066"/>
                </a:solidFill>
              </a:rPr>
              <a:t> Diagnosis of Asthma - Partially Reversible Airflow Obstruction </a:t>
            </a:r>
          </a:p>
        </p:txBody>
      </p:sp>
      <p:sp>
        <p:nvSpPr>
          <p:cNvPr id="327683" name="Rectangle 1027"/>
          <p:cNvSpPr>
            <a:spLocks noGrp="1" noChangeArrowheads="1"/>
          </p:cNvSpPr>
          <p:nvPr>
            <p:ph type="body" idx="1"/>
          </p:nvPr>
        </p:nvSpPr>
        <p:spPr>
          <a:xfrm>
            <a:off x="1752600" y="2108200"/>
            <a:ext cx="8826500" cy="4762500"/>
          </a:xfrm>
        </p:spPr>
        <p:txBody>
          <a:bodyPr>
            <a:normAutofit/>
          </a:bodyPr>
          <a:lstStyle/>
          <a:p>
            <a:pPr>
              <a:lnSpc>
                <a:spcPct val="90000"/>
              </a:lnSpc>
              <a:spcAft>
                <a:spcPct val="20000"/>
              </a:spcAft>
            </a:pPr>
            <a:r>
              <a:rPr lang="en-US" sz="2800" dirty="0"/>
              <a:t>Use</a:t>
            </a:r>
            <a:r>
              <a:rPr lang="en-US" sz="2800" dirty="0">
                <a:solidFill>
                  <a:srgbClr val="FFFF00"/>
                </a:solidFill>
              </a:rPr>
              <a:t> </a:t>
            </a:r>
            <a:r>
              <a:rPr lang="en-US" sz="2800" dirty="0"/>
              <a:t>spirometry to establish airflow obstruction</a:t>
            </a:r>
          </a:p>
          <a:p>
            <a:pPr lvl="1">
              <a:lnSpc>
                <a:spcPct val="90000"/>
              </a:lnSpc>
              <a:spcAft>
                <a:spcPct val="20000"/>
              </a:spcAft>
              <a:buSzTx/>
              <a:buFont typeface="Wingdings" charset="2"/>
              <a:buChar char="§"/>
            </a:pPr>
            <a:r>
              <a:rPr lang="en-US" dirty="0"/>
              <a:t>FEV</a:t>
            </a:r>
            <a:r>
              <a:rPr lang="en-US" baseline="-25000" dirty="0"/>
              <a:t>1</a:t>
            </a:r>
            <a:r>
              <a:rPr lang="en-US" dirty="0"/>
              <a:t> is reduced (&lt; 80% of predicted)</a:t>
            </a:r>
          </a:p>
          <a:p>
            <a:pPr lvl="1">
              <a:lnSpc>
                <a:spcPct val="90000"/>
              </a:lnSpc>
              <a:spcAft>
                <a:spcPct val="20000"/>
              </a:spcAft>
              <a:buFont typeface="Wingdings" charset="2"/>
              <a:buChar char="§"/>
            </a:pPr>
            <a:r>
              <a:rPr lang="en-US" dirty="0"/>
              <a:t>FEV</a:t>
            </a:r>
            <a:r>
              <a:rPr lang="en-US" baseline="-25000" dirty="0"/>
              <a:t>1</a:t>
            </a:r>
            <a:r>
              <a:rPr lang="en-US" dirty="0"/>
              <a:t>/FVC is reduced (</a:t>
            </a:r>
            <a:r>
              <a:rPr lang="en-AU" dirty="0"/>
              <a:t>&gt;0.75 – 0.80 in healthy adults, and &gt;0.90 in children)</a:t>
            </a:r>
            <a:endParaRPr lang="en-US" dirty="0"/>
          </a:p>
          <a:p>
            <a:pPr lvl="1">
              <a:lnSpc>
                <a:spcPct val="90000"/>
              </a:lnSpc>
              <a:spcBef>
                <a:spcPct val="0"/>
              </a:spcBef>
              <a:buSzPct val="105000"/>
              <a:buFont typeface="Wingdings" charset="2"/>
              <a:buChar char="§"/>
            </a:pPr>
            <a:endParaRPr lang="en-US" dirty="0"/>
          </a:p>
          <a:p>
            <a:pPr>
              <a:lnSpc>
                <a:spcPct val="90000"/>
              </a:lnSpc>
              <a:buClr>
                <a:srgbClr val="EF1F1D"/>
              </a:buClr>
              <a:buFont typeface="Wingdings 2" charset="2"/>
              <a:buNone/>
            </a:pPr>
            <a:endParaRPr lang="en-US" dirty="0">
              <a:solidFill>
                <a:srgbClr val="FFFF00"/>
              </a:solidFill>
            </a:endParaRPr>
          </a:p>
        </p:txBody>
      </p:sp>
      <p:pic>
        <p:nvPicPr>
          <p:cNvPr id="4" name="Picture 4"/>
          <p:cNvPicPr>
            <a:picLocks noChangeAspect="1" noChangeArrowheads="1"/>
          </p:cNvPicPr>
          <p:nvPr/>
        </p:nvPicPr>
        <p:blipFill>
          <a:blip r:embed="rId3"/>
          <a:srcRect/>
          <a:stretch>
            <a:fillRect/>
          </a:stretch>
        </p:blipFill>
        <p:spPr bwMode="auto">
          <a:xfrm>
            <a:off x="4216400" y="4114801"/>
            <a:ext cx="3700913" cy="2746771"/>
          </a:xfrm>
          <a:prstGeom prst="rect">
            <a:avLst/>
          </a:prstGeom>
          <a:noFill/>
          <a:ln w="9525">
            <a:noFill/>
            <a:miter lim="800000"/>
            <a:headEnd/>
            <a:tailEnd/>
          </a:ln>
        </p:spPr>
      </p:pic>
    </p:spTree>
    <p:extLst>
      <p:ext uri="{BB962C8B-B14F-4D97-AF65-F5344CB8AC3E}">
        <p14:creationId xmlns:p14="http://schemas.microsoft.com/office/powerpoint/2010/main" val="163770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6" name="Rectangle 4"/>
          <p:cNvSpPr>
            <a:spLocks noGrp="1" noChangeArrowheads="1"/>
          </p:cNvSpPr>
          <p:nvPr>
            <p:ph type="ctrTitle"/>
          </p:nvPr>
        </p:nvSpPr>
        <p:spPr>
          <a:xfrm>
            <a:off x="2438400" y="1828801"/>
            <a:ext cx="7924800" cy="1431925"/>
          </a:xfrm>
        </p:spPr>
        <p:txBody>
          <a:bodyPr>
            <a:normAutofit/>
          </a:bodyPr>
          <a:lstStyle/>
          <a:p>
            <a:pPr algn="ctr" eaLnBrk="1" hangingPunct="1">
              <a:defRPr/>
            </a:pPr>
            <a:r>
              <a:rPr lang="en-US" sz="3200" b="1" dirty="0">
                <a:solidFill>
                  <a:srgbClr val="660066"/>
                </a:solidFill>
              </a:rPr>
              <a:t>Ongoing Asthma Assessment </a:t>
            </a:r>
            <a:br>
              <a:rPr lang="en-US" sz="3200" b="1" dirty="0">
                <a:solidFill>
                  <a:srgbClr val="660066"/>
                </a:solidFill>
              </a:rPr>
            </a:br>
            <a:r>
              <a:rPr lang="en-US" sz="3200" b="1" dirty="0">
                <a:solidFill>
                  <a:srgbClr val="660066"/>
                </a:solidFill>
              </a:rPr>
              <a:t>and Monitoring  </a:t>
            </a:r>
          </a:p>
        </p:txBody>
      </p:sp>
      <p:sp>
        <p:nvSpPr>
          <p:cNvPr id="289797" name="Rectangle 5"/>
          <p:cNvSpPr>
            <a:spLocks noGrp="1" noChangeArrowheads="1"/>
          </p:cNvSpPr>
          <p:nvPr>
            <p:ph type="subTitle" idx="1"/>
          </p:nvPr>
        </p:nvSpPr>
        <p:spPr>
          <a:xfrm>
            <a:off x="2819400" y="3657600"/>
            <a:ext cx="6934200" cy="1752600"/>
          </a:xfrm>
        </p:spPr>
        <p:txBody>
          <a:bodyPr>
            <a:normAutofit/>
          </a:bodyPr>
          <a:lstStyle/>
          <a:p>
            <a:pPr algn="ctr" eaLnBrk="1" hangingPunct="1">
              <a:defRPr/>
            </a:pPr>
            <a:r>
              <a:rPr lang="en-US" sz="4400" b="1" dirty="0">
                <a:solidFill>
                  <a:schemeClr val="tx2">
                    <a:lumMod val="60000"/>
                    <a:lumOff val="40000"/>
                  </a:schemeClr>
                </a:solidFill>
              </a:rPr>
              <a:t>Asthma Control</a:t>
            </a:r>
          </a:p>
        </p:txBody>
      </p:sp>
    </p:spTree>
    <p:extLst>
      <p:ext uri="{BB962C8B-B14F-4D97-AF65-F5344CB8AC3E}">
        <p14:creationId xmlns:p14="http://schemas.microsoft.com/office/powerpoint/2010/main" val="94889589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026"/>
          <p:cNvSpPr>
            <a:spLocks noGrp="1" noChangeArrowheads="1"/>
          </p:cNvSpPr>
          <p:nvPr>
            <p:ph type="title"/>
          </p:nvPr>
        </p:nvSpPr>
        <p:spPr>
          <a:xfrm>
            <a:off x="1905000" y="667512"/>
            <a:ext cx="8533536" cy="975360"/>
          </a:xfrm>
        </p:spPr>
        <p:txBody>
          <a:bodyPr anchor="t">
            <a:normAutofit/>
          </a:bodyPr>
          <a:lstStyle/>
          <a:p>
            <a:r>
              <a:rPr lang="en-US" sz="3200" b="1" dirty="0">
                <a:solidFill>
                  <a:srgbClr val="660066"/>
                </a:solidFill>
              </a:rPr>
              <a:t>Asthma Assessment and Monitoring</a:t>
            </a:r>
            <a:endParaRPr lang="en-US" sz="3200" b="1" dirty="0">
              <a:solidFill>
                <a:srgbClr val="660066"/>
              </a:solidFill>
              <a:latin typeface="Arial" charset="0"/>
            </a:endParaRPr>
          </a:p>
        </p:txBody>
      </p:sp>
      <p:sp>
        <p:nvSpPr>
          <p:cNvPr id="154627" name="Rectangle 1027"/>
          <p:cNvSpPr>
            <a:spLocks noGrp="1" noChangeArrowheads="1"/>
          </p:cNvSpPr>
          <p:nvPr>
            <p:ph type="body" idx="1"/>
          </p:nvPr>
        </p:nvSpPr>
        <p:spPr>
          <a:xfrm>
            <a:off x="1524000" y="1642872"/>
            <a:ext cx="9029700" cy="5113528"/>
          </a:xfrm>
        </p:spPr>
        <p:txBody>
          <a:bodyPr>
            <a:normAutofit/>
          </a:bodyPr>
          <a:lstStyle/>
          <a:p>
            <a:pPr marL="457200" indent="-457200">
              <a:buFont typeface="+mj-lt"/>
              <a:buAutoNum type="arabicPeriod"/>
            </a:pPr>
            <a:endParaRPr lang="en-US" sz="2800" dirty="0">
              <a:solidFill>
                <a:srgbClr val="FFFF00"/>
              </a:solidFill>
              <a:latin typeface="Arial" charset="0"/>
            </a:endParaRPr>
          </a:p>
          <a:p>
            <a:pPr marL="457200" indent="-457200">
              <a:buFont typeface="+mj-lt"/>
              <a:buAutoNum type="arabicPeriod"/>
            </a:pPr>
            <a:r>
              <a:rPr lang="en-AU" dirty="0"/>
              <a:t>Asthma control - two domains to assess</a:t>
            </a:r>
          </a:p>
          <a:p>
            <a:pPr lvl="1">
              <a:buClr>
                <a:srgbClr val="F79646"/>
              </a:buClr>
            </a:pPr>
            <a:r>
              <a:rPr lang="en-AU" dirty="0"/>
              <a:t>Symptom control and beta</a:t>
            </a:r>
            <a:r>
              <a:rPr lang="en-AU" baseline="-25000" dirty="0"/>
              <a:t>2</a:t>
            </a:r>
            <a:r>
              <a:rPr lang="en-AU" dirty="0"/>
              <a:t> use over the last 2-4 weeks</a:t>
            </a:r>
          </a:p>
          <a:p>
            <a:pPr lvl="1">
              <a:buClr>
                <a:srgbClr val="F79646"/>
              </a:buClr>
            </a:pPr>
            <a:r>
              <a:rPr lang="en-AU" dirty="0"/>
              <a:t>Risk factors for poor outcomes, including low lung function</a:t>
            </a:r>
          </a:p>
        </p:txBody>
      </p:sp>
    </p:spTree>
    <p:extLst>
      <p:ext uri="{BB962C8B-B14F-4D97-AF65-F5344CB8AC3E}">
        <p14:creationId xmlns:p14="http://schemas.microsoft.com/office/powerpoint/2010/main" val="360102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3" name="Google Shape;813;p53"/>
          <p:cNvSpPr txBox="1">
            <a:spLocks noGrp="1"/>
          </p:cNvSpPr>
          <p:nvPr>
            <p:ph type="title"/>
          </p:nvPr>
        </p:nvSpPr>
        <p:spPr>
          <a:xfrm>
            <a:off x="1917556" y="620392"/>
            <a:ext cx="2856201" cy="5504688"/>
          </a:xfrm>
          <a:prstGeom prst="rect">
            <a:avLst/>
          </a:prstGeom>
        </p:spPr>
        <p:txBody>
          <a:bodyPr spcFirstLastPara="1" vert="horz" lIns="91425" tIns="45700" rIns="91425" bIns="45700" anchor="b" anchorCtr="0">
            <a:normAutofit/>
          </a:bodyPr>
          <a:lstStyle/>
          <a:p>
            <a:pPr>
              <a:spcBef>
                <a:spcPts val="0"/>
              </a:spcBef>
              <a:buClr>
                <a:srgbClr val="31859C"/>
              </a:buClr>
              <a:buSzPts val="4400"/>
            </a:pPr>
            <a:r>
              <a:rPr lang="en-US" sz="5200" b="1">
                <a:solidFill>
                  <a:schemeClr val="bg1"/>
                </a:solidFill>
              </a:rPr>
              <a:t>Assessing Control</a:t>
            </a:r>
            <a:endParaRPr lang="en-US" sz="5200">
              <a:solidFill>
                <a:schemeClr val="bg1"/>
              </a:solidFill>
            </a:endParaRPr>
          </a:p>
        </p:txBody>
      </p:sp>
      <p:graphicFrame>
        <p:nvGraphicFramePr>
          <p:cNvPr id="816" name="Google Shape;814;p53">
            <a:extLst>
              <a:ext uri="{FF2B5EF4-FFF2-40B4-BE49-F238E27FC236}">
                <a16:creationId xmlns:a16="http://schemas.microsoft.com/office/drawing/2014/main" id="{5CFF7351-E710-E049-F32C-0FF7ACAAEFBD}"/>
              </a:ext>
            </a:extLst>
          </p:cNvPr>
          <p:cNvGraphicFramePr/>
          <p:nvPr/>
        </p:nvGraphicFramePr>
        <p:xfrm>
          <a:off x="5625291" y="620392"/>
          <a:ext cx="469773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290130"/>
            <a:ext cx="8229600" cy="851408"/>
          </a:xfrm>
        </p:spPr>
        <p:txBody>
          <a:bodyPr>
            <a:normAutofit fontScale="90000"/>
          </a:bodyPr>
          <a:lstStyle/>
          <a:p>
            <a:r>
              <a:rPr lang="en-US" b="1">
                <a:solidFill>
                  <a:srgbClr val="660066"/>
                </a:solidFill>
              </a:rPr>
              <a:t>Treating Asthma to Control Symptoms and Minimize Risk</a:t>
            </a:r>
            <a:endParaRPr lang="en-US" dirty="0"/>
          </a:p>
        </p:txBody>
      </p:sp>
      <p:pic>
        <p:nvPicPr>
          <p:cNvPr id="3" name="Picture 2" descr="3977.jpg"/>
          <p:cNvPicPr>
            <a:picLocks noChangeAspect="1"/>
          </p:cNvPicPr>
          <p:nvPr/>
        </p:nvPicPr>
        <p:blipFill>
          <a:blip r:embed="rId2"/>
          <a:stretch>
            <a:fillRect/>
          </a:stretch>
        </p:blipFill>
        <p:spPr>
          <a:xfrm>
            <a:off x="3975100" y="2743200"/>
            <a:ext cx="3911600" cy="3911600"/>
          </a:xfrm>
          <a:prstGeom prst="rect">
            <a:avLst/>
          </a:prstGeom>
        </p:spPr>
      </p:pic>
    </p:spTree>
    <p:extLst>
      <p:ext uri="{BB962C8B-B14F-4D97-AF65-F5344CB8AC3E}">
        <p14:creationId xmlns:p14="http://schemas.microsoft.com/office/powerpoint/2010/main" val="2129762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p:cNvSpPr>
            <a:spLocks noGrp="1" noChangeArrowheads="1"/>
          </p:cNvSpPr>
          <p:nvPr>
            <p:ph type="title"/>
          </p:nvPr>
        </p:nvSpPr>
        <p:spPr>
          <a:xfrm>
            <a:off x="6447013" y="554008"/>
            <a:ext cx="5744987" cy="2354957"/>
          </a:xfrm>
        </p:spPr>
        <p:txBody>
          <a:bodyPr>
            <a:noAutofit/>
          </a:bodyPr>
          <a:lstStyle/>
          <a:p>
            <a:r>
              <a:rPr lang="en-AU" altLang="en-US" sz="3600" dirty="0">
                <a:ea typeface="ＭＳ Ｐゴシック" pitchFamily="34" charset="-128"/>
                <a:cs typeface="+mn-cs"/>
              </a:rPr>
              <a:t>Short-acting beta</a:t>
            </a:r>
            <a:r>
              <a:rPr lang="en-AU" altLang="en-US" sz="3600" baseline="-25000" dirty="0">
                <a:ea typeface="ＭＳ Ｐゴシック" pitchFamily="34" charset="-128"/>
                <a:cs typeface="+mn-cs"/>
              </a:rPr>
              <a:t>2</a:t>
            </a:r>
            <a:r>
              <a:rPr lang="en-AU" altLang="en-US" sz="3600" dirty="0">
                <a:ea typeface="ＭＳ Ｐゴシック" pitchFamily="34" charset="-128"/>
                <a:cs typeface="+mn-cs"/>
              </a:rPr>
              <a:t>-agonist (SABA): Reliever or Rescue Inhaler</a:t>
            </a:r>
            <a:endParaRPr lang="en-US" sz="3600" dirty="0"/>
          </a:p>
        </p:txBody>
      </p:sp>
      <p:pic>
        <p:nvPicPr>
          <p:cNvPr id="3" name="Picture 2">
            <a:extLst>
              <a:ext uri="{FF2B5EF4-FFF2-40B4-BE49-F238E27FC236}">
                <a16:creationId xmlns:a16="http://schemas.microsoft.com/office/drawing/2014/main" id="{B1B437A6-84D6-4AD7-B3CF-BA0C2C8F5C17}"/>
              </a:ext>
            </a:extLst>
          </p:cNvPr>
          <p:cNvPicPr>
            <a:picLocks noChangeAspect="1"/>
          </p:cNvPicPr>
          <p:nvPr/>
        </p:nvPicPr>
        <p:blipFill rotWithShape="1">
          <a:blip r:embed="rId3"/>
          <a:srcRect l="21588" r="20849" b="-2"/>
          <a:stretch/>
        </p:blipFill>
        <p:spPr>
          <a:xfrm>
            <a:off x="358270" y="1615389"/>
            <a:ext cx="1338450" cy="2325243"/>
          </a:xfrm>
          <a:prstGeom prst="rect">
            <a:avLst/>
          </a:prstGeom>
        </p:spPr>
      </p:pic>
      <p:pic>
        <p:nvPicPr>
          <p:cNvPr id="6" name="Picture 5">
            <a:extLst>
              <a:ext uri="{FF2B5EF4-FFF2-40B4-BE49-F238E27FC236}">
                <a16:creationId xmlns:a16="http://schemas.microsoft.com/office/drawing/2014/main" id="{671391CF-4483-4DE4-9483-6B169F5CBED2}"/>
              </a:ext>
            </a:extLst>
          </p:cNvPr>
          <p:cNvPicPr>
            <a:picLocks noChangeAspect="1"/>
          </p:cNvPicPr>
          <p:nvPr/>
        </p:nvPicPr>
        <p:blipFill rotWithShape="1">
          <a:blip r:embed="rId4"/>
          <a:srcRect t="1720" r="-4" b="-4"/>
          <a:stretch/>
        </p:blipFill>
        <p:spPr>
          <a:xfrm>
            <a:off x="3081760" y="703039"/>
            <a:ext cx="1958548" cy="1924867"/>
          </a:xfrm>
          <a:prstGeom prst="rect">
            <a:avLst/>
          </a:prstGeom>
        </p:spPr>
      </p:pic>
      <p:pic>
        <p:nvPicPr>
          <p:cNvPr id="1028" name="Picture 4" descr="Proventil: Albuterol Inhaler for Dogs and Cats - VetRxDirect">
            <a:extLst>
              <a:ext uri="{FF2B5EF4-FFF2-40B4-BE49-F238E27FC236}">
                <a16:creationId xmlns:a16="http://schemas.microsoft.com/office/drawing/2014/main" id="{5D651E77-2700-42B7-84F2-EAB2C2633D0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608" r="12317" b="2"/>
          <a:stretch/>
        </p:blipFill>
        <p:spPr bwMode="auto">
          <a:xfrm>
            <a:off x="1712825" y="3849081"/>
            <a:ext cx="1869531" cy="230588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entolin HFA Inhaler, 8gm | Bound Tree">
            <a:extLst>
              <a:ext uri="{FF2B5EF4-FFF2-40B4-BE49-F238E27FC236}">
                <a16:creationId xmlns:a16="http://schemas.microsoft.com/office/drawing/2014/main" id="{AB13801A-4AE5-43B9-9FEC-6208E670259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9146" r="-4" b="-4"/>
          <a:stretch/>
        </p:blipFill>
        <p:spPr bwMode="auto">
          <a:xfrm>
            <a:off x="3550020" y="2718377"/>
            <a:ext cx="1810488" cy="164490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eva Launches Generic Xopenex HFA - MPR">
            <a:extLst>
              <a:ext uri="{FF2B5EF4-FFF2-40B4-BE49-F238E27FC236}">
                <a16:creationId xmlns:a16="http://schemas.microsoft.com/office/drawing/2014/main" id="{37CED82F-541F-4472-B6BC-43B0D1D7822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6718" r="28368" b="1"/>
          <a:stretch/>
        </p:blipFill>
        <p:spPr bwMode="auto">
          <a:xfrm>
            <a:off x="4036926" y="4933135"/>
            <a:ext cx="1593965" cy="1570385"/>
          </a:xfrm>
          <a:prstGeom prst="rect">
            <a:avLst/>
          </a:prstGeom>
          <a:noFill/>
          <a:extLst>
            <a:ext uri="{909E8E84-426E-40DD-AFC4-6F175D3DCCD1}">
              <a14:hiddenFill xmlns:a14="http://schemas.microsoft.com/office/drawing/2010/main">
                <a:solidFill>
                  <a:srgbClr val="FFFFFF"/>
                </a:solidFill>
              </a14:hiddenFill>
            </a:ext>
          </a:extLst>
        </p:spPr>
      </p:pic>
      <p:sp>
        <p:nvSpPr>
          <p:cNvPr id="91139" name="Rectangle 5"/>
          <p:cNvSpPr>
            <a:spLocks noGrp="1" noChangeArrowheads="1"/>
          </p:cNvSpPr>
          <p:nvPr>
            <p:ph idx="1"/>
          </p:nvPr>
        </p:nvSpPr>
        <p:spPr>
          <a:xfrm>
            <a:off x="6447014" y="2908966"/>
            <a:ext cx="4048266" cy="3713895"/>
          </a:xfrm>
        </p:spPr>
        <p:txBody>
          <a:bodyPr>
            <a:normAutofit fontScale="85000" lnSpcReduction="10000"/>
          </a:bodyPr>
          <a:lstStyle/>
          <a:p>
            <a:endParaRPr lang="en-US" sz="1400" b="1" dirty="0">
              <a:ea typeface="ＭＳ Ｐゴシック" pitchFamily="27" charset="-128"/>
            </a:endParaRPr>
          </a:p>
          <a:p>
            <a:r>
              <a:rPr lang="en-US" sz="2000" b="1" dirty="0">
                <a:ea typeface="ＭＳ Ｐゴシック" pitchFamily="27" charset="-128"/>
              </a:rPr>
              <a:t>ProAir</a:t>
            </a:r>
            <a:r>
              <a:rPr lang="en-US" sz="2000" baseline="30000" dirty="0"/>
              <a:t>®</a:t>
            </a:r>
            <a:r>
              <a:rPr lang="en-US" sz="2000" b="1" baseline="30000" dirty="0">
                <a:ea typeface="ＭＳ Ｐゴシック" pitchFamily="27" charset="-128"/>
              </a:rPr>
              <a:t> </a:t>
            </a:r>
            <a:r>
              <a:rPr lang="en-US" sz="2000" b="1" dirty="0">
                <a:ea typeface="ＭＳ Ｐゴシック" pitchFamily="27" charset="-128"/>
              </a:rPr>
              <a:t>HFA </a:t>
            </a:r>
            <a:r>
              <a:rPr lang="en-US" sz="2000" dirty="0">
                <a:ea typeface="ＭＳ Ｐゴシック" pitchFamily="27" charset="-128"/>
              </a:rPr>
              <a:t>(albuterol sulfate)</a:t>
            </a:r>
          </a:p>
          <a:p>
            <a:pPr lvl="1"/>
            <a:r>
              <a:rPr lang="en-US" sz="2000" dirty="0">
                <a:ea typeface="ＭＳ Ｐゴシック" pitchFamily="27" charset="-128"/>
              </a:rPr>
              <a:t>MDI</a:t>
            </a:r>
          </a:p>
          <a:p>
            <a:r>
              <a:rPr lang="en-US" sz="2000" b="1" dirty="0"/>
              <a:t>ProAir Respiclick</a:t>
            </a:r>
            <a:r>
              <a:rPr lang="en-US" sz="2000" baseline="30000" dirty="0"/>
              <a:t>®</a:t>
            </a:r>
            <a:r>
              <a:rPr lang="en-US" sz="2000" dirty="0"/>
              <a:t>(albuterol sulfate inhalation powder)</a:t>
            </a:r>
          </a:p>
          <a:p>
            <a:pPr lvl="1"/>
            <a:r>
              <a:rPr lang="en-US" sz="2000" dirty="0"/>
              <a:t>Breath Actuated</a:t>
            </a:r>
          </a:p>
          <a:p>
            <a:r>
              <a:rPr lang="en-US" sz="2000" b="1" dirty="0">
                <a:ea typeface="ＭＳ Ｐゴシック" pitchFamily="27" charset="-128"/>
              </a:rPr>
              <a:t>Proventil</a:t>
            </a:r>
            <a:r>
              <a:rPr lang="en-US" sz="2000" baseline="30000" dirty="0"/>
              <a:t>®</a:t>
            </a:r>
            <a:r>
              <a:rPr lang="en-US" sz="2000" b="1" dirty="0">
                <a:ea typeface="ＭＳ Ｐゴシック" pitchFamily="27" charset="-128"/>
              </a:rPr>
              <a:t> HFA </a:t>
            </a:r>
            <a:r>
              <a:rPr lang="en-US" sz="2000" dirty="0">
                <a:ea typeface="ＭＳ Ｐゴシック" pitchFamily="27" charset="-128"/>
              </a:rPr>
              <a:t>(albuterol sulfate)</a:t>
            </a:r>
          </a:p>
          <a:p>
            <a:pPr lvl="1"/>
            <a:r>
              <a:rPr lang="en-US" sz="2000" dirty="0">
                <a:ea typeface="ＭＳ Ｐゴシック" pitchFamily="27" charset="-128"/>
              </a:rPr>
              <a:t>MDI</a:t>
            </a:r>
          </a:p>
          <a:p>
            <a:pPr eaLnBrk="1" hangingPunct="1"/>
            <a:r>
              <a:rPr lang="en-US" sz="2000" b="1" dirty="0"/>
              <a:t>Ventolin</a:t>
            </a:r>
            <a:r>
              <a:rPr lang="en-US" sz="2000" baseline="30000" dirty="0"/>
              <a:t>®</a:t>
            </a:r>
            <a:r>
              <a:rPr lang="en-US" sz="2000" b="1" dirty="0"/>
              <a:t> HFA</a:t>
            </a:r>
            <a:r>
              <a:rPr lang="en-US" sz="2000" dirty="0">
                <a:ea typeface="ＭＳ Ｐゴシック" pitchFamily="27" charset="-128"/>
              </a:rPr>
              <a:t>(albuterol sulfate)</a:t>
            </a:r>
            <a:endParaRPr lang="en-US" sz="2000" dirty="0"/>
          </a:p>
          <a:p>
            <a:pPr lvl="1" eaLnBrk="1" hangingPunct="1"/>
            <a:r>
              <a:rPr lang="en-US" sz="2000" dirty="0">
                <a:ea typeface="ＭＳ Ｐゴシック" pitchFamily="27" charset="-128"/>
              </a:rPr>
              <a:t>MDI</a:t>
            </a:r>
          </a:p>
          <a:p>
            <a:pPr eaLnBrk="1" hangingPunct="1"/>
            <a:r>
              <a:rPr lang="en-US" sz="2000" b="1" dirty="0"/>
              <a:t>Xopenex HFA</a:t>
            </a:r>
            <a:r>
              <a:rPr lang="en-US" sz="2000" baseline="30000" dirty="0"/>
              <a:t>®</a:t>
            </a:r>
            <a:r>
              <a:rPr lang="en-US" sz="2000" dirty="0"/>
              <a:t> (levalbuterol tartrate)</a:t>
            </a:r>
          </a:p>
          <a:p>
            <a:pPr lvl="1"/>
            <a:r>
              <a:rPr lang="en-US" sz="2000" dirty="0"/>
              <a:t>MDI</a:t>
            </a:r>
          </a:p>
          <a:p>
            <a:pPr marL="342900" lvl="1" indent="0">
              <a:buNone/>
            </a:pPr>
            <a:r>
              <a:rPr lang="en-US" sz="1400" baseline="30000" dirty="0">
                <a:ea typeface="ＭＳ Ｐゴシック" pitchFamily="27" charset="-128"/>
              </a:rPr>
              <a:t>	</a:t>
            </a:r>
          </a:p>
        </p:txBody>
      </p:sp>
    </p:spTree>
    <p:extLst>
      <p:ext uri="{BB962C8B-B14F-4D97-AF65-F5344CB8AC3E}">
        <p14:creationId xmlns:p14="http://schemas.microsoft.com/office/powerpoint/2010/main" val="4148281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E937B-4D9B-4138-8939-FC663755EE26}"/>
              </a:ext>
            </a:extLst>
          </p:cNvPr>
          <p:cNvSpPr>
            <a:spLocks noGrp="1"/>
          </p:cNvSpPr>
          <p:nvPr>
            <p:ph type="title"/>
          </p:nvPr>
        </p:nvSpPr>
        <p:spPr>
          <a:xfrm>
            <a:off x="763398" y="685800"/>
            <a:ext cx="9275952" cy="1273233"/>
          </a:xfrm>
        </p:spPr>
        <p:txBody>
          <a:bodyPr>
            <a:normAutofit/>
          </a:bodyPr>
          <a:lstStyle/>
          <a:p>
            <a:r>
              <a:rPr lang="en-AU" altLang="en-US" sz="4000" dirty="0">
                <a:ea typeface="ＭＳ Ｐゴシック" pitchFamily="34" charset="-128"/>
                <a:cs typeface="+mn-cs"/>
              </a:rPr>
              <a:t>Short-acting beta</a:t>
            </a:r>
            <a:r>
              <a:rPr lang="en-AU" altLang="en-US" sz="4000" baseline="-25000" dirty="0">
                <a:ea typeface="ＭＳ Ｐゴシック" pitchFamily="34" charset="-128"/>
                <a:cs typeface="+mn-cs"/>
              </a:rPr>
              <a:t>2</a:t>
            </a:r>
            <a:r>
              <a:rPr lang="en-AU" altLang="en-US" sz="4000" dirty="0">
                <a:ea typeface="ＭＳ Ｐゴシック" pitchFamily="34" charset="-128"/>
                <a:cs typeface="+mn-cs"/>
              </a:rPr>
              <a:t>-agonist (SABA)</a:t>
            </a:r>
            <a:endParaRPr lang="en-US" sz="4000" dirty="0"/>
          </a:p>
        </p:txBody>
      </p:sp>
      <p:sp>
        <p:nvSpPr>
          <p:cNvPr id="3" name="Content Placeholder 2">
            <a:extLst>
              <a:ext uri="{FF2B5EF4-FFF2-40B4-BE49-F238E27FC236}">
                <a16:creationId xmlns:a16="http://schemas.microsoft.com/office/drawing/2014/main" id="{90DF0C58-6937-4425-9DEA-43F9775A1F02}"/>
              </a:ext>
            </a:extLst>
          </p:cNvPr>
          <p:cNvSpPr>
            <a:spLocks noGrp="1"/>
          </p:cNvSpPr>
          <p:nvPr>
            <p:ph idx="1"/>
          </p:nvPr>
        </p:nvSpPr>
        <p:spPr>
          <a:xfrm>
            <a:off x="763398" y="2042160"/>
            <a:ext cx="9407397" cy="4130040"/>
          </a:xfrm>
        </p:spPr>
        <p:txBody>
          <a:bodyPr>
            <a:normAutofit/>
          </a:bodyPr>
          <a:lstStyle/>
          <a:p>
            <a:pPr lvl="1">
              <a:defRPr/>
            </a:pPr>
            <a:r>
              <a:rPr lang="en-US" b="1" dirty="0"/>
              <a:t>Other names: </a:t>
            </a:r>
            <a:r>
              <a:rPr lang="en-US" dirty="0"/>
              <a:t>Rescue or Reliever Inhaler</a:t>
            </a:r>
          </a:p>
          <a:p>
            <a:pPr lvl="1">
              <a:defRPr/>
            </a:pPr>
            <a:r>
              <a:rPr lang="en-US" b="1" dirty="0"/>
              <a:t>Indication:</a:t>
            </a:r>
          </a:p>
          <a:p>
            <a:pPr lvl="2" indent="-214313">
              <a:buFont typeface="Arial"/>
              <a:buChar char="–"/>
              <a:defRPr/>
            </a:pPr>
            <a:r>
              <a:rPr lang="en-US" sz="2400" dirty="0"/>
              <a:t>Relief from difficulty breathing- coughing, dyspnea, wheeze.</a:t>
            </a:r>
          </a:p>
          <a:p>
            <a:pPr lvl="2" indent="-214313">
              <a:buFont typeface="Arial"/>
              <a:buChar char="–"/>
              <a:defRPr/>
            </a:pPr>
            <a:r>
              <a:rPr lang="en-US" sz="2400" dirty="0"/>
              <a:t>Pre-treatment for physical activity.</a:t>
            </a:r>
          </a:p>
          <a:p>
            <a:pPr lvl="1">
              <a:defRPr/>
            </a:pPr>
            <a:r>
              <a:rPr lang="en-US" b="1" dirty="0"/>
              <a:t>Mechanism of action</a:t>
            </a:r>
            <a:r>
              <a:rPr lang="en-US" dirty="0"/>
              <a:t>: Relaxation of airway smooth muscle by binding to beta</a:t>
            </a:r>
            <a:r>
              <a:rPr lang="en-US" baseline="-25000" dirty="0"/>
              <a:t>2</a:t>
            </a:r>
            <a:r>
              <a:rPr lang="en-US" dirty="0"/>
              <a:t> agonist receptor site on muscle.</a:t>
            </a:r>
          </a:p>
          <a:p>
            <a:pPr lvl="1">
              <a:defRPr/>
            </a:pPr>
            <a:r>
              <a:rPr lang="en-US" b="1" dirty="0"/>
              <a:t>Onset of action</a:t>
            </a:r>
            <a:r>
              <a:rPr lang="en-US" dirty="0"/>
              <a:t>: Minutes</a:t>
            </a:r>
          </a:p>
          <a:p>
            <a:pPr lvl="1">
              <a:defRPr/>
            </a:pPr>
            <a:r>
              <a:rPr lang="en-US" b="1" dirty="0"/>
              <a:t>Duration: </a:t>
            </a:r>
            <a:r>
              <a:rPr lang="en-US" dirty="0"/>
              <a:t>4-6 hours</a:t>
            </a:r>
          </a:p>
          <a:p>
            <a:pPr lvl="1">
              <a:defRPr/>
            </a:pPr>
            <a:r>
              <a:rPr lang="en-US" b="1" dirty="0"/>
              <a:t>Side effects</a:t>
            </a:r>
            <a:r>
              <a:rPr lang="en-US" dirty="0"/>
              <a:t>: Jitteriness, headache, increased heart rate.</a:t>
            </a:r>
          </a:p>
          <a:p>
            <a:endParaRPr lang="en-US" sz="1900" dirty="0"/>
          </a:p>
        </p:txBody>
      </p:sp>
    </p:spTree>
    <p:extLst>
      <p:ext uri="{BB962C8B-B14F-4D97-AF65-F5344CB8AC3E}">
        <p14:creationId xmlns:p14="http://schemas.microsoft.com/office/powerpoint/2010/main" val="3964082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8F2A3-A1B7-C34C-8831-4654101AF77F}"/>
              </a:ext>
            </a:extLst>
          </p:cNvPr>
          <p:cNvSpPr>
            <a:spLocks noGrp="1"/>
          </p:cNvSpPr>
          <p:nvPr>
            <p:ph type="title"/>
          </p:nvPr>
        </p:nvSpPr>
        <p:spPr>
          <a:xfrm>
            <a:off x="283265" y="1153574"/>
            <a:ext cx="3639325" cy="1529992"/>
          </a:xfrm>
        </p:spPr>
        <p:txBody>
          <a:bodyPr>
            <a:normAutofit fontScale="90000"/>
          </a:bodyPr>
          <a:lstStyle/>
          <a:p>
            <a:r>
              <a:rPr lang="en-US" dirty="0"/>
              <a:t>Controller Inhalers</a:t>
            </a:r>
          </a:p>
        </p:txBody>
      </p:sp>
      <p:sp>
        <p:nvSpPr>
          <p:cNvPr id="3" name="Content Placeholder 2">
            <a:extLst>
              <a:ext uri="{FF2B5EF4-FFF2-40B4-BE49-F238E27FC236}">
                <a16:creationId xmlns:a16="http://schemas.microsoft.com/office/drawing/2014/main" id="{05F287D7-472C-834E-AE69-F28C845DC39A}"/>
              </a:ext>
            </a:extLst>
          </p:cNvPr>
          <p:cNvSpPr>
            <a:spLocks noGrp="1"/>
          </p:cNvSpPr>
          <p:nvPr>
            <p:ph idx="1"/>
          </p:nvPr>
        </p:nvSpPr>
        <p:spPr>
          <a:xfrm>
            <a:off x="4223208" y="1072112"/>
            <a:ext cx="7739405" cy="5585619"/>
          </a:xfrm>
        </p:spPr>
        <p:txBody>
          <a:bodyPr anchor="ctr">
            <a:normAutofit/>
          </a:bodyPr>
          <a:lstStyle/>
          <a:p>
            <a:r>
              <a:rPr lang="en-US" sz="2400" dirty="0"/>
              <a:t>Used daily for long term control of disease</a:t>
            </a:r>
          </a:p>
          <a:p>
            <a:r>
              <a:rPr lang="en-US" sz="2400" dirty="0"/>
              <a:t>All people with persistent asthma should have one. </a:t>
            </a:r>
          </a:p>
          <a:p>
            <a:pPr lvl="1"/>
            <a:r>
              <a:rPr lang="en-US" dirty="0"/>
              <a:t>About 70% of people with asthma have persistent asthma</a:t>
            </a:r>
          </a:p>
          <a:p>
            <a:r>
              <a:rPr lang="en-US" sz="2400" dirty="0"/>
              <a:t>Taken 1 or 2 times a day to provide round the clock coverage.</a:t>
            </a:r>
          </a:p>
          <a:p>
            <a:pPr lvl="1"/>
            <a:r>
              <a:rPr lang="en-US" dirty="0"/>
              <a:t>In contrast to relievers that are taken PRN in asthma.</a:t>
            </a:r>
          </a:p>
          <a:p>
            <a:r>
              <a:rPr lang="en-US" sz="2400" b="1" dirty="0"/>
              <a:t>Classification types</a:t>
            </a:r>
            <a:r>
              <a:rPr lang="en-US" sz="2400" dirty="0"/>
              <a:t>:</a:t>
            </a:r>
          </a:p>
          <a:p>
            <a:pPr lvl="1"/>
            <a:r>
              <a:rPr lang="en-US" dirty="0"/>
              <a:t>Inhaled Corticosteroids (ICS)</a:t>
            </a:r>
          </a:p>
          <a:p>
            <a:pPr lvl="1"/>
            <a:r>
              <a:rPr lang="en-US" dirty="0">
                <a:ea typeface="Calibri" panose="020F0502020204030204" pitchFamily="34" charset="0"/>
                <a:cs typeface="Times New Roman" panose="02020603050405020304" pitchFamily="18" charset="0"/>
              </a:rPr>
              <a:t>Long-Acting </a:t>
            </a:r>
            <a:r>
              <a:rPr lang="en-AU" dirty="0">
                <a:ea typeface="Calibri" panose="020F0502020204030204" pitchFamily="34" charset="0"/>
                <a:cs typeface="Times New Roman" panose="02020603050405020304" pitchFamily="18" charset="0"/>
              </a:rPr>
              <a:t>Beta</a:t>
            </a:r>
            <a:r>
              <a:rPr lang="en-AU" baseline="-25000" dirty="0">
                <a:ea typeface="Calibri" panose="020F0502020204030204" pitchFamily="34" charset="0"/>
                <a:cs typeface="Times New Roman" panose="02020603050405020304" pitchFamily="18" charset="0"/>
              </a:rPr>
              <a:t>2 </a:t>
            </a:r>
            <a:r>
              <a:rPr lang="en-US" dirty="0">
                <a:ea typeface="Calibri" panose="020F0502020204030204" pitchFamily="34" charset="0"/>
                <a:cs typeface="Times New Roman" panose="02020603050405020304" pitchFamily="18" charset="0"/>
              </a:rPr>
              <a:t>Agonists (LABA)</a:t>
            </a:r>
          </a:p>
          <a:p>
            <a:pPr lvl="1"/>
            <a:r>
              <a:rPr lang="en-US" dirty="0">
                <a:ea typeface="Calibri" panose="020F0502020204030204" pitchFamily="34" charset="0"/>
                <a:cs typeface="Times New Roman" panose="02020603050405020304" pitchFamily="18" charset="0"/>
              </a:rPr>
              <a:t>Long-Acting Muscarinic Antagonists (LAMA)</a:t>
            </a:r>
          </a:p>
          <a:p>
            <a:pPr lvl="1"/>
            <a:r>
              <a:rPr lang="en-US" dirty="0">
                <a:ea typeface="Calibri" panose="020F0502020204030204" pitchFamily="34" charset="0"/>
                <a:cs typeface="Times New Roman" panose="02020603050405020304" pitchFamily="18" charset="0"/>
              </a:rPr>
              <a:t>Combination inhalers</a:t>
            </a:r>
          </a:p>
          <a:p>
            <a:endParaRPr lang="en-US" sz="1500" dirty="0"/>
          </a:p>
        </p:txBody>
      </p:sp>
    </p:spTree>
    <p:extLst>
      <p:ext uri="{BB962C8B-B14F-4D97-AF65-F5344CB8AC3E}">
        <p14:creationId xmlns:p14="http://schemas.microsoft.com/office/powerpoint/2010/main" val="391308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966451-8B23-F348-A174-E884B3E58612}"/>
              </a:ext>
            </a:extLst>
          </p:cNvPr>
          <p:cNvSpPr>
            <a:spLocks noGrp="1"/>
          </p:cNvSpPr>
          <p:nvPr>
            <p:ph type="title"/>
          </p:nvPr>
        </p:nvSpPr>
        <p:spPr/>
        <p:txBody>
          <a:bodyPr>
            <a:normAutofit/>
          </a:bodyPr>
          <a:lstStyle/>
          <a:p>
            <a:r>
              <a:rPr lang="en-US" sz="4400" dirty="0"/>
              <a:t>Controllers</a:t>
            </a:r>
          </a:p>
        </p:txBody>
      </p:sp>
      <p:pic>
        <p:nvPicPr>
          <p:cNvPr id="6" name="Content Placeholder 5" descr="4_Inhalers_2.jpg">
            <a:extLst>
              <a:ext uri="{FF2B5EF4-FFF2-40B4-BE49-F238E27FC236}">
                <a16:creationId xmlns:a16="http://schemas.microsoft.com/office/drawing/2014/main" id="{D0F773FE-E975-4F12-954D-772FD8311AAF}"/>
              </a:ext>
            </a:extLst>
          </p:cNvPr>
          <p:cNvPicPr>
            <a:picLocks noGrp="1" noChangeAspect="1"/>
          </p:cNvPicPr>
          <p:nvPr>
            <p:ph idx="1"/>
          </p:nvPr>
        </p:nvPicPr>
        <p:blipFill>
          <a:blip r:embed="rId2" cstate="print"/>
          <a:srcRect/>
          <a:stretch>
            <a:fillRect/>
          </a:stretch>
        </p:blipFill>
        <p:spPr bwMode="auto">
          <a:xfrm>
            <a:off x="925040" y="1904402"/>
            <a:ext cx="3166279" cy="2112052"/>
          </a:xfrm>
          <a:prstGeom prst="rect">
            <a:avLst/>
          </a:prstGeom>
          <a:noFill/>
          <a:ln w="9525">
            <a:noFill/>
            <a:miter lim="800000"/>
            <a:headEnd/>
            <a:tailEnd/>
          </a:ln>
        </p:spPr>
      </p:pic>
      <p:pic>
        <p:nvPicPr>
          <p:cNvPr id="9" name="Picture 8">
            <a:extLst>
              <a:ext uri="{FF2B5EF4-FFF2-40B4-BE49-F238E27FC236}">
                <a16:creationId xmlns:a16="http://schemas.microsoft.com/office/drawing/2014/main" id="{A00C84FB-2254-4C26-8F21-BACE84EFE187}"/>
              </a:ext>
            </a:extLst>
          </p:cNvPr>
          <p:cNvPicPr>
            <a:picLocks noChangeAspect="1"/>
          </p:cNvPicPr>
          <p:nvPr/>
        </p:nvPicPr>
        <p:blipFill>
          <a:blip r:embed="rId3"/>
          <a:stretch>
            <a:fillRect/>
          </a:stretch>
        </p:blipFill>
        <p:spPr>
          <a:xfrm>
            <a:off x="4450948" y="2046090"/>
            <a:ext cx="1645052" cy="1094708"/>
          </a:xfrm>
          <a:prstGeom prst="rect">
            <a:avLst/>
          </a:prstGeom>
        </p:spPr>
      </p:pic>
      <p:pic>
        <p:nvPicPr>
          <p:cNvPr id="10" name="Picture 9">
            <a:extLst>
              <a:ext uri="{FF2B5EF4-FFF2-40B4-BE49-F238E27FC236}">
                <a16:creationId xmlns:a16="http://schemas.microsoft.com/office/drawing/2014/main" id="{8C6E2BE2-0E0B-4BE4-B4D2-5339CA9C4059}"/>
              </a:ext>
            </a:extLst>
          </p:cNvPr>
          <p:cNvPicPr>
            <a:picLocks noChangeAspect="1"/>
          </p:cNvPicPr>
          <p:nvPr/>
        </p:nvPicPr>
        <p:blipFill>
          <a:blip r:embed="rId4"/>
          <a:stretch>
            <a:fillRect/>
          </a:stretch>
        </p:blipFill>
        <p:spPr>
          <a:xfrm>
            <a:off x="1806937" y="4284918"/>
            <a:ext cx="3166279" cy="2593332"/>
          </a:xfrm>
          <a:prstGeom prst="rect">
            <a:avLst/>
          </a:prstGeom>
        </p:spPr>
      </p:pic>
      <p:pic>
        <p:nvPicPr>
          <p:cNvPr id="14" name="Picture 13" descr="3_Inhalers_1.jpg">
            <a:extLst>
              <a:ext uri="{FF2B5EF4-FFF2-40B4-BE49-F238E27FC236}">
                <a16:creationId xmlns:a16="http://schemas.microsoft.com/office/drawing/2014/main" id="{8F2D668C-EA6F-4960-AD26-6044AFE70DF6}"/>
              </a:ext>
            </a:extLst>
          </p:cNvPr>
          <p:cNvPicPr>
            <a:picLocks noChangeAspect="1"/>
          </p:cNvPicPr>
          <p:nvPr/>
        </p:nvPicPr>
        <p:blipFill>
          <a:blip r:embed="rId5" cstate="print"/>
          <a:srcRect/>
          <a:stretch>
            <a:fillRect/>
          </a:stretch>
        </p:blipFill>
        <p:spPr bwMode="auto">
          <a:xfrm>
            <a:off x="7651465" y="754649"/>
            <a:ext cx="4182725" cy="2788483"/>
          </a:xfrm>
          <a:prstGeom prst="rect">
            <a:avLst/>
          </a:prstGeom>
          <a:noFill/>
          <a:ln w="9525">
            <a:noFill/>
            <a:miter lim="800000"/>
            <a:headEnd/>
            <a:tailEnd/>
          </a:ln>
        </p:spPr>
      </p:pic>
      <p:pic>
        <p:nvPicPr>
          <p:cNvPr id="15" name="Picture 14">
            <a:extLst>
              <a:ext uri="{FF2B5EF4-FFF2-40B4-BE49-F238E27FC236}">
                <a16:creationId xmlns:a16="http://schemas.microsoft.com/office/drawing/2014/main" id="{CBB847F7-3F04-4102-AE35-EC7088DAF119}"/>
              </a:ext>
            </a:extLst>
          </p:cNvPr>
          <p:cNvPicPr>
            <a:picLocks noChangeAspect="1"/>
          </p:cNvPicPr>
          <p:nvPr/>
        </p:nvPicPr>
        <p:blipFill>
          <a:blip r:embed="rId6"/>
          <a:stretch>
            <a:fillRect/>
          </a:stretch>
        </p:blipFill>
        <p:spPr>
          <a:xfrm>
            <a:off x="8496044" y="4284918"/>
            <a:ext cx="1927950" cy="2024788"/>
          </a:xfrm>
          <a:prstGeom prst="rect">
            <a:avLst/>
          </a:prstGeom>
        </p:spPr>
      </p:pic>
      <p:pic>
        <p:nvPicPr>
          <p:cNvPr id="16" name="Picture 15">
            <a:extLst>
              <a:ext uri="{FF2B5EF4-FFF2-40B4-BE49-F238E27FC236}">
                <a16:creationId xmlns:a16="http://schemas.microsoft.com/office/drawing/2014/main" id="{A5914B75-A66A-49F4-9170-A1D1D5EF1F67}"/>
              </a:ext>
            </a:extLst>
          </p:cNvPr>
          <p:cNvPicPr>
            <a:picLocks noChangeAspect="1"/>
          </p:cNvPicPr>
          <p:nvPr/>
        </p:nvPicPr>
        <p:blipFill>
          <a:blip r:embed="rId7"/>
          <a:stretch>
            <a:fillRect/>
          </a:stretch>
        </p:blipFill>
        <p:spPr>
          <a:xfrm>
            <a:off x="5295527" y="2778330"/>
            <a:ext cx="2355938" cy="1506588"/>
          </a:xfrm>
          <a:prstGeom prst="rect">
            <a:avLst/>
          </a:prstGeom>
        </p:spPr>
      </p:pic>
      <p:pic>
        <p:nvPicPr>
          <p:cNvPr id="17" name="Picture 16">
            <a:extLst>
              <a:ext uri="{FF2B5EF4-FFF2-40B4-BE49-F238E27FC236}">
                <a16:creationId xmlns:a16="http://schemas.microsoft.com/office/drawing/2014/main" id="{F67C22C5-47EB-462B-8516-131A0890AEC9}"/>
              </a:ext>
            </a:extLst>
          </p:cNvPr>
          <p:cNvPicPr>
            <a:picLocks noChangeAspect="1"/>
          </p:cNvPicPr>
          <p:nvPr/>
        </p:nvPicPr>
        <p:blipFill>
          <a:blip r:embed="rId8"/>
          <a:stretch>
            <a:fillRect/>
          </a:stretch>
        </p:blipFill>
        <p:spPr>
          <a:xfrm>
            <a:off x="609600" y="5020593"/>
            <a:ext cx="986099" cy="986099"/>
          </a:xfrm>
          <a:prstGeom prst="rect">
            <a:avLst/>
          </a:prstGeom>
        </p:spPr>
      </p:pic>
      <p:pic>
        <p:nvPicPr>
          <p:cNvPr id="19" name="Picture 18">
            <a:extLst>
              <a:ext uri="{FF2B5EF4-FFF2-40B4-BE49-F238E27FC236}">
                <a16:creationId xmlns:a16="http://schemas.microsoft.com/office/drawing/2014/main" id="{98E5B680-C779-4115-B7C4-7D88124961D1}"/>
              </a:ext>
            </a:extLst>
          </p:cNvPr>
          <p:cNvPicPr>
            <a:picLocks noChangeAspect="1"/>
          </p:cNvPicPr>
          <p:nvPr/>
        </p:nvPicPr>
        <p:blipFill>
          <a:blip r:embed="rId9"/>
          <a:stretch>
            <a:fillRect/>
          </a:stretch>
        </p:blipFill>
        <p:spPr>
          <a:xfrm>
            <a:off x="5765280" y="4970805"/>
            <a:ext cx="1504237" cy="1504237"/>
          </a:xfrm>
          <a:prstGeom prst="rect">
            <a:avLst/>
          </a:prstGeom>
        </p:spPr>
      </p:pic>
    </p:spTree>
    <p:extLst>
      <p:ext uri="{BB962C8B-B14F-4D97-AF65-F5344CB8AC3E}">
        <p14:creationId xmlns:p14="http://schemas.microsoft.com/office/powerpoint/2010/main" val="1781766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1005841" y="548640"/>
            <a:ext cx="3849742" cy="5431536"/>
          </a:xfrm>
        </p:spPr>
        <p:txBody>
          <a:bodyPr>
            <a:normAutofit/>
          </a:bodyPr>
          <a:lstStyle/>
          <a:p>
            <a:pPr defTabSz="685800">
              <a:spcBef>
                <a:spcPts val="0"/>
              </a:spcBef>
              <a:spcAft>
                <a:spcPts val="600"/>
              </a:spcAft>
              <a:defRPr/>
            </a:pPr>
            <a:r>
              <a:rPr lang="en-US" sz="4400" kern="0" dirty="0">
                <a:ea typeface="Calibri" panose="020F0502020204030204" pitchFamily="34" charset="0"/>
                <a:cs typeface="Times New Roman" panose="02020603050405020304" pitchFamily="18" charset="0"/>
              </a:rPr>
              <a:t>Anti-inflammatory</a:t>
            </a:r>
            <a:r>
              <a:rPr lang="en-US" sz="3600" kern="0" dirty="0">
                <a:ea typeface="Calibri" panose="020F0502020204030204" pitchFamily="34" charset="0"/>
                <a:cs typeface="Times New Roman" panose="02020603050405020304" pitchFamily="18" charset="0"/>
              </a:rPr>
              <a:t> </a:t>
            </a:r>
            <a:r>
              <a:rPr lang="en-US" sz="4400" kern="0" dirty="0">
                <a:ea typeface="Calibri" panose="020F0502020204030204" pitchFamily="34" charset="0"/>
                <a:cs typeface="Times New Roman" panose="02020603050405020304" pitchFamily="18" charset="0"/>
              </a:rPr>
              <a:t>Agents</a:t>
            </a:r>
            <a:endParaRPr lang="en-US" sz="3600" kern="0" dirty="0">
              <a:ea typeface="Calibri" panose="020F0502020204030204" pitchFamily="34" charset="0"/>
              <a:cs typeface="Times New Roman" panose="02020603050405020304" pitchFamily="18" charset="0"/>
            </a:endParaRPr>
          </a:p>
        </p:txBody>
      </p:sp>
      <p:sp>
        <p:nvSpPr>
          <p:cNvPr id="84995" name="Rectangle 3"/>
          <p:cNvSpPr>
            <a:spLocks noGrp="1" noChangeArrowheads="1"/>
          </p:cNvSpPr>
          <p:nvPr>
            <p:ph idx="1"/>
          </p:nvPr>
        </p:nvSpPr>
        <p:spPr>
          <a:xfrm>
            <a:off x="5623338" y="834895"/>
            <a:ext cx="4668251" cy="5431536"/>
          </a:xfrm>
        </p:spPr>
        <p:txBody>
          <a:bodyPr anchor="ctr">
            <a:normAutofit/>
          </a:bodyPr>
          <a:lstStyle/>
          <a:p>
            <a:pPr eaLnBrk="1" hangingPunct="1"/>
            <a:r>
              <a:rPr lang="en-US" sz="2400" b="1" dirty="0"/>
              <a:t>Inhaled corticosteroids (ICS)</a:t>
            </a:r>
          </a:p>
          <a:p>
            <a:pPr lvl="1"/>
            <a:r>
              <a:rPr lang="en-US" b="1" dirty="0"/>
              <a:t>Most effective long-term therapy for persistent asthma.</a:t>
            </a:r>
          </a:p>
          <a:p>
            <a:pPr lvl="1"/>
            <a:r>
              <a:rPr lang="en-US" b="1" dirty="0"/>
              <a:t>Suppresses airway inflammation.</a:t>
            </a:r>
          </a:p>
          <a:p>
            <a:pPr lvl="1"/>
            <a:r>
              <a:rPr lang="en-US" dirty="0"/>
              <a:t>Inhaled route is preferred to oral because of fewer side-effects.</a:t>
            </a:r>
          </a:p>
          <a:p>
            <a:pPr lvl="1"/>
            <a:r>
              <a:rPr lang="en-US" dirty="0"/>
              <a:t>Greatest benefit achieved with relatively low doses, whereas the risk of adverse effects increases with dose.</a:t>
            </a:r>
          </a:p>
        </p:txBody>
      </p:sp>
    </p:spTree>
    <p:extLst>
      <p:ext uri="{BB962C8B-B14F-4D97-AF65-F5344CB8AC3E}">
        <p14:creationId xmlns:p14="http://schemas.microsoft.com/office/powerpoint/2010/main" val="889413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4"/>
          <p:cNvSpPr>
            <a:spLocks noGrp="1" noChangeArrowheads="1"/>
          </p:cNvSpPr>
          <p:nvPr>
            <p:ph type="title"/>
          </p:nvPr>
        </p:nvSpPr>
        <p:spPr>
          <a:xfrm>
            <a:off x="1124125" y="3755821"/>
            <a:ext cx="4134811" cy="2452687"/>
          </a:xfrm>
        </p:spPr>
        <p:txBody>
          <a:bodyPr anchor="ctr">
            <a:normAutofit/>
          </a:bodyPr>
          <a:lstStyle/>
          <a:p>
            <a:r>
              <a:rPr lang="en-US" sz="4400" dirty="0"/>
              <a:t>Inhaled Corticosteroids (ICS)</a:t>
            </a:r>
          </a:p>
        </p:txBody>
      </p:sp>
      <p:pic>
        <p:nvPicPr>
          <p:cNvPr id="4" name="Picture 3" descr="4_Inhalers_2.jpg"/>
          <p:cNvPicPr>
            <a:picLocks noChangeAspect="1"/>
          </p:cNvPicPr>
          <p:nvPr/>
        </p:nvPicPr>
        <p:blipFill rotWithShape="1">
          <a:blip r:embed="rId3" cstate="print"/>
          <a:srcRect t="29612" b="9595"/>
          <a:stretch/>
        </p:blipFill>
        <p:spPr bwMode="auto">
          <a:xfrm>
            <a:off x="1524020" y="11"/>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p:spPr>
      </p:pic>
      <p:graphicFrame>
        <p:nvGraphicFramePr>
          <p:cNvPr id="91147" name="Rectangle 5">
            <a:extLst>
              <a:ext uri="{FF2B5EF4-FFF2-40B4-BE49-F238E27FC236}">
                <a16:creationId xmlns:a16="http://schemas.microsoft.com/office/drawing/2014/main" id="{DA142F1B-9F48-2320-1DBC-11FF6D5AF2E2}"/>
              </a:ext>
            </a:extLst>
          </p:cNvPr>
          <p:cNvGraphicFramePr>
            <a:graphicFrameLocks noGrp="1"/>
          </p:cNvGraphicFramePr>
          <p:nvPr>
            <p:ph idx="1"/>
            <p:extLst>
              <p:ext uri="{D42A27DB-BD31-4B8C-83A1-F6EECF244321}">
                <p14:modId xmlns:p14="http://schemas.microsoft.com/office/powerpoint/2010/main" val="2047050440"/>
              </p:ext>
            </p:extLst>
          </p:nvPr>
        </p:nvGraphicFramePr>
        <p:xfrm>
          <a:off x="5891612" y="3755821"/>
          <a:ext cx="5614060" cy="2452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97405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58724" y="640481"/>
            <a:ext cx="9202722" cy="1087819"/>
          </a:xfrm>
        </p:spPr>
        <p:txBody>
          <a:bodyPr vert="horz" lIns="67866" tIns="33338" rIns="67866" bIns="33338" rtlCol="0" anchor="b">
            <a:noAutofit/>
          </a:bodyPr>
          <a:lstStyle/>
          <a:p>
            <a:r>
              <a:rPr lang="en-US" sz="4400" dirty="0"/>
              <a:t>Inhaled Corticosteroids (ICS)</a:t>
            </a:r>
          </a:p>
        </p:txBody>
      </p:sp>
      <p:sp>
        <p:nvSpPr>
          <p:cNvPr id="93187" name="Rectangle 3"/>
          <p:cNvSpPr>
            <a:spLocks noGrp="1" noChangeArrowheads="1"/>
          </p:cNvSpPr>
          <p:nvPr>
            <p:ph idx="1"/>
          </p:nvPr>
        </p:nvSpPr>
        <p:spPr>
          <a:xfrm>
            <a:off x="458721" y="1795244"/>
            <a:ext cx="9926849" cy="4756558"/>
          </a:xfrm>
        </p:spPr>
        <p:txBody>
          <a:bodyPr vert="horz" lIns="67866" tIns="33338" rIns="67866" bIns="33338" rtlCol="0">
            <a:normAutofit/>
          </a:bodyPr>
          <a:lstStyle/>
          <a:p>
            <a:r>
              <a:rPr lang="en-US" sz="2000" b="1" dirty="0"/>
              <a:t>Mechanism of action</a:t>
            </a:r>
            <a:r>
              <a:rPr lang="en-US" sz="2000" dirty="0"/>
              <a:t>: broad spectrum anti-inflammatory agent which by shuts down producers of inflammation.</a:t>
            </a:r>
          </a:p>
          <a:p>
            <a:r>
              <a:rPr lang="en-US" sz="2000" b="1" dirty="0"/>
              <a:t>Onset of action</a:t>
            </a:r>
            <a:r>
              <a:rPr lang="en-US" sz="2000" dirty="0"/>
              <a:t>: Days to 3 weeks</a:t>
            </a:r>
            <a:endParaRPr lang="en-US" sz="2000" b="1" dirty="0"/>
          </a:p>
          <a:p>
            <a:pPr eaLnBrk="1" hangingPunct="1"/>
            <a:r>
              <a:rPr lang="en-US" sz="2000" b="1" dirty="0"/>
              <a:t>Side effects:</a:t>
            </a:r>
          </a:p>
          <a:p>
            <a:pPr lvl="1"/>
            <a:r>
              <a:rPr lang="en-US" sz="2000" b="1" dirty="0"/>
              <a:t>Short-term</a:t>
            </a:r>
          </a:p>
          <a:p>
            <a:pPr lvl="2"/>
            <a:r>
              <a:rPr lang="en-US" sz="2000" dirty="0"/>
              <a:t>Thrush (oral candidiasis)</a:t>
            </a:r>
          </a:p>
          <a:p>
            <a:pPr lvl="2"/>
            <a:r>
              <a:rPr lang="en-US" sz="2000" dirty="0"/>
              <a:t>Sore throat</a:t>
            </a:r>
          </a:p>
          <a:p>
            <a:pPr lvl="2"/>
            <a:r>
              <a:rPr lang="en-US" sz="2000" dirty="0"/>
              <a:t>Hoarseness</a:t>
            </a:r>
          </a:p>
          <a:p>
            <a:pPr lvl="2"/>
            <a:r>
              <a:rPr lang="en-US" sz="2000" dirty="0"/>
              <a:t>Dry mouth</a:t>
            </a:r>
          </a:p>
          <a:p>
            <a:pPr lvl="1"/>
            <a:r>
              <a:rPr lang="en-US" sz="2000" b="1" dirty="0"/>
              <a:t>Long-term with high dosages</a:t>
            </a:r>
          </a:p>
          <a:p>
            <a:pPr lvl="2"/>
            <a:r>
              <a:rPr lang="en-US" sz="2000" dirty="0"/>
              <a:t>Osteoporosis</a:t>
            </a:r>
          </a:p>
          <a:p>
            <a:pPr lvl="2"/>
            <a:r>
              <a:rPr lang="en-US" sz="2000" dirty="0"/>
              <a:t>Cataracts</a:t>
            </a:r>
          </a:p>
          <a:p>
            <a:pPr lvl="2"/>
            <a:r>
              <a:rPr lang="en-US" sz="2000" dirty="0"/>
              <a:t>Initial growth retardation that is recovered (children)</a:t>
            </a:r>
          </a:p>
          <a:p>
            <a:pPr lvl="2"/>
            <a:endParaRPr lang="en-US" sz="1600" dirty="0"/>
          </a:p>
        </p:txBody>
      </p:sp>
      <p:pic>
        <p:nvPicPr>
          <p:cNvPr id="93188" name="Picture 4" descr="spl_oral_thrush_closeup"/>
          <p:cNvPicPr>
            <a:picLocks noChangeAspect="1" noChangeArrowheads="1"/>
          </p:cNvPicPr>
          <p:nvPr/>
        </p:nvPicPr>
        <p:blipFill>
          <a:blip r:embed="rId3"/>
          <a:stretch>
            <a:fillRect/>
          </a:stretch>
        </p:blipFill>
        <p:spPr bwMode="auto">
          <a:xfrm>
            <a:off x="5971782" y="2619771"/>
            <a:ext cx="4830318" cy="3107504"/>
          </a:xfrm>
          <a:prstGeom prst="rect">
            <a:avLst/>
          </a:prstGeom>
          <a:noFill/>
        </p:spPr>
      </p:pic>
    </p:spTree>
    <p:extLst>
      <p:ext uri="{BB962C8B-B14F-4D97-AF65-F5344CB8AC3E}">
        <p14:creationId xmlns:p14="http://schemas.microsoft.com/office/powerpoint/2010/main" val="61894637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58153" y="701386"/>
            <a:ext cx="8477459" cy="1087819"/>
          </a:xfrm>
        </p:spPr>
        <p:txBody>
          <a:bodyPr anchor="b">
            <a:normAutofit/>
          </a:bodyPr>
          <a:lstStyle/>
          <a:p>
            <a:r>
              <a:rPr lang="en-US" sz="4900" dirty="0"/>
              <a:t>Inhaled</a:t>
            </a:r>
            <a:r>
              <a:rPr lang="en-US" sz="3000" b="1" dirty="0"/>
              <a:t> </a:t>
            </a:r>
            <a:r>
              <a:rPr lang="en-US" sz="4900" dirty="0"/>
              <a:t>Corticosteroids</a:t>
            </a:r>
            <a:endParaRPr lang="en-US" sz="3000" dirty="0"/>
          </a:p>
        </p:txBody>
      </p:sp>
      <p:sp>
        <p:nvSpPr>
          <p:cNvPr id="95235" name="Rectangle 3"/>
          <p:cNvSpPr>
            <a:spLocks noGrp="1" noChangeArrowheads="1"/>
          </p:cNvSpPr>
          <p:nvPr>
            <p:ph idx="1"/>
          </p:nvPr>
        </p:nvSpPr>
        <p:spPr>
          <a:xfrm>
            <a:off x="658153" y="2114026"/>
            <a:ext cx="5792981" cy="4062937"/>
          </a:xfrm>
        </p:spPr>
        <p:txBody>
          <a:bodyPr>
            <a:normAutofit/>
          </a:bodyPr>
          <a:lstStyle/>
          <a:p>
            <a:pPr eaLnBrk="1" hangingPunct="1"/>
            <a:r>
              <a:rPr lang="en-US" sz="2400" b="1" dirty="0"/>
              <a:t>Preventing common side effects</a:t>
            </a:r>
          </a:p>
          <a:p>
            <a:pPr lvl="1" eaLnBrk="1" hangingPunct="1"/>
            <a:r>
              <a:rPr lang="en-US" dirty="0"/>
              <a:t>Rinse, gargle, and spit following use of inhaled corticosteroids.</a:t>
            </a:r>
          </a:p>
          <a:p>
            <a:pPr lvl="1" eaLnBrk="1" hangingPunct="1"/>
            <a:r>
              <a:rPr lang="en-US" dirty="0"/>
              <a:t>Spacers or valved holding chambers (VHCs) used with non-breath-activated MDIs to </a:t>
            </a:r>
            <a:r>
              <a:rPr lang="en-US" b="1" dirty="0"/>
              <a:t>reduce</a:t>
            </a:r>
            <a:r>
              <a:rPr lang="en-US" dirty="0"/>
              <a:t> side effects.</a:t>
            </a:r>
          </a:p>
        </p:txBody>
      </p:sp>
      <p:pic>
        <p:nvPicPr>
          <p:cNvPr id="5" name="Picture 4" descr="6_Aerochamner_1.jpg"/>
          <p:cNvPicPr>
            <a:picLocks noChangeAspect="1"/>
          </p:cNvPicPr>
          <p:nvPr/>
        </p:nvPicPr>
        <p:blipFill>
          <a:blip r:embed="rId3" cstate="print"/>
          <a:stretch>
            <a:fillRect/>
          </a:stretch>
        </p:blipFill>
        <p:spPr bwMode="auto">
          <a:xfrm>
            <a:off x="6922378" y="2114026"/>
            <a:ext cx="4830318" cy="3224237"/>
          </a:xfrm>
          <a:prstGeom prst="rect">
            <a:avLst/>
          </a:prstGeom>
          <a:noFill/>
        </p:spPr>
      </p:pic>
    </p:spTree>
    <p:extLst>
      <p:ext uri="{BB962C8B-B14F-4D97-AF65-F5344CB8AC3E}">
        <p14:creationId xmlns:p14="http://schemas.microsoft.com/office/powerpoint/2010/main" val="1271551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1981200" y="445338"/>
            <a:ext cx="8229600" cy="1032800"/>
          </a:xfrm>
        </p:spPr>
        <p:txBody>
          <a:bodyPr>
            <a:normAutofit/>
          </a:bodyPr>
          <a:lstStyle/>
          <a:p>
            <a:r>
              <a:rPr lang="en-US" sz="4000" b="1" dirty="0">
                <a:solidFill>
                  <a:srgbClr val="7030A0"/>
                </a:solidFill>
              </a:rPr>
              <a:t>Spacers or Holding Chambers</a:t>
            </a:r>
          </a:p>
        </p:txBody>
      </p:sp>
      <p:sp>
        <p:nvSpPr>
          <p:cNvPr id="135171" name="Rectangle 3"/>
          <p:cNvSpPr>
            <a:spLocks noGrp="1" noChangeArrowheads="1"/>
          </p:cNvSpPr>
          <p:nvPr>
            <p:ph type="body" idx="1"/>
          </p:nvPr>
        </p:nvSpPr>
        <p:spPr>
          <a:xfrm>
            <a:off x="1747280" y="1381719"/>
            <a:ext cx="8749772" cy="5247740"/>
          </a:xfrm>
        </p:spPr>
        <p:txBody>
          <a:bodyPr>
            <a:normAutofit/>
          </a:bodyPr>
          <a:lstStyle/>
          <a:p>
            <a:r>
              <a:rPr lang="en-US" sz="2800" dirty="0"/>
              <a:t>Purpose</a:t>
            </a:r>
            <a:endParaRPr lang="en-US" dirty="0"/>
          </a:p>
          <a:p>
            <a:pPr lvl="1">
              <a:lnSpc>
                <a:spcPct val="70000"/>
              </a:lnSpc>
              <a:spcBef>
                <a:spcPts val="500"/>
              </a:spcBef>
              <a:spcAft>
                <a:spcPts val="500"/>
              </a:spcAft>
            </a:pPr>
            <a:r>
              <a:rPr lang="en-US" dirty="0"/>
              <a:t>Ensure medication is delivered to lungs</a:t>
            </a:r>
          </a:p>
          <a:p>
            <a:r>
              <a:rPr lang="en-US" sz="2800" dirty="0"/>
              <a:t>Advantages</a:t>
            </a:r>
            <a:endParaRPr lang="en-US" dirty="0"/>
          </a:p>
          <a:p>
            <a:pPr lvl="1">
              <a:lnSpc>
                <a:spcPct val="70000"/>
              </a:lnSpc>
              <a:spcBef>
                <a:spcPts val="500"/>
              </a:spcBef>
              <a:spcAft>
                <a:spcPts val="500"/>
              </a:spcAft>
            </a:pPr>
            <a:r>
              <a:rPr lang="en-US" dirty="0"/>
              <a:t>Easy to use: Less/No coordination required </a:t>
            </a:r>
          </a:p>
          <a:p>
            <a:pPr lvl="1">
              <a:lnSpc>
                <a:spcPct val="70000"/>
              </a:lnSpc>
              <a:spcBef>
                <a:spcPts val="500"/>
              </a:spcBef>
              <a:spcAft>
                <a:spcPts val="500"/>
              </a:spcAft>
            </a:pPr>
            <a:r>
              <a:rPr lang="en-US" dirty="0"/>
              <a:t>May breathe in and out several times to receive complete dose </a:t>
            </a:r>
          </a:p>
          <a:p>
            <a:pPr lvl="1">
              <a:lnSpc>
                <a:spcPct val="70000"/>
              </a:lnSpc>
              <a:spcBef>
                <a:spcPts val="500"/>
              </a:spcBef>
              <a:spcAft>
                <a:spcPts val="500"/>
              </a:spcAft>
            </a:pPr>
            <a:r>
              <a:rPr lang="en-US" dirty="0"/>
              <a:t>Faster delivery than nebulizer and less expensive </a:t>
            </a:r>
          </a:p>
          <a:p>
            <a:pPr>
              <a:lnSpc>
                <a:spcPct val="70000"/>
              </a:lnSpc>
              <a:spcAft>
                <a:spcPts val="600"/>
              </a:spcAft>
            </a:pPr>
            <a:r>
              <a:rPr lang="en-US" sz="2800" dirty="0"/>
              <a:t>Disadvantages</a:t>
            </a:r>
            <a:endParaRPr lang="en-US" dirty="0"/>
          </a:p>
          <a:p>
            <a:pPr lvl="1">
              <a:lnSpc>
                <a:spcPct val="70000"/>
              </a:lnSpc>
            </a:pPr>
            <a:r>
              <a:rPr lang="en-US" dirty="0"/>
              <a:t>More cumbersome than MDI alone</a:t>
            </a:r>
          </a:p>
          <a:p>
            <a:pPr lvl="1">
              <a:lnSpc>
                <a:spcPct val="70000"/>
              </a:lnSpc>
            </a:pPr>
            <a:r>
              <a:rPr lang="en-US" dirty="0"/>
              <a:t>Cleaning required</a:t>
            </a:r>
          </a:p>
          <a:p>
            <a:pPr lvl="1">
              <a:lnSpc>
                <a:spcPct val="70000"/>
              </a:lnSpc>
              <a:spcAft>
                <a:spcPts val="1200"/>
              </a:spcAft>
            </a:pPr>
            <a:r>
              <a:rPr lang="en-US" dirty="0"/>
              <a:t>Expensive</a:t>
            </a:r>
          </a:p>
          <a:p>
            <a:pPr>
              <a:lnSpc>
                <a:spcPct val="70000"/>
              </a:lnSpc>
            </a:pPr>
            <a:r>
              <a:rPr lang="en-US" sz="2800" dirty="0"/>
              <a:t>Still need to rinse mouth following use of inhaled corticosteroid</a:t>
            </a:r>
          </a:p>
        </p:txBody>
      </p:sp>
    </p:spTree>
    <p:extLst>
      <p:ext uri="{BB962C8B-B14F-4D97-AF65-F5344CB8AC3E}">
        <p14:creationId xmlns:p14="http://schemas.microsoft.com/office/powerpoint/2010/main" val="108207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a:solidFill>
                  <a:srgbClr val="7030A0"/>
                </a:solidFill>
              </a:rPr>
              <a:t>Preparing and Cleaning Spacers</a:t>
            </a:r>
            <a:endParaRPr lang="en-US" sz="3600" b="1" dirty="0">
              <a:solidFill>
                <a:srgbClr val="7030A0"/>
              </a:solidFill>
            </a:endParaRPr>
          </a:p>
        </p:txBody>
      </p:sp>
      <p:sp>
        <p:nvSpPr>
          <p:cNvPr id="3" name="Content Placeholder 2"/>
          <p:cNvSpPr>
            <a:spLocks noGrp="1"/>
          </p:cNvSpPr>
          <p:nvPr>
            <p:ph idx="1"/>
          </p:nvPr>
        </p:nvSpPr>
        <p:spPr>
          <a:xfrm>
            <a:off x="1981200" y="1976900"/>
            <a:ext cx="8229600" cy="5044339"/>
          </a:xfrm>
        </p:spPr>
        <p:txBody>
          <a:bodyPr>
            <a:normAutofit/>
          </a:bodyPr>
          <a:lstStyle/>
          <a:p>
            <a:r>
              <a:rPr lang="en-US" dirty="0"/>
              <a:t>New spacer preparation</a:t>
            </a:r>
          </a:p>
          <a:p>
            <a:pPr lvl="1"/>
            <a:r>
              <a:rPr lang="en-US" dirty="0"/>
              <a:t>If electrostatic-free, no preparation needed</a:t>
            </a:r>
          </a:p>
          <a:p>
            <a:pPr lvl="1"/>
            <a:r>
              <a:rPr lang="en-US" dirty="0"/>
              <a:t>Should be treated to reduce the electrostatic charge. Wash in warm soapy water.  Let dry.  No rinsing of soap.</a:t>
            </a:r>
          </a:p>
          <a:p>
            <a:r>
              <a:rPr lang="en-US" dirty="0"/>
              <a:t>Cleaning spacer</a:t>
            </a:r>
          </a:p>
          <a:p>
            <a:pPr lvl="1"/>
            <a:r>
              <a:rPr lang="en-US" dirty="0"/>
              <a:t>Powder residue not harmful</a:t>
            </a:r>
          </a:p>
          <a:p>
            <a:pPr lvl="1"/>
            <a:r>
              <a:rPr lang="en-US" dirty="0"/>
              <a:t>Clean periodically in warm soapy water, let air dry, no need to rinse</a:t>
            </a:r>
          </a:p>
          <a:p>
            <a:pPr lvl="1"/>
            <a:r>
              <a:rPr lang="en-US" dirty="0"/>
              <a:t>Rinsing in water alone can cause an electrostatic charge, reducing effectiveness</a:t>
            </a:r>
          </a:p>
        </p:txBody>
      </p:sp>
    </p:spTree>
    <p:extLst>
      <p:ext uri="{BB962C8B-B14F-4D97-AF65-F5344CB8AC3E}">
        <p14:creationId xmlns:p14="http://schemas.microsoft.com/office/powerpoint/2010/main" val="108481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DA788-42BB-CC84-E0FA-601C15B0653F}"/>
              </a:ext>
            </a:extLst>
          </p:cNvPr>
          <p:cNvSpPr>
            <a:spLocks noGrp="1"/>
          </p:cNvSpPr>
          <p:nvPr>
            <p:ph type="title"/>
          </p:nvPr>
        </p:nvSpPr>
        <p:spPr/>
        <p:txBody>
          <a:bodyPr/>
          <a:lstStyle/>
          <a:p>
            <a:r>
              <a:rPr lang="en-US" dirty="0"/>
              <a:t>Oral Corticosteroids</a:t>
            </a:r>
          </a:p>
        </p:txBody>
      </p:sp>
      <p:sp>
        <p:nvSpPr>
          <p:cNvPr id="3" name="Content Placeholder 2">
            <a:extLst>
              <a:ext uri="{FF2B5EF4-FFF2-40B4-BE49-F238E27FC236}">
                <a16:creationId xmlns:a16="http://schemas.microsoft.com/office/drawing/2014/main" id="{A543C336-DEB1-6FED-B493-5C4C2446292E}"/>
              </a:ext>
            </a:extLst>
          </p:cNvPr>
          <p:cNvSpPr>
            <a:spLocks noGrp="1"/>
          </p:cNvSpPr>
          <p:nvPr>
            <p:ph idx="1"/>
          </p:nvPr>
        </p:nvSpPr>
        <p:spPr/>
        <p:txBody>
          <a:bodyPr/>
          <a:lstStyle/>
          <a:p>
            <a:r>
              <a:rPr lang="en-US" dirty="0"/>
              <a:t>Strongest anti-inflammatory because given in larger doses and systemically</a:t>
            </a:r>
          </a:p>
          <a:p>
            <a:r>
              <a:rPr lang="en-US" dirty="0"/>
              <a:t>Used to treat flare-ups, asthma </a:t>
            </a:r>
            <a:r>
              <a:rPr lang="en-US" dirty="0" err="1"/>
              <a:t>worsenings</a:t>
            </a:r>
            <a:r>
              <a:rPr lang="en-US" dirty="0"/>
              <a:t>, exacerbations</a:t>
            </a:r>
          </a:p>
          <a:p>
            <a:r>
              <a:rPr lang="en-US" dirty="0"/>
              <a:t>Given after ED visit and hospitalization</a:t>
            </a:r>
          </a:p>
          <a:p>
            <a:r>
              <a:rPr lang="en-US" dirty="0"/>
              <a:t>Route: pills, liquid, shot (IM), IV (intravascular)</a:t>
            </a:r>
          </a:p>
          <a:p>
            <a:r>
              <a:rPr lang="en-US" dirty="0"/>
              <a:t>Names: prednisone, prednisolone, methylprednisolone, Pediapred, dexamethasone</a:t>
            </a:r>
          </a:p>
        </p:txBody>
      </p:sp>
    </p:spTree>
    <p:extLst>
      <p:ext uri="{BB962C8B-B14F-4D97-AF65-F5344CB8AC3E}">
        <p14:creationId xmlns:p14="http://schemas.microsoft.com/office/powerpoint/2010/main" val="1782264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845820" y="1153574"/>
            <a:ext cx="3593605" cy="767506"/>
          </a:xfrm>
        </p:spPr>
        <p:txBody>
          <a:bodyPr>
            <a:normAutofit/>
          </a:bodyPr>
          <a:lstStyle/>
          <a:p>
            <a:pPr defTabSz="685800">
              <a:spcBef>
                <a:spcPts val="0"/>
              </a:spcBef>
              <a:spcAft>
                <a:spcPts val="600"/>
              </a:spcAft>
              <a:defRPr/>
            </a:pPr>
            <a:r>
              <a:rPr lang="en-US" sz="4400" kern="0" dirty="0">
                <a:cs typeface="Times New Roman" panose="02020603050405020304" pitchFamily="18" charset="0"/>
              </a:rPr>
              <a:t>Controllers</a:t>
            </a:r>
            <a:endParaRPr lang="en-US" sz="4400" kern="0" dirty="0">
              <a:ea typeface="Calibri" panose="020F0502020204030204" pitchFamily="34" charset="0"/>
              <a:cs typeface="Times New Roman" panose="02020603050405020304" pitchFamily="18" charset="0"/>
            </a:endParaRPr>
          </a:p>
        </p:txBody>
      </p:sp>
      <p:sp>
        <p:nvSpPr>
          <p:cNvPr id="84995" name="Rectangle 3"/>
          <p:cNvSpPr>
            <a:spLocks noGrp="1" noChangeArrowheads="1"/>
          </p:cNvSpPr>
          <p:nvPr>
            <p:ph idx="1"/>
          </p:nvPr>
        </p:nvSpPr>
        <p:spPr>
          <a:xfrm>
            <a:off x="845820" y="1388300"/>
            <a:ext cx="10500360" cy="5585619"/>
          </a:xfrm>
        </p:spPr>
        <p:txBody>
          <a:bodyPr anchor="ctr">
            <a:normAutofit/>
          </a:bodyPr>
          <a:lstStyle/>
          <a:p>
            <a:pPr eaLnBrk="1" hangingPunct="1"/>
            <a:r>
              <a:rPr lang="en-US" sz="2400" b="1" dirty="0">
                <a:ea typeface="Calibri" panose="020F0502020204030204" pitchFamily="34" charset="0"/>
                <a:cs typeface="Times New Roman" panose="02020603050405020304" pitchFamily="18" charset="0"/>
              </a:rPr>
              <a:t>Combination Inhalers: ICS + LABA</a:t>
            </a:r>
          </a:p>
          <a:p>
            <a:pPr lvl="1"/>
            <a:r>
              <a:rPr lang="en-US" b="1" dirty="0"/>
              <a:t>Inhaled corticosteroid (ICS) and long-acting beta2 agonists (LABA) combination</a:t>
            </a:r>
            <a:r>
              <a:rPr lang="en-US" dirty="0"/>
              <a:t> in a single inhaler</a:t>
            </a:r>
          </a:p>
          <a:p>
            <a:pPr lvl="1"/>
            <a:r>
              <a:rPr lang="en-US" dirty="0"/>
              <a:t> Effective and convenient treatment for patients with asthma and COPD.</a:t>
            </a:r>
          </a:p>
          <a:p>
            <a:pPr lvl="1"/>
            <a:r>
              <a:rPr lang="en-US" b="1" dirty="0"/>
              <a:t>Very commonly used in persistent asthma.</a:t>
            </a:r>
          </a:p>
          <a:p>
            <a:pPr lvl="2"/>
            <a:r>
              <a:rPr lang="en-US" sz="2400" dirty="0"/>
              <a:t>Updated 2020 national asthma guidelines include using this combination inhaler as a “reliever” PRN medication used to relieve present symptoms</a:t>
            </a:r>
          </a:p>
          <a:p>
            <a:pPr lvl="2"/>
            <a:r>
              <a:rPr lang="en-US" sz="2400" dirty="0"/>
              <a:t>The LABA component must have a quick onset of action like formoterol or vilanterol</a:t>
            </a:r>
          </a:p>
        </p:txBody>
      </p:sp>
    </p:spTree>
    <p:extLst>
      <p:ext uri="{BB962C8B-B14F-4D97-AF65-F5344CB8AC3E}">
        <p14:creationId xmlns:p14="http://schemas.microsoft.com/office/powerpoint/2010/main" val="1327797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4A354-244A-42D1-9570-5DDD3B2EA0F0}"/>
              </a:ext>
            </a:extLst>
          </p:cNvPr>
          <p:cNvSpPr>
            <a:spLocks noGrp="1"/>
          </p:cNvSpPr>
          <p:nvPr>
            <p:ph type="title"/>
          </p:nvPr>
        </p:nvSpPr>
        <p:spPr>
          <a:xfrm>
            <a:off x="461393" y="704570"/>
            <a:ext cx="11081857" cy="1535289"/>
          </a:xfrm>
        </p:spPr>
        <p:txBody>
          <a:bodyPr>
            <a:normAutofit/>
          </a:bodyPr>
          <a:lstStyle/>
          <a:p>
            <a:pPr>
              <a:spcBef>
                <a:spcPts val="0"/>
              </a:spcBef>
            </a:pPr>
            <a:r>
              <a:rPr lang="en-US" sz="4400" dirty="0">
                <a:latin typeface="Arial" panose="020B0604020202020204" pitchFamily="34" charset="0"/>
                <a:ea typeface="Calibri" panose="020F0502020204030204" pitchFamily="34" charset="0"/>
                <a:cs typeface="Times New Roman" panose="02020603050405020304" pitchFamily="18" charset="0"/>
              </a:rPr>
              <a:t>Combination Controller Inhalers: ICS + LABA</a:t>
            </a:r>
            <a:endParaRPr lang="en-US" sz="4400" dirty="0"/>
          </a:p>
        </p:txBody>
      </p:sp>
      <p:sp>
        <p:nvSpPr>
          <p:cNvPr id="3" name="Content Placeholder 2">
            <a:extLst>
              <a:ext uri="{FF2B5EF4-FFF2-40B4-BE49-F238E27FC236}">
                <a16:creationId xmlns:a16="http://schemas.microsoft.com/office/drawing/2014/main" id="{5D3C1F76-6358-4FFB-9A66-793DF8285AF1}"/>
              </a:ext>
            </a:extLst>
          </p:cNvPr>
          <p:cNvSpPr>
            <a:spLocks noGrp="1"/>
          </p:cNvSpPr>
          <p:nvPr>
            <p:ph idx="1"/>
          </p:nvPr>
        </p:nvSpPr>
        <p:spPr>
          <a:xfrm>
            <a:off x="461393" y="2239859"/>
            <a:ext cx="11269214" cy="4328331"/>
          </a:xfrm>
        </p:spPr>
        <p:txBody>
          <a:bodyPr>
            <a:normAutofit fontScale="92500" lnSpcReduction="20000"/>
          </a:bodyPr>
          <a:lstStyle/>
          <a:p>
            <a:pPr>
              <a:buFont typeface="Arial" panose="020B0604020202020204" pitchFamily="34" charset="0"/>
              <a:buChar char="•"/>
            </a:pPr>
            <a:r>
              <a:rPr lang="en-US" sz="2400" b="1" dirty="0"/>
              <a:t>Mechanism of action:</a:t>
            </a:r>
            <a:r>
              <a:rPr lang="en-US" sz="2400" dirty="0"/>
              <a:t> </a:t>
            </a:r>
          </a:p>
          <a:p>
            <a:pPr lvl="1">
              <a:buFont typeface="Arial" panose="020B0604020202020204" pitchFamily="34" charset="0"/>
              <a:buChar char="•"/>
              <a:defRPr/>
            </a:pPr>
            <a:r>
              <a:rPr lang="en-US" b="1" dirty="0"/>
              <a:t>LABA</a:t>
            </a:r>
            <a:r>
              <a:rPr lang="en-US" dirty="0"/>
              <a:t>- Relaxes airway smooth muscle</a:t>
            </a:r>
          </a:p>
          <a:p>
            <a:pPr lvl="1">
              <a:buFont typeface="Arial" panose="020B0604020202020204" pitchFamily="34" charset="0"/>
              <a:buChar char="•"/>
            </a:pPr>
            <a:r>
              <a:rPr lang="en-US" b="1" dirty="0"/>
              <a:t>ICS</a:t>
            </a:r>
            <a:r>
              <a:rPr lang="en-US" dirty="0"/>
              <a:t>- Suppresses airway inflammation </a:t>
            </a:r>
          </a:p>
          <a:p>
            <a:r>
              <a:rPr lang="en-US" sz="2400" b="1" dirty="0"/>
              <a:t>Onset of action</a:t>
            </a:r>
            <a:r>
              <a:rPr lang="en-US" sz="2400" dirty="0"/>
              <a:t>:</a:t>
            </a:r>
          </a:p>
          <a:p>
            <a:pPr lvl="1"/>
            <a:r>
              <a:rPr lang="en-US" b="1" dirty="0"/>
              <a:t>LABA</a:t>
            </a:r>
            <a:r>
              <a:rPr lang="en-US" dirty="0"/>
              <a:t>- Few minutes; 15 minutes for salmeterol</a:t>
            </a:r>
          </a:p>
          <a:p>
            <a:pPr lvl="1"/>
            <a:r>
              <a:rPr lang="en-US" b="1" dirty="0"/>
              <a:t>ICS</a:t>
            </a:r>
            <a:r>
              <a:rPr lang="en-US" dirty="0"/>
              <a:t>- Days to 3 weeks</a:t>
            </a:r>
          </a:p>
          <a:p>
            <a:r>
              <a:rPr lang="en-US" sz="2400" b="1" dirty="0"/>
              <a:t>Duration</a:t>
            </a:r>
            <a:r>
              <a:rPr lang="en-US" sz="2400" dirty="0"/>
              <a:t>: </a:t>
            </a:r>
          </a:p>
          <a:p>
            <a:pPr lvl="1"/>
            <a:r>
              <a:rPr lang="en-US" b="1" dirty="0">
                <a:cs typeface="Arial" panose="020B0604020202020204" pitchFamily="34" charset="0"/>
              </a:rPr>
              <a:t>LABA</a:t>
            </a:r>
            <a:r>
              <a:rPr lang="en-US" dirty="0">
                <a:cs typeface="Arial" panose="020B0604020202020204" pitchFamily="34" charset="0"/>
              </a:rPr>
              <a:t>- 12-24 hours</a:t>
            </a:r>
          </a:p>
          <a:p>
            <a:pPr lvl="1"/>
            <a:r>
              <a:rPr lang="en-US" b="1" dirty="0">
                <a:cs typeface="Arial" panose="020B0604020202020204" pitchFamily="34" charset="0"/>
              </a:rPr>
              <a:t>ICS</a:t>
            </a:r>
            <a:r>
              <a:rPr lang="en-US" dirty="0">
                <a:cs typeface="Arial" panose="020B0604020202020204" pitchFamily="34" charset="0"/>
              </a:rPr>
              <a:t>- Days (if used regularly for several weeks)</a:t>
            </a:r>
            <a:endParaRPr lang="en-US" dirty="0"/>
          </a:p>
          <a:p>
            <a:r>
              <a:rPr lang="en-US" sz="2400" b="1" dirty="0"/>
              <a:t>Side effects:</a:t>
            </a:r>
          </a:p>
          <a:p>
            <a:pPr lvl="1"/>
            <a:r>
              <a:rPr lang="en-US" b="1" dirty="0">
                <a:cs typeface="Arial" panose="020B0604020202020204" pitchFamily="34" charset="0"/>
              </a:rPr>
              <a:t>LABA</a:t>
            </a:r>
            <a:r>
              <a:rPr lang="en-US" dirty="0">
                <a:cs typeface="Arial" panose="020B0604020202020204" pitchFamily="34" charset="0"/>
              </a:rPr>
              <a:t>- Shakiness, jittery, anxious feeling, headache, palpitations, increased heart rate</a:t>
            </a:r>
          </a:p>
          <a:p>
            <a:pPr lvl="1"/>
            <a:r>
              <a:rPr lang="en-US" b="1" dirty="0">
                <a:cs typeface="Arial" panose="020B0604020202020204" pitchFamily="34" charset="0"/>
              </a:rPr>
              <a:t>ICS</a:t>
            </a:r>
            <a:r>
              <a:rPr lang="en-US" dirty="0">
                <a:cs typeface="Arial" panose="020B0604020202020204" pitchFamily="34" charset="0"/>
              </a:rPr>
              <a:t>- Hoarse voice, thrush, sore throat</a:t>
            </a:r>
          </a:p>
          <a:p>
            <a:endParaRPr lang="en-US" sz="1800" dirty="0">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428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738232" y="574310"/>
            <a:ext cx="8976220" cy="1548104"/>
          </a:xfrm>
        </p:spPr>
        <p:txBody>
          <a:bodyPr>
            <a:normAutofit/>
          </a:bodyPr>
          <a:lstStyle/>
          <a:p>
            <a:r>
              <a:rPr lang="en-US" sz="4400" dirty="0"/>
              <a:t>Combination Controller Inhalers: ICS + LABA</a:t>
            </a:r>
          </a:p>
        </p:txBody>
      </p:sp>
      <p:sp>
        <p:nvSpPr>
          <p:cNvPr id="107523" name="Rectangle 3"/>
          <p:cNvSpPr>
            <a:spLocks noGrp="1" noChangeArrowheads="1"/>
          </p:cNvSpPr>
          <p:nvPr>
            <p:ph idx="1"/>
          </p:nvPr>
        </p:nvSpPr>
        <p:spPr>
          <a:xfrm>
            <a:off x="738231" y="2512612"/>
            <a:ext cx="5838738" cy="3921744"/>
          </a:xfrm>
        </p:spPr>
        <p:txBody>
          <a:bodyPr>
            <a:normAutofit fontScale="92500" lnSpcReduction="10000"/>
          </a:bodyPr>
          <a:lstStyle/>
          <a:p>
            <a:r>
              <a:rPr lang="en-US" sz="2000" b="1" dirty="0"/>
              <a:t>Advair</a:t>
            </a:r>
            <a:r>
              <a:rPr lang="en-US" sz="2000" baseline="30000" dirty="0"/>
              <a:t>®  </a:t>
            </a:r>
            <a:r>
              <a:rPr lang="en-US" sz="2000" dirty="0"/>
              <a:t>(fluticasone &amp; salmeterol)</a:t>
            </a:r>
          </a:p>
          <a:p>
            <a:pPr lvl="1"/>
            <a:r>
              <a:rPr lang="en-US" sz="2000" dirty="0" err="1"/>
              <a:t>Diskus</a:t>
            </a:r>
            <a:r>
              <a:rPr lang="en-US" sz="2000" baseline="30000" dirty="0"/>
              <a:t>®</a:t>
            </a:r>
            <a:r>
              <a:rPr lang="en-US" sz="2000" dirty="0"/>
              <a:t>, MDI</a:t>
            </a:r>
          </a:p>
          <a:p>
            <a:pPr marL="342900" lvl="1" indent="0">
              <a:buNone/>
            </a:pPr>
            <a:endParaRPr lang="en-US" sz="2000" baseline="30000" dirty="0"/>
          </a:p>
          <a:p>
            <a:r>
              <a:rPr lang="en-US" sz="2000" b="1" dirty="0" err="1"/>
              <a:t>Airduo</a:t>
            </a:r>
            <a:r>
              <a:rPr lang="en-US" sz="2000" b="1" dirty="0"/>
              <a:t>™ </a:t>
            </a:r>
            <a:r>
              <a:rPr lang="en-US" sz="2000" b="1" dirty="0" err="1"/>
              <a:t>Respiclick</a:t>
            </a:r>
            <a:r>
              <a:rPr lang="en-US" sz="2000" baseline="30000" dirty="0"/>
              <a:t>® </a:t>
            </a:r>
            <a:r>
              <a:rPr lang="en-US" sz="2000" dirty="0"/>
              <a:t>(fluticasone &amp; salmeterol)</a:t>
            </a:r>
          </a:p>
          <a:p>
            <a:pPr lvl="1"/>
            <a:r>
              <a:rPr lang="en-US" sz="2000" dirty="0"/>
              <a:t>Breath actuated MDI</a:t>
            </a:r>
          </a:p>
          <a:p>
            <a:r>
              <a:rPr lang="en-US" sz="2000" b="1" dirty="0" err="1"/>
              <a:t>Breo</a:t>
            </a:r>
            <a:r>
              <a:rPr lang="en-US" sz="2000" baseline="30000" dirty="0"/>
              <a:t>®</a:t>
            </a:r>
            <a:r>
              <a:rPr lang="en-US" sz="2000" dirty="0"/>
              <a:t> (fluticasone &amp; vilanterol)</a:t>
            </a:r>
          </a:p>
          <a:p>
            <a:pPr lvl="1"/>
            <a:r>
              <a:rPr lang="en-US" sz="2000" dirty="0"/>
              <a:t>DPI</a:t>
            </a:r>
          </a:p>
          <a:p>
            <a:r>
              <a:rPr lang="en-US" sz="2000" b="1" dirty="0" err="1"/>
              <a:t>Dulera</a:t>
            </a:r>
            <a:r>
              <a:rPr lang="en-US" sz="2000" baseline="30000" dirty="0"/>
              <a:t>®</a:t>
            </a:r>
            <a:r>
              <a:rPr lang="en-US" sz="2000" dirty="0"/>
              <a:t> (&gt; 12yrs of age) (mometasone &amp; formoterol)</a:t>
            </a:r>
          </a:p>
          <a:p>
            <a:pPr lvl="1"/>
            <a:r>
              <a:rPr lang="en-US" sz="2000" dirty="0"/>
              <a:t>MDI</a:t>
            </a:r>
          </a:p>
          <a:p>
            <a:r>
              <a:rPr lang="en-US" sz="2000" b="1" dirty="0"/>
              <a:t>Symbicort</a:t>
            </a:r>
            <a:r>
              <a:rPr lang="en-US" sz="2000" baseline="30000" dirty="0"/>
              <a:t>® </a:t>
            </a:r>
            <a:r>
              <a:rPr lang="en-US" sz="2000" dirty="0"/>
              <a:t>(budesonide &amp; formoterol)</a:t>
            </a:r>
          </a:p>
          <a:p>
            <a:pPr lvl="1"/>
            <a:r>
              <a:rPr lang="en-US" sz="2000" dirty="0"/>
              <a:t>MDI</a:t>
            </a:r>
          </a:p>
        </p:txBody>
      </p:sp>
      <p:pic>
        <p:nvPicPr>
          <p:cNvPr id="3" name="Picture 2"/>
          <p:cNvPicPr>
            <a:picLocks noChangeAspect="1"/>
          </p:cNvPicPr>
          <p:nvPr/>
        </p:nvPicPr>
        <p:blipFill>
          <a:blip r:embed="rId3"/>
          <a:stretch>
            <a:fillRect/>
          </a:stretch>
        </p:blipFill>
        <p:spPr>
          <a:xfrm>
            <a:off x="9382539" y="1149582"/>
            <a:ext cx="2071229" cy="2175264"/>
          </a:xfrm>
          <a:prstGeom prst="rect">
            <a:avLst/>
          </a:prstGeom>
        </p:spPr>
      </p:pic>
      <p:pic>
        <p:nvPicPr>
          <p:cNvPr id="6" name="Picture 5" descr="3_Inhalers_1.jpg">
            <a:extLst>
              <a:ext uri="{FF2B5EF4-FFF2-40B4-BE49-F238E27FC236}">
                <a16:creationId xmlns:a16="http://schemas.microsoft.com/office/drawing/2014/main" id="{CA5FF5EE-35F0-48C7-B206-C2EDEA2913AC}"/>
              </a:ext>
            </a:extLst>
          </p:cNvPr>
          <p:cNvPicPr>
            <a:picLocks noChangeAspect="1"/>
          </p:cNvPicPr>
          <p:nvPr/>
        </p:nvPicPr>
        <p:blipFill>
          <a:blip r:embed="rId4" cstate="print"/>
          <a:stretch>
            <a:fillRect/>
          </a:stretch>
        </p:blipFill>
        <p:spPr bwMode="auto">
          <a:xfrm>
            <a:off x="6856143" y="3360836"/>
            <a:ext cx="5057561" cy="3375922"/>
          </a:xfrm>
          <a:prstGeom prst="rect">
            <a:avLst/>
          </a:prstGeom>
          <a:noFill/>
        </p:spPr>
      </p:pic>
    </p:spTree>
    <p:extLst>
      <p:ext uri="{BB962C8B-B14F-4D97-AF65-F5344CB8AC3E}">
        <p14:creationId xmlns:p14="http://schemas.microsoft.com/office/powerpoint/2010/main" val="2441334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5D8DC-DC83-E78F-762D-4C8EFBABB561}"/>
              </a:ext>
            </a:extLst>
          </p:cNvPr>
          <p:cNvSpPr>
            <a:spLocks noGrp="1"/>
          </p:cNvSpPr>
          <p:nvPr>
            <p:ph type="title"/>
          </p:nvPr>
        </p:nvSpPr>
        <p:spPr/>
        <p:txBody>
          <a:bodyPr/>
          <a:lstStyle/>
          <a:p>
            <a:r>
              <a:rPr lang="en-US" dirty="0"/>
              <a:t>Biologics</a:t>
            </a:r>
          </a:p>
        </p:txBody>
      </p:sp>
      <p:sp>
        <p:nvSpPr>
          <p:cNvPr id="3" name="Content Placeholder 2">
            <a:extLst>
              <a:ext uri="{FF2B5EF4-FFF2-40B4-BE49-F238E27FC236}">
                <a16:creationId xmlns:a16="http://schemas.microsoft.com/office/drawing/2014/main" id="{24D372DD-464A-0DDD-E1C5-8264E9C78E4A}"/>
              </a:ext>
            </a:extLst>
          </p:cNvPr>
          <p:cNvSpPr>
            <a:spLocks noGrp="1"/>
          </p:cNvSpPr>
          <p:nvPr>
            <p:ph idx="1"/>
          </p:nvPr>
        </p:nvSpPr>
        <p:spPr/>
        <p:txBody>
          <a:bodyPr>
            <a:normAutofit fontScale="92500" lnSpcReduction="20000"/>
          </a:bodyPr>
          <a:lstStyle/>
          <a:p>
            <a:pPr marL="342900" lvl="1" indent="-342900">
              <a:buFont typeface="Arial"/>
              <a:buChar char="•"/>
            </a:pPr>
            <a:r>
              <a:rPr lang="en-US" dirty="0"/>
              <a:t>Uncontrolled moderate-severe persistent asthma despite use of inhaled corticosteroids. Require 4-6 month trial</a:t>
            </a:r>
          </a:p>
          <a:p>
            <a:pPr lvl="1"/>
            <a:r>
              <a:rPr lang="en-US" dirty="0"/>
              <a:t>Xolair® (</a:t>
            </a:r>
            <a:r>
              <a:rPr lang="en-US" dirty="0" err="1"/>
              <a:t>omalumizab</a:t>
            </a:r>
            <a:r>
              <a:rPr lang="en-US" dirty="0"/>
              <a:t>) - Anti-</a:t>
            </a:r>
            <a:r>
              <a:rPr lang="en-US" dirty="0" err="1"/>
              <a:t>IgE</a:t>
            </a:r>
            <a:endParaRPr lang="en-US" dirty="0"/>
          </a:p>
          <a:p>
            <a:pPr lvl="2"/>
            <a:r>
              <a:rPr lang="en-US" dirty="0"/>
              <a:t>Injections in physician’s office every 2-4 </a:t>
            </a:r>
            <a:r>
              <a:rPr lang="en-US" dirty="0" err="1"/>
              <a:t>wks</a:t>
            </a:r>
            <a:endParaRPr lang="en-US" dirty="0"/>
          </a:p>
          <a:p>
            <a:pPr lvl="2"/>
            <a:r>
              <a:rPr lang="en-US" dirty="0"/>
              <a:t>Recombinant humanized monoclonal antibody that selectively binds to </a:t>
            </a:r>
            <a:r>
              <a:rPr lang="en-US" dirty="0" err="1"/>
              <a:t>IgE</a:t>
            </a:r>
            <a:endParaRPr lang="en-US" dirty="0"/>
          </a:p>
          <a:p>
            <a:pPr lvl="3"/>
            <a:r>
              <a:rPr lang="en-US" dirty="0"/>
              <a:t>pretreatment serum </a:t>
            </a:r>
            <a:r>
              <a:rPr lang="en-US" dirty="0" err="1"/>
              <a:t>IgE</a:t>
            </a:r>
            <a:r>
              <a:rPr lang="en-US" dirty="0"/>
              <a:t> levels (30-1,300 IU/mL)</a:t>
            </a:r>
          </a:p>
          <a:p>
            <a:pPr lvl="2"/>
            <a:r>
              <a:rPr lang="en-US" dirty="0"/>
              <a:t> 6yrs and older</a:t>
            </a:r>
          </a:p>
          <a:p>
            <a:pPr lvl="1"/>
            <a:r>
              <a:rPr lang="en-US" dirty="0"/>
              <a:t>Anti- IL5 biologics for eosinophilic asthma (blood eosinophils </a:t>
            </a:r>
            <a:r>
              <a:rPr lang="en-US" u="sng" dirty="0"/>
              <a:t>&gt;</a:t>
            </a:r>
            <a:r>
              <a:rPr lang="en-US" dirty="0"/>
              <a:t> 300 cells/µL</a:t>
            </a:r>
          </a:p>
          <a:p>
            <a:pPr lvl="2"/>
            <a:r>
              <a:rPr lang="en-US" dirty="0"/>
              <a:t>Mepolizumab (Nucala), dupilumab (Dupixent) &amp; </a:t>
            </a:r>
            <a:r>
              <a:rPr lang="en-US" dirty="0" err="1"/>
              <a:t>Benralizumab</a:t>
            </a:r>
            <a:r>
              <a:rPr lang="en-US" dirty="0"/>
              <a:t> (Fasenra)</a:t>
            </a:r>
          </a:p>
          <a:p>
            <a:pPr lvl="3"/>
            <a:r>
              <a:rPr lang="en-US" dirty="0"/>
              <a:t>12yrs and older </a:t>
            </a:r>
          </a:p>
          <a:p>
            <a:pPr lvl="3"/>
            <a:r>
              <a:rPr lang="en-US" dirty="0"/>
              <a:t>Subcutaneous injection</a:t>
            </a:r>
          </a:p>
          <a:p>
            <a:pPr lvl="2"/>
            <a:r>
              <a:rPr lang="en-US" dirty="0" err="1"/>
              <a:t>Reslizumab</a:t>
            </a:r>
            <a:r>
              <a:rPr lang="en-US" dirty="0"/>
              <a:t> (</a:t>
            </a:r>
            <a:r>
              <a:rPr lang="en-US" dirty="0" err="1"/>
              <a:t>Cinqair</a:t>
            </a:r>
            <a:r>
              <a:rPr lang="en-US" dirty="0"/>
              <a:t>)</a:t>
            </a:r>
          </a:p>
          <a:p>
            <a:pPr lvl="3"/>
            <a:r>
              <a:rPr lang="en-US" dirty="0"/>
              <a:t>&gt; 18 </a:t>
            </a:r>
            <a:r>
              <a:rPr lang="en-US" dirty="0" err="1"/>
              <a:t>yrs</a:t>
            </a:r>
            <a:r>
              <a:rPr lang="en-US" dirty="0"/>
              <a:t> old </a:t>
            </a:r>
          </a:p>
          <a:p>
            <a:pPr lvl="3"/>
            <a:r>
              <a:rPr lang="en-US" dirty="0"/>
              <a:t>IV formulation</a:t>
            </a:r>
          </a:p>
        </p:txBody>
      </p:sp>
    </p:spTree>
    <p:extLst>
      <p:ext uri="{BB962C8B-B14F-4D97-AF65-F5344CB8AC3E}">
        <p14:creationId xmlns:p14="http://schemas.microsoft.com/office/powerpoint/2010/main" val="1636777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3F7D6ED-EE10-DF46-AEA0-AD7B9AAA9E53}"/>
              </a:ext>
            </a:extLst>
          </p:cNvPr>
          <p:cNvSpPr>
            <a:spLocks noGrp="1"/>
          </p:cNvSpPr>
          <p:nvPr>
            <p:ph type="title"/>
          </p:nvPr>
        </p:nvSpPr>
        <p:spPr>
          <a:xfrm>
            <a:off x="4552950" y="1939159"/>
            <a:ext cx="5733470" cy="2751086"/>
          </a:xfrm>
        </p:spPr>
        <p:txBody>
          <a:bodyPr vert="horz" lIns="91440" tIns="45720" rIns="91440" bIns="45720" rtlCol="0" anchor="b">
            <a:normAutofit/>
            <a:scene3d>
              <a:camera prst="orthographicFront"/>
              <a:lightRig rig="freezing" dir="t">
                <a:rot lat="0" lon="0" rev="5640000"/>
              </a:lightRig>
            </a:scene3d>
            <a:sp3d prstMaterial="flat">
              <a:bevelT w="38100" h="38100"/>
            </a:sp3d>
          </a:bodyPr>
          <a:lstStyle/>
          <a:p>
            <a:pPr algn="r"/>
            <a:r>
              <a:rPr lang="en-US" kern="1200" dirty="0">
                <a:latin typeface="+mj-lt"/>
                <a:ea typeface="+mj-ea"/>
                <a:cs typeface="+mj-cs"/>
              </a:rPr>
              <a:t>Asthma Triggers</a:t>
            </a:r>
          </a:p>
        </p:txBody>
      </p:sp>
    </p:spTree>
    <p:extLst>
      <p:ext uri="{BB962C8B-B14F-4D97-AF65-F5344CB8AC3E}">
        <p14:creationId xmlns:p14="http://schemas.microsoft.com/office/powerpoint/2010/main" val="310731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13"/>
          <p:cNvSpPr txBox="1">
            <a:spLocks noGrp="1"/>
          </p:cNvSpPr>
          <p:nvPr>
            <p:ph type="title"/>
          </p:nvPr>
        </p:nvSpPr>
        <p:spPr>
          <a:xfrm>
            <a:off x="6517286" y="1325461"/>
            <a:ext cx="4891741" cy="934274"/>
          </a:xfrm>
          <a:prstGeom prst="rect">
            <a:avLst/>
          </a:prstGeom>
        </p:spPr>
        <p:txBody>
          <a:bodyPr spcFirstLastPara="1" vert="horz" lIns="91440" tIns="45720" rIns="91440" bIns="45720" rtlCol="0" anchor="b" anchorCtr="1">
            <a:normAutofit/>
          </a:bodyPr>
          <a:lstStyle/>
          <a:p>
            <a:pPr>
              <a:buClr>
                <a:srgbClr val="006699"/>
              </a:buClr>
              <a:buSzPts val="4000"/>
            </a:pPr>
            <a:r>
              <a:rPr lang="en-US" sz="4400" dirty="0">
                <a:sym typeface="Arial"/>
              </a:rPr>
              <a:t>Asthma Triggers</a:t>
            </a:r>
            <a:endParaRPr lang="en-US" sz="4400" dirty="0"/>
          </a:p>
        </p:txBody>
      </p:sp>
      <p:pic>
        <p:nvPicPr>
          <p:cNvPr id="504" name="Google Shape;504;p13" descr="j0402026"/>
          <p:cNvPicPr preferRelativeResize="0"/>
          <p:nvPr/>
        </p:nvPicPr>
        <p:blipFill rotWithShape="1">
          <a:blip r:embed="rId3"/>
          <a:srcRect l="6250" r="-3" b="-3"/>
          <a:stretch/>
        </p:blipFill>
        <p:spPr>
          <a:xfrm>
            <a:off x="1903063" y="554152"/>
            <a:ext cx="4306642"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noFill/>
        </p:spPr>
      </p:pic>
      <p:sp>
        <p:nvSpPr>
          <p:cNvPr id="503" name="Google Shape;503;p13"/>
          <p:cNvSpPr txBox="1">
            <a:spLocks noGrp="1"/>
          </p:cNvSpPr>
          <p:nvPr>
            <p:ph sz="half" idx="1"/>
          </p:nvPr>
        </p:nvSpPr>
        <p:spPr>
          <a:xfrm>
            <a:off x="6517287" y="2634143"/>
            <a:ext cx="4891741" cy="3662198"/>
          </a:xfrm>
          <a:prstGeom prst="rect">
            <a:avLst/>
          </a:prstGeom>
        </p:spPr>
        <p:txBody>
          <a:bodyPr spcFirstLastPara="1" vert="horz" lIns="91440" tIns="45720" rIns="91440" bIns="45720" rtlCol="0" anchor="t" anchorCtr="0">
            <a:normAutofit fontScale="92500"/>
          </a:bodyPr>
          <a:lstStyle/>
          <a:p>
            <a:pPr marL="257175">
              <a:spcBef>
                <a:spcPts val="0"/>
              </a:spcBef>
              <a:buClr>
                <a:srgbClr val="66CCFF"/>
              </a:buClr>
              <a:buSzPts val="3200"/>
            </a:pPr>
            <a:r>
              <a:rPr lang="en-US" sz="2400" dirty="0">
                <a:solidFill>
                  <a:schemeClr val="tx1">
                    <a:alpha val="80000"/>
                  </a:schemeClr>
                </a:solidFill>
                <a:sym typeface="Arial"/>
              </a:rPr>
              <a:t>Irritants or allergens that trigger asthma symptoms</a:t>
            </a:r>
            <a:endParaRPr lang="en-US" sz="2400" dirty="0">
              <a:solidFill>
                <a:schemeClr val="tx1">
                  <a:alpha val="80000"/>
                </a:schemeClr>
              </a:solidFill>
            </a:endParaRPr>
          </a:p>
          <a:p>
            <a:pPr marL="557213" lvl="1">
              <a:spcBef>
                <a:spcPts val="0"/>
              </a:spcBef>
              <a:buClr>
                <a:srgbClr val="66CCFF"/>
              </a:buClr>
              <a:buSzPts val="3200"/>
            </a:pPr>
            <a:endParaRPr lang="en-US" dirty="0">
              <a:solidFill>
                <a:schemeClr val="tx1">
                  <a:alpha val="80000"/>
                </a:schemeClr>
              </a:solidFill>
              <a:sym typeface="Arial"/>
            </a:endParaRPr>
          </a:p>
          <a:p>
            <a:pPr marL="557213" lvl="1">
              <a:spcBef>
                <a:spcPts val="0"/>
              </a:spcBef>
              <a:buClr>
                <a:srgbClr val="66CCFF"/>
              </a:buClr>
              <a:buSzPts val="3200"/>
            </a:pPr>
            <a:r>
              <a:rPr lang="en-US" dirty="0">
                <a:solidFill>
                  <a:schemeClr val="tx1">
                    <a:alpha val="80000"/>
                  </a:schemeClr>
                </a:solidFill>
                <a:sym typeface="Arial"/>
              </a:rPr>
              <a:t>Allergies</a:t>
            </a:r>
            <a:endParaRPr lang="en-US" dirty="0">
              <a:solidFill>
                <a:schemeClr val="tx1">
                  <a:alpha val="80000"/>
                </a:schemeClr>
              </a:solidFill>
            </a:endParaRPr>
          </a:p>
          <a:p>
            <a:pPr marL="557213" lvl="1">
              <a:spcBef>
                <a:spcPts val="0"/>
              </a:spcBef>
              <a:buClr>
                <a:srgbClr val="66CCFF"/>
              </a:buClr>
              <a:buSzPts val="3200"/>
            </a:pPr>
            <a:r>
              <a:rPr lang="en-US" dirty="0">
                <a:solidFill>
                  <a:schemeClr val="tx1">
                    <a:alpha val="80000"/>
                  </a:schemeClr>
                </a:solidFill>
                <a:sym typeface="Arial"/>
              </a:rPr>
              <a:t>Irritants</a:t>
            </a:r>
            <a:endParaRPr lang="en-US" dirty="0">
              <a:solidFill>
                <a:schemeClr val="tx1">
                  <a:alpha val="80000"/>
                </a:schemeClr>
              </a:solidFill>
            </a:endParaRPr>
          </a:p>
          <a:p>
            <a:pPr marL="557213" lvl="1">
              <a:spcBef>
                <a:spcPts val="0"/>
              </a:spcBef>
              <a:buClr>
                <a:srgbClr val="66CCFF"/>
              </a:buClr>
              <a:buSzPts val="3200"/>
            </a:pPr>
            <a:r>
              <a:rPr lang="en-US" dirty="0">
                <a:solidFill>
                  <a:schemeClr val="tx1">
                    <a:alpha val="80000"/>
                  </a:schemeClr>
                </a:solidFill>
                <a:sym typeface="Arial"/>
              </a:rPr>
              <a:t>Infections</a:t>
            </a:r>
            <a:endParaRPr lang="en-US" dirty="0">
              <a:solidFill>
                <a:schemeClr val="tx1">
                  <a:alpha val="80000"/>
                </a:schemeClr>
              </a:solidFill>
            </a:endParaRPr>
          </a:p>
          <a:p>
            <a:pPr marL="557213" lvl="1">
              <a:spcBef>
                <a:spcPts val="0"/>
              </a:spcBef>
              <a:buClr>
                <a:srgbClr val="66CCFF"/>
              </a:buClr>
              <a:buSzPts val="3200"/>
            </a:pPr>
            <a:r>
              <a:rPr lang="en-US" dirty="0">
                <a:solidFill>
                  <a:schemeClr val="tx1">
                    <a:alpha val="80000"/>
                  </a:schemeClr>
                </a:solidFill>
                <a:sym typeface="Arial"/>
              </a:rPr>
              <a:t>Strong Emotions</a:t>
            </a:r>
            <a:endParaRPr lang="en-US" dirty="0">
              <a:solidFill>
                <a:schemeClr val="tx1">
                  <a:alpha val="80000"/>
                </a:schemeClr>
              </a:solidFill>
            </a:endParaRPr>
          </a:p>
          <a:p>
            <a:pPr marL="557213" lvl="1">
              <a:spcBef>
                <a:spcPts val="0"/>
              </a:spcBef>
              <a:buClr>
                <a:srgbClr val="66CCFF"/>
              </a:buClr>
              <a:buSzPts val="3200"/>
            </a:pPr>
            <a:r>
              <a:rPr lang="en-US" dirty="0">
                <a:solidFill>
                  <a:schemeClr val="tx1">
                    <a:alpha val="80000"/>
                  </a:schemeClr>
                </a:solidFill>
                <a:sym typeface="Arial"/>
              </a:rPr>
              <a:t>Exercise</a:t>
            </a:r>
          </a:p>
          <a:p>
            <a:pPr marL="257175">
              <a:spcBef>
                <a:spcPts val="480"/>
              </a:spcBef>
              <a:buClr>
                <a:srgbClr val="66CCFF"/>
              </a:buClr>
              <a:buSzPts val="3200"/>
            </a:pPr>
            <a:r>
              <a:rPr lang="en-US" sz="2400" dirty="0">
                <a:solidFill>
                  <a:schemeClr val="tx1">
                    <a:alpha val="80000"/>
                  </a:schemeClr>
                </a:solidFill>
                <a:sym typeface="Arial"/>
              </a:rPr>
              <a:t>Triggers are unique to each person</a:t>
            </a:r>
            <a:endParaRPr lang="en-US" sz="2400" dirty="0">
              <a:solidFill>
                <a:schemeClr val="tx1">
                  <a:alpha val="80000"/>
                </a:schemeClr>
              </a:solidFill>
            </a:endParaRPr>
          </a:p>
          <a:p>
            <a:pPr marL="257175">
              <a:spcBef>
                <a:spcPts val="480"/>
              </a:spcBef>
              <a:buClr>
                <a:srgbClr val="66CCFF"/>
              </a:buClr>
              <a:buSzPts val="3200"/>
            </a:pPr>
            <a:r>
              <a:rPr lang="en-US" sz="2400" dirty="0">
                <a:solidFill>
                  <a:schemeClr val="tx1">
                    <a:alpha val="80000"/>
                  </a:schemeClr>
                </a:solidFill>
                <a:sym typeface="Arial"/>
              </a:rPr>
              <a:t>Avoid, reduce or remove triggers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14"/>
          <p:cNvSpPr txBox="1">
            <a:spLocks noGrp="1"/>
          </p:cNvSpPr>
          <p:nvPr>
            <p:ph type="title"/>
          </p:nvPr>
        </p:nvSpPr>
        <p:spPr>
          <a:xfrm>
            <a:off x="1377201" y="1194465"/>
            <a:ext cx="3780214" cy="1169585"/>
          </a:xfrm>
          <a:prstGeom prst="rect">
            <a:avLst/>
          </a:prstGeom>
        </p:spPr>
        <p:txBody>
          <a:bodyPr spcFirstLastPara="1" vert="horz" lIns="91440" tIns="45720" rIns="91440" bIns="45720" rtlCol="0" anchor="b" anchorCtr="0">
            <a:normAutofit/>
          </a:bodyPr>
          <a:lstStyle/>
          <a:p>
            <a:pPr>
              <a:buClr>
                <a:schemeClr val="accent1"/>
              </a:buClr>
              <a:buSzPts val="4400"/>
            </a:pPr>
            <a:r>
              <a:rPr lang="en-US" sz="4400" dirty="0"/>
              <a:t>Allergies</a:t>
            </a:r>
          </a:p>
        </p:txBody>
      </p:sp>
      <p:sp>
        <p:nvSpPr>
          <p:cNvPr id="511" name="Google Shape;511;p14"/>
          <p:cNvSpPr txBox="1">
            <a:spLocks noGrp="1"/>
          </p:cNvSpPr>
          <p:nvPr>
            <p:ph sz="half" idx="1"/>
          </p:nvPr>
        </p:nvSpPr>
        <p:spPr>
          <a:xfrm>
            <a:off x="1377201" y="2364050"/>
            <a:ext cx="3780214" cy="3632493"/>
          </a:xfrm>
          <a:prstGeom prst="rect">
            <a:avLst/>
          </a:prstGeom>
        </p:spPr>
        <p:txBody>
          <a:bodyPr spcFirstLastPara="1" vert="horz" lIns="91440" tIns="45720" rIns="91440" bIns="45720" rtlCol="0" anchor="ctr" anchorCtr="0">
            <a:normAutofit/>
          </a:bodyPr>
          <a:lstStyle/>
          <a:p>
            <a:pPr marL="0" indent="0">
              <a:spcBef>
                <a:spcPts val="0"/>
              </a:spcBef>
              <a:buClr>
                <a:srgbClr val="000000"/>
              </a:buClr>
              <a:buSzPts val="2800"/>
              <a:buNone/>
            </a:pPr>
            <a:r>
              <a:rPr lang="en-US" sz="2400" dirty="0"/>
              <a:t>Common Allergens</a:t>
            </a:r>
          </a:p>
          <a:p>
            <a:pPr marL="257175">
              <a:spcBef>
                <a:spcPts val="0"/>
              </a:spcBef>
              <a:buClr>
                <a:schemeClr val="accent1"/>
              </a:buClr>
              <a:buSzPts val="2400"/>
            </a:pPr>
            <a:r>
              <a:rPr lang="en-US" sz="2400" dirty="0"/>
              <a:t>Pollen</a:t>
            </a:r>
          </a:p>
          <a:p>
            <a:pPr marL="257175">
              <a:spcBef>
                <a:spcPts val="0"/>
              </a:spcBef>
              <a:buClr>
                <a:schemeClr val="accent1"/>
              </a:buClr>
              <a:buSzPts val="2400"/>
            </a:pPr>
            <a:r>
              <a:rPr lang="en-US" sz="2400" dirty="0"/>
              <a:t>Mold</a:t>
            </a:r>
          </a:p>
          <a:p>
            <a:pPr marL="257175">
              <a:spcBef>
                <a:spcPts val="0"/>
              </a:spcBef>
              <a:buClr>
                <a:schemeClr val="accent1"/>
              </a:buClr>
              <a:buSzPts val="2400"/>
            </a:pPr>
            <a:r>
              <a:rPr lang="en-US" sz="2400" dirty="0"/>
              <a:t>Dust Mites</a:t>
            </a:r>
          </a:p>
          <a:p>
            <a:pPr marL="257175">
              <a:spcBef>
                <a:spcPts val="0"/>
              </a:spcBef>
              <a:buClr>
                <a:schemeClr val="accent1"/>
              </a:buClr>
              <a:buSzPts val="2400"/>
            </a:pPr>
            <a:r>
              <a:rPr lang="en-US" sz="2400" dirty="0"/>
              <a:t>Cockroaches/Rodents</a:t>
            </a:r>
          </a:p>
          <a:p>
            <a:pPr marL="257175">
              <a:spcBef>
                <a:spcPts val="0"/>
              </a:spcBef>
              <a:buClr>
                <a:schemeClr val="accent1"/>
              </a:buClr>
              <a:buSzPts val="2400"/>
            </a:pPr>
            <a:r>
              <a:rPr lang="en-US" sz="2400" dirty="0"/>
              <a:t>Animal Dander</a:t>
            </a:r>
          </a:p>
          <a:p>
            <a:pPr marL="557213">
              <a:spcBef>
                <a:spcPts val="360"/>
              </a:spcBef>
              <a:buClr>
                <a:schemeClr val="dk1"/>
              </a:buClr>
              <a:buSzPts val="2400"/>
            </a:pPr>
            <a:endParaRPr lang="en-US" sz="1700" dirty="0"/>
          </a:p>
        </p:txBody>
      </p:sp>
      <p:pic>
        <p:nvPicPr>
          <p:cNvPr id="513" name="Google Shape;513;p14"/>
          <p:cNvPicPr preferRelativeResize="0"/>
          <p:nvPr/>
        </p:nvPicPr>
        <p:blipFill rotWithShape="1">
          <a:blip r:embed="rId3"/>
          <a:stretch/>
        </p:blipFill>
        <p:spPr>
          <a:xfrm>
            <a:off x="6734000" y="836763"/>
            <a:ext cx="3291840" cy="2456219"/>
          </a:xfrm>
          <a:prstGeom prst="rect">
            <a:avLst/>
          </a:prstGeom>
          <a:noFill/>
        </p:spPr>
      </p:pic>
      <p:pic>
        <p:nvPicPr>
          <p:cNvPr id="512" name="Google Shape;512;p14" descr="Image result for asthma allergens"/>
          <p:cNvPicPr preferRelativeResize="0">
            <a:picLocks noGrp="1"/>
          </p:cNvPicPr>
          <p:nvPr>
            <p:ph sz="half" idx="2"/>
          </p:nvPr>
        </p:nvPicPr>
        <p:blipFill rotWithShape="1">
          <a:blip r:embed="rId4"/>
          <a:stretch/>
        </p:blipFill>
        <p:spPr>
          <a:xfrm>
            <a:off x="6734000" y="3655909"/>
            <a:ext cx="3291840" cy="2419502"/>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BE3A2-EBE4-5C45-AC51-059E8844D922}"/>
              </a:ext>
            </a:extLst>
          </p:cNvPr>
          <p:cNvSpPr>
            <a:spLocks noGrp="1"/>
          </p:cNvSpPr>
          <p:nvPr>
            <p:ph type="title"/>
          </p:nvPr>
        </p:nvSpPr>
        <p:spPr>
          <a:xfrm>
            <a:off x="6517287" y="467271"/>
            <a:ext cx="3146755" cy="2052522"/>
          </a:xfrm>
        </p:spPr>
        <p:txBody>
          <a:bodyPr anchor="b">
            <a:normAutofit/>
          </a:bodyPr>
          <a:lstStyle/>
          <a:p>
            <a:r>
              <a:rPr lang="en-US" sz="4900" dirty="0"/>
              <a:t>Irritants</a:t>
            </a:r>
          </a:p>
        </p:txBody>
      </p:sp>
      <p:pic>
        <p:nvPicPr>
          <p:cNvPr id="4" name="Picture 3">
            <a:extLst>
              <a:ext uri="{FF2B5EF4-FFF2-40B4-BE49-F238E27FC236}">
                <a16:creationId xmlns:a16="http://schemas.microsoft.com/office/drawing/2014/main" id="{73B70CCE-21C6-364D-A7FA-59B31CEB82A4}"/>
              </a:ext>
            </a:extLst>
          </p:cNvPr>
          <p:cNvPicPr>
            <a:picLocks noChangeAspect="1"/>
          </p:cNvPicPr>
          <p:nvPr/>
        </p:nvPicPr>
        <p:blipFill rotWithShape="1">
          <a:blip r:embed="rId2"/>
          <a:srcRect l="18843" r="31094" b="-2"/>
          <a:stretch/>
        </p:blipFill>
        <p:spPr>
          <a:xfrm>
            <a:off x="1903063" y="554152"/>
            <a:ext cx="4306642"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 name="Content Placeholder 2">
            <a:extLst>
              <a:ext uri="{FF2B5EF4-FFF2-40B4-BE49-F238E27FC236}">
                <a16:creationId xmlns:a16="http://schemas.microsoft.com/office/drawing/2014/main" id="{400E8AFB-6595-E849-A6C4-20C7F9D6FF05}"/>
              </a:ext>
            </a:extLst>
          </p:cNvPr>
          <p:cNvSpPr>
            <a:spLocks noGrp="1"/>
          </p:cNvSpPr>
          <p:nvPr>
            <p:ph idx="1"/>
          </p:nvPr>
        </p:nvSpPr>
        <p:spPr>
          <a:xfrm>
            <a:off x="6517287" y="2990818"/>
            <a:ext cx="3977341" cy="2913872"/>
          </a:xfrm>
        </p:spPr>
        <p:txBody>
          <a:bodyPr anchor="t">
            <a:normAutofit/>
          </a:bodyPr>
          <a:lstStyle/>
          <a:p>
            <a:r>
              <a:rPr lang="en-US" sz="2400" dirty="0">
                <a:solidFill>
                  <a:schemeClr val="tx1">
                    <a:alpha val="80000"/>
                  </a:schemeClr>
                </a:solidFill>
              </a:rPr>
              <a:t>Irritants are non-living substance such as diesel, smoke, cold, chemicals etc. which will cause irritation by their physical property of being an irritant</a:t>
            </a:r>
          </a:p>
        </p:txBody>
      </p:sp>
    </p:spTree>
    <p:extLst>
      <p:ext uri="{BB962C8B-B14F-4D97-AF65-F5344CB8AC3E}">
        <p14:creationId xmlns:p14="http://schemas.microsoft.com/office/powerpoint/2010/main" val="4183706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62050" y="856562"/>
            <a:ext cx="9753600" cy="785813"/>
          </a:xfrm>
          <a:prstGeom prst="rect">
            <a:avLst/>
          </a:prstGeom>
          <a:solidFill>
            <a:srgbClr val="011C4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302545" rtl="0" eaLnBrk="1" fontAlgn="auto" latinLnBrk="0" hangingPunct="1">
              <a:lnSpc>
                <a:spcPct val="100000"/>
              </a:lnSpc>
              <a:spcBef>
                <a:spcPts val="0"/>
              </a:spcBef>
              <a:spcAft>
                <a:spcPts val="0"/>
              </a:spcAft>
              <a:buClrTx/>
              <a:buSzTx/>
              <a:buFontTx/>
              <a:buNone/>
              <a:tabLst/>
              <a:defRPr/>
            </a:pPr>
            <a:endParaRPr kumimoji="0" lang="en-US" sz="1192"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object 17"/>
          <p:cNvSpPr txBox="1">
            <a:spLocks/>
          </p:cNvSpPr>
          <p:nvPr/>
        </p:nvSpPr>
        <p:spPr>
          <a:xfrm>
            <a:off x="1514650" y="963154"/>
            <a:ext cx="9277000" cy="677108"/>
          </a:xfrm>
          <a:prstGeom prst="rect">
            <a:avLst/>
          </a:prstGeom>
        </p:spPr>
        <p:txBody>
          <a:bodyPr wrap="square" lIns="0" tIns="0" rIns="0" bIns="0">
            <a:spAutoFit/>
          </a:bodyPr>
          <a:lstStyle>
            <a:lvl1pPr>
              <a:defRPr sz="2800" b="0" i="0">
                <a:solidFill>
                  <a:srgbClr val="182A54"/>
                </a:solidFill>
                <a:latin typeface="Museo Slab 300"/>
                <a:ea typeface="+mj-ea"/>
                <a:cs typeface="Museo Slab 300"/>
              </a:defRPr>
            </a:lvl1pPr>
          </a:lstStyle>
          <a:p>
            <a:pPr marL="8405" marR="0" lvl="0" indent="0" algn="ctr" defTabSz="6858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38" normalizeH="0" baseline="0" noProof="0" dirty="0">
                <a:ln>
                  <a:noFill/>
                </a:ln>
                <a:solidFill>
                  <a:prstClr val="white"/>
                </a:solidFill>
                <a:effectLst/>
                <a:uLnTx/>
                <a:uFillTx/>
                <a:latin typeface="+mj-lt"/>
                <a:ea typeface="+mj-ea"/>
                <a:cs typeface="Verdana"/>
              </a:rPr>
              <a:t>Common Triggers in Schools</a:t>
            </a:r>
          </a:p>
        </p:txBody>
      </p:sp>
      <p:sp>
        <p:nvSpPr>
          <p:cNvPr id="7" name="Subtitle 6"/>
          <p:cNvSpPr>
            <a:spLocks noGrp="1"/>
          </p:cNvSpPr>
          <p:nvPr>
            <p:ph sz="half" idx="1"/>
          </p:nvPr>
        </p:nvSpPr>
        <p:spPr>
          <a:xfrm>
            <a:off x="1162050" y="1759619"/>
            <a:ext cx="4876800" cy="3730354"/>
          </a:xfrm>
        </p:spPr>
        <p:txBody>
          <a:bodyPr>
            <a:normAutofit fontScale="85000" lnSpcReduction="20000"/>
          </a:bodyPr>
          <a:lstStyle/>
          <a:p>
            <a:pPr marL="332833" lvl="1" indent="0" defTabSz="665665">
              <a:buNone/>
              <a:defRPr/>
            </a:pPr>
            <a:endParaRPr lang="en-US" altLang="en-US" sz="1600" baseline="30000" dirty="0">
              <a:solidFill>
                <a:schemeClr val="accent2"/>
              </a:solidFill>
              <a:latin typeface="Verdana" panose="020B0604030504040204" pitchFamily="34" charset="0"/>
              <a:ea typeface="Verdana" panose="020B0604030504040204" pitchFamily="34" charset="0"/>
              <a:cs typeface="Verdana" panose="020B0604030504040204" pitchFamily="34" charset="0"/>
            </a:endParaRPr>
          </a:p>
          <a:p>
            <a:r>
              <a:rPr lang="en-US" sz="2400" dirty="0"/>
              <a:t>Poor air quality</a:t>
            </a:r>
          </a:p>
          <a:p>
            <a:pPr lvl="1"/>
            <a:r>
              <a:rPr lang="en-US" dirty="0"/>
              <a:t>Traffic related pollutants</a:t>
            </a:r>
          </a:p>
          <a:p>
            <a:r>
              <a:rPr lang="en-US" sz="2400" dirty="0"/>
              <a:t>Extremes in weather</a:t>
            </a:r>
          </a:p>
          <a:p>
            <a:pPr lvl="1"/>
            <a:r>
              <a:rPr lang="en-US" dirty="0"/>
              <a:t>hot, cold, windy, humid, dry</a:t>
            </a:r>
          </a:p>
          <a:p>
            <a:r>
              <a:rPr lang="en-US" sz="2400" dirty="0"/>
              <a:t>Dusty environment</a:t>
            </a:r>
          </a:p>
          <a:p>
            <a:r>
              <a:rPr lang="en-US" sz="2400" dirty="0"/>
              <a:t>Allergens</a:t>
            </a:r>
          </a:p>
          <a:p>
            <a:pPr lvl="1"/>
            <a:r>
              <a:rPr lang="en-US" dirty="0"/>
              <a:t>Mold</a:t>
            </a:r>
          </a:p>
          <a:p>
            <a:pPr lvl="1"/>
            <a:r>
              <a:rPr lang="en-US" dirty="0"/>
              <a:t>Pets (carried on clothes,)</a:t>
            </a:r>
          </a:p>
          <a:p>
            <a:pPr lvl="1"/>
            <a:r>
              <a:rPr lang="en-US" dirty="0"/>
              <a:t>Grass, trees, flowers, weeds</a:t>
            </a:r>
          </a:p>
          <a:p>
            <a:pPr lvl="1"/>
            <a:r>
              <a:rPr lang="en-US" dirty="0"/>
              <a:t>Pests</a:t>
            </a:r>
          </a:p>
          <a:p>
            <a:pPr lvl="1"/>
            <a:r>
              <a:rPr lang="en-US" dirty="0"/>
              <a:t>House dust mites</a:t>
            </a:r>
          </a:p>
          <a:p>
            <a:pPr marL="0" indent="0">
              <a:buNone/>
            </a:pPr>
            <a:endParaRPr lang="en-US" sz="1600" baseline="30000" dirty="0">
              <a:solidFill>
                <a:srgbClr val="002060"/>
              </a:solidFill>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2400" dirty="0"/>
          </a:p>
          <a:p>
            <a:pPr algn="l"/>
            <a:endParaRPr lang="en-US" sz="2400" dirty="0"/>
          </a:p>
          <a:p>
            <a:pPr algn="l"/>
            <a:endParaRPr lang="en-US" sz="2400" dirty="0"/>
          </a:p>
          <a:p>
            <a:pPr algn="l"/>
            <a:endParaRPr lang="en-US" sz="2400" dirty="0"/>
          </a:p>
        </p:txBody>
      </p:sp>
      <p:sp>
        <p:nvSpPr>
          <p:cNvPr id="4" name="Content Placeholder 3"/>
          <p:cNvSpPr>
            <a:spLocks noGrp="1"/>
          </p:cNvSpPr>
          <p:nvPr>
            <p:ph sz="half" idx="2"/>
          </p:nvPr>
        </p:nvSpPr>
        <p:spPr>
          <a:xfrm>
            <a:off x="6153150" y="1881090"/>
            <a:ext cx="4702204" cy="3608883"/>
          </a:xfrm>
        </p:spPr>
        <p:txBody>
          <a:bodyPr>
            <a:normAutofit fontScale="85000" lnSpcReduction="20000"/>
          </a:bodyPr>
          <a:lstStyle/>
          <a:p>
            <a:r>
              <a:rPr lang="en-US" dirty="0"/>
              <a:t>Strong odors/fragrances</a:t>
            </a:r>
          </a:p>
          <a:p>
            <a:pPr lvl="1"/>
            <a:r>
              <a:rPr lang="en-US" dirty="0"/>
              <a:t>Personal care products</a:t>
            </a:r>
          </a:p>
          <a:p>
            <a:pPr lvl="1"/>
            <a:r>
              <a:rPr lang="en-US" dirty="0"/>
              <a:t>Chemicals/cleaning products</a:t>
            </a:r>
          </a:p>
          <a:p>
            <a:pPr lvl="1"/>
            <a:r>
              <a:rPr lang="en-US" dirty="0"/>
              <a:t>Air fresheners</a:t>
            </a:r>
          </a:p>
          <a:p>
            <a:r>
              <a:rPr lang="en-US" dirty="0"/>
              <a:t>Building construction</a:t>
            </a:r>
          </a:p>
          <a:p>
            <a:r>
              <a:rPr lang="en-US" dirty="0"/>
              <a:t>Physical activity </a:t>
            </a:r>
          </a:p>
          <a:p>
            <a:pPr lvl="1"/>
            <a:r>
              <a:rPr lang="en-US" dirty="0"/>
              <a:t>Gym class</a:t>
            </a:r>
          </a:p>
          <a:p>
            <a:pPr lvl="1"/>
            <a:r>
              <a:rPr lang="en-US" dirty="0"/>
              <a:t>Recess</a:t>
            </a:r>
          </a:p>
          <a:p>
            <a:r>
              <a:rPr lang="en-US" dirty="0"/>
              <a:t>Respiratory Infections</a:t>
            </a:r>
          </a:p>
          <a:p>
            <a:endParaRPr lang="en-US" dirty="0"/>
          </a:p>
        </p:txBody>
      </p:sp>
      <p:sp>
        <p:nvSpPr>
          <p:cNvPr id="8" name="Subtitle 6"/>
          <p:cNvSpPr txBox="1">
            <a:spLocks/>
          </p:cNvSpPr>
          <p:nvPr/>
        </p:nvSpPr>
        <p:spPr>
          <a:xfrm>
            <a:off x="2469683" y="1881090"/>
            <a:ext cx="6850812" cy="3098733"/>
          </a:xfrm>
          <a:prstGeom prst="rect">
            <a:avLst/>
          </a:prstGeom>
        </p:spPr>
        <p:txBody>
          <a:bodyPr vert="horz" lIns="68580" tIns="34290" rIns="68580" bIns="34290"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l" defTabSz="685800" rtl="0" eaLnBrk="1" fontAlgn="auto" latinLnBrk="0" hangingPunct="1">
              <a:lnSpc>
                <a:spcPct val="90000"/>
              </a:lnSpc>
              <a:spcBef>
                <a:spcPts val="750"/>
              </a:spcBef>
              <a:spcAft>
                <a:spcPts val="0"/>
              </a:spcAft>
              <a:buClrTx/>
              <a:buSzTx/>
              <a:buFont typeface="Arial"/>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90000"/>
              </a:lnSpc>
              <a:spcBef>
                <a:spcPts val="750"/>
              </a:spcBef>
              <a:spcAft>
                <a:spcPts val="0"/>
              </a:spcAft>
              <a:buClrTx/>
              <a:buSzTx/>
              <a:buFont typeface="Arial"/>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1060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17"/>
          <p:cNvSpPr txBox="1">
            <a:spLocks noGrp="1"/>
          </p:cNvSpPr>
          <p:nvPr>
            <p:ph type="title"/>
          </p:nvPr>
        </p:nvSpPr>
        <p:spPr>
          <a:xfrm>
            <a:off x="746620" y="1359694"/>
            <a:ext cx="4862408" cy="994172"/>
          </a:xfrm>
          <a:prstGeom prst="rect">
            <a:avLst/>
          </a:prstGeom>
        </p:spPr>
        <p:txBody>
          <a:bodyPr spcFirstLastPara="1" vert="horz" lIns="68580" tIns="34290" rIns="68580" bIns="34290" rtlCol="0" anchor="b" anchorCtr="0">
            <a:normAutofit fontScale="90000"/>
          </a:bodyPr>
          <a:lstStyle/>
          <a:p>
            <a:pPr>
              <a:buClr>
                <a:schemeClr val="accent1"/>
              </a:buClr>
              <a:buSzPts val="4400"/>
            </a:pPr>
            <a:r>
              <a:rPr lang="en-US" dirty="0"/>
              <a:t>Strong Emotions</a:t>
            </a:r>
          </a:p>
        </p:txBody>
      </p:sp>
      <p:sp>
        <p:nvSpPr>
          <p:cNvPr id="538" name="Google Shape;538;p17"/>
          <p:cNvSpPr txBox="1">
            <a:spLocks noGrp="1"/>
          </p:cNvSpPr>
          <p:nvPr>
            <p:ph type="body" idx="1"/>
          </p:nvPr>
        </p:nvSpPr>
        <p:spPr>
          <a:xfrm>
            <a:off x="805343" y="2573874"/>
            <a:ext cx="4803685" cy="3248085"/>
          </a:xfrm>
          <a:prstGeom prst="rect">
            <a:avLst/>
          </a:prstGeom>
        </p:spPr>
        <p:txBody>
          <a:bodyPr spcFirstLastPara="1" vert="horz" lIns="68580" tIns="34290" rIns="68580" bIns="34290" rtlCol="0" anchorCtr="0">
            <a:normAutofit/>
          </a:bodyPr>
          <a:lstStyle/>
          <a:p>
            <a:pPr marL="0" indent="0">
              <a:spcBef>
                <a:spcPts val="420"/>
              </a:spcBef>
              <a:buClr>
                <a:schemeClr val="dk1"/>
              </a:buClr>
              <a:buSzPts val="2800"/>
              <a:buNone/>
            </a:pPr>
            <a:r>
              <a:rPr lang="en-US" sz="2400" dirty="0"/>
              <a:t>Stress and asthma are often seen together</a:t>
            </a:r>
          </a:p>
          <a:p>
            <a:pPr marL="342900">
              <a:spcBef>
                <a:spcPts val="420"/>
              </a:spcBef>
              <a:buClr>
                <a:schemeClr val="accent1"/>
              </a:buClr>
              <a:buSzPts val="2800"/>
            </a:pPr>
            <a:r>
              <a:rPr lang="en-US" sz="2400" dirty="0"/>
              <a:t>Anxiety</a:t>
            </a:r>
          </a:p>
          <a:p>
            <a:pPr marL="342900">
              <a:spcBef>
                <a:spcPts val="420"/>
              </a:spcBef>
              <a:buClr>
                <a:schemeClr val="accent1"/>
              </a:buClr>
              <a:buSzPts val="2800"/>
            </a:pPr>
            <a:r>
              <a:rPr lang="en-US" sz="2400" dirty="0"/>
              <a:t>Crying</a:t>
            </a:r>
          </a:p>
          <a:p>
            <a:pPr marL="342900">
              <a:spcBef>
                <a:spcPts val="420"/>
              </a:spcBef>
              <a:buClr>
                <a:schemeClr val="accent1"/>
              </a:buClr>
              <a:buSzPts val="2800"/>
            </a:pPr>
            <a:r>
              <a:rPr lang="en-US" sz="2400" dirty="0"/>
              <a:t>Stress</a:t>
            </a:r>
          </a:p>
          <a:p>
            <a:pPr marL="342900">
              <a:spcBef>
                <a:spcPts val="420"/>
              </a:spcBef>
              <a:buClr>
                <a:schemeClr val="accent1"/>
              </a:buClr>
              <a:buSzPts val="2800"/>
            </a:pPr>
            <a:r>
              <a:rPr lang="en-US" sz="2400" dirty="0"/>
              <a:t>Anger</a:t>
            </a:r>
          </a:p>
          <a:p>
            <a:pPr marL="342900">
              <a:spcBef>
                <a:spcPts val="420"/>
              </a:spcBef>
              <a:buClr>
                <a:schemeClr val="accent1"/>
              </a:buClr>
              <a:buSzPts val="2800"/>
            </a:pPr>
            <a:r>
              <a:rPr lang="en-US" sz="2400" dirty="0"/>
              <a:t>Laughing hard</a:t>
            </a:r>
            <a:endParaRPr lang="en-US" sz="1800" dirty="0"/>
          </a:p>
        </p:txBody>
      </p:sp>
      <p:pic>
        <p:nvPicPr>
          <p:cNvPr id="3" name="Picture 2">
            <a:extLst>
              <a:ext uri="{FF2B5EF4-FFF2-40B4-BE49-F238E27FC236}">
                <a16:creationId xmlns:a16="http://schemas.microsoft.com/office/drawing/2014/main" id="{D28198CB-DCE6-9443-9AD0-67777C1C63BE}"/>
              </a:ext>
            </a:extLst>
          </p:cNvPr>
          <p:cNvPicPr>
            <a:picLocks noChangeAspect="1"/>
          </p:cNvPicPr>
          <p:nvPr/>
        </p:nvPicPr>
        <p:blipFill>
          <a:blip r:embed="rId3"/>
          <a:stretch>
            <a:fillRect/>
          </a:stretch>
        </p:blipFill>
        <p:spPr>
          <a:xfrm>
            <a:off x="6626892" y="1032437"/>
            <a:ext cx="1483198" cy="2228850"/>
          </a:xfrm>
          <a:prstGeom prst="rect">
            <a:avLst/>
          </a:prstGeom>
        </p:spPr>
      </p:pic>
      <p:pic>
        <p:nvPicPr>
          <p:cNvPr id="2" name="Picture 1">
            <a:extLst>
              <a:ext uri="{FF2B5EF4-FFF2-40B4-BE49-F238E27FC236}">
                <a16:creationId xmlns:a16="http://schemas.microsoft.com/office/drawing/2014/main" id="{E219DE86-7D50-8A40-9C02-077875AE738B}"/>
              </a:ext>
            </a:extLst>
          </p:cNvPr>
          <p:cNvPicPr>
            <a:picLocks noChangeAspect="1"/>
          </p:cNvPicPr>
          <p:nvPr/>
        </p:nvPicPr>
        <p:blipFill>
          <a:blip r:embed="rId4"/>
          <a:stretch>
            <a:fillRect/>
          </a:stretch>
        </p:blipFill>
        <p:spPr>
          <a:xfrm>
            <a:off x="8254984" y="1712236"/>
            <a:ext cx="2228850" cy="1549051"/>
          </a:xfrm>
          <a:prstGeom prst="rect">
            <a:avLst/>
          </a:prstGeom>
        </p:spPr>
      </p:pic>
      <p:pic>
        <p:nvPicPr>
          <p:cNvPr id="539" name="Google Shape;539;p17"/>
          <p:cNvPicPr preferRelativeResize="0"/>
          <p:nvPr/>
        </p:nvPicPr>
        <p:blipFill rotWithShape="1">
          <a:blip r:embed="rId5"/>
          <a:srcRect l="-37809" t="28875" r="109021" b="-2839"/>
          <a:stretch/>
        </p:blipFill>
        <p:spPr>
          <a:xfrm>
            <a:off x="6810458" y="3416065"/>
            <a:ext cx="1299633" cy="2228850"/>
          </a:xfrm>
          <a:prstGeom prst="rect">
            <a:avLst/>
          </a:prstGeom>
          <a:noFill/>
        </p:spPr>
      </p:pic>
      <p:pic>
        <p:nvPicPr>
          <p:cNvPr id="540" name="Google Shape;540;p17"/>
          <p:cNvPicPr preferRelativeResize="0"/>
          <p:nvPr/>
        </p:nvPicPr>
        <p:blipFill rotWithShape="1">
          <a:blip r:embed="rId5"/>
          <a:stretch/>
        </p:blipFill>
        <p:spPr>
          <a:xfrm>
            <a:off x="8254984" y="3416066"/>
            <a:ext cx="2228850" cy="1487757"/>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16"/>
          <p:cNvSpPr txBox="1">
            <a:spLocks noGrp="1"/>
          </p:cNvSpPr>
          <p:nvPr>
            <p:ph type="title"/>
          </p:nvPr>
        </p:nvSpPr>
        <p:spPr>
          <a:xfrm>
            <a:off x="1917192" y="1225695"/>
            <a:ext cx="4945642" cy="1218908"/>
          </a:xfrm>
          <a:prstGeom prst="rect">
            <a:avLst/>
          </a:prstGeom>
        </p:spPr>
        <p:txBody>
          <a:bodyPr spcFirstLastPara="1" vert="horz" lIns="68580" tIns="34290" rIns="68580" bIns="34290" rtlCol="0" anchor="ctr" anchorCtr="0">
            <a:normAutofit/>
          </a:bodyPr>
          <a:lstStyle/>
          <a:p>
            <a:pPr>
              <a:buClr>
                <a:schemeClr val="dk2"/>
              </a:buClr>
              <a:buSzPts val="4400"/>
            </a:pPr>
            <a:r>
              <a:rPr lang="en-US" kern="1200" dirty="0">
                <a:latin typeface="+mj-lt"/>
                <a:ea typeface="+mj-ea"/>
                <a:cs typeface="+mj-cs"/>
              </a:rPr>
              <a:t>Illness</a:t>
            </a:r>
          </a:p>
        </p:txBody>
      </p:sp>
      <p:pic>
        <p:nvPicPr>
          <p:cNvPr id="531" name="Google Shape;531;p16"/>
          <p:cNvPicPr preferRelativeResize="0"/>
          <p:nvPr/>
        </p:nvPicPr>
        <p:blipFill rotWithShape="1">
          <a:blip r:embed="rId3"/>
          <a:srcRect l="11715" r="30951" b="1"/>
          <a:stretch/>
        </p:blipFill>
        <p:spPr>
          <a:xfrm>
            <a:off x="626141" y="2693885"/>
            <a:ext cx="2582101" cy="3060191"/>
          </a:xfrm>
          <a:prstGeom prst="rect">
            <a:avLst/>
          </a:prstGeom>
          <a:noFill/>
        </p:spPr>
      </p:pic>
      <p:pic>
        <p:nvPicPr>
          <p:cNvPr id="4" name="Picture 3">
            <a:extLst>
              <a:ext uri="{FF2B5EF4-FFF2-40B4-BE49-F238E27FC236}">
                <a16:creationId xmlns:a16="http://schemas.microsoft.com/office/drawing/2014/main" id="{85C7F05D-0ADB-B647-AD2C-11D23D32A57C}"/>
              </a:ext>
            </a:extLst>
          </p:cNvPr>
          <p:cNvPicPr>
            <a:picLocks noChangeAspect="1"/>
          </p:cNvPicPr>
          <p:nvPr/>
        </p:nvPicPr>
        <p:blipFill rotWithShape="1">
          <a:blip r:embed="rId4"/>
          <a:srcRect t="8584" r="-2" b="6407"/>
          <a:stretch/>
        </p:blipFill>
        <p:spPr>
          <a:xfrm>
            <a:off x="3334711" y="2694681"/>
            <a:ext cx="2582102" cy="1468638"/>
          </a:xfrm>
          <a:prstGeom prst="rect">
            <a:avLst/>
          </a:prstGeom>
        </p:spPr>
      </p:pic>
      <p:pic>
        <p:nvPicPr>
          <p:cNvPr id="3" name="Picture 2">
            <a:extLst>
              <a:ext uri="{FF2B5EF4-FFF2-40B4-BE49-F238E27FC236}">
                <a16:creationId xmlns:a16="http://schemas.microsoft.com/office/drawing/2014/main" id="{D1DDDA90-32AD-2C47-B7D2-846184D1BBAA}"/>
              </a:ext>
            </a:extLst>
          </p:cNvPr>
          <p:cNvPicPr>
            <a:picLocks noChangeAspect="1"/>
          </p:cNvPicPr>
          <p:nvPr/>
        </p:nvPicPr>
        <p:blipFill rotWithShape="1">
          <a:blip r:embed="rId5"/>
          <a:srcRect r="-3" b="14958"/>
          <a:stretch/>
        </p:blipFill>
        <p:spPr>
          <a:xfrm>
            <a:off x="3334711" y="4286464"/>
            <a:ext cx="2585466" cy="1467612"/>
          </a:xfrm>
          <a:prstGeom prst="rect">
            <a:avLst/>
          </a:prstGeom>
        </p:spPr>
      </p:pic>
      <p:sp>
        <p:nvSpPr>
          <p:cNvPr id="530" name="Google Shape;530;p16"/>
          <p:cNvSpPr txBox="1">
            <a:spLocks noGrp="1"/>
          </p:cNvSpPr>
          <p:nvPr>
            <p:ph type="body" idx="1"/>
          </p:nvPr>
        </p:nvSpPr>
        <p:spPr>
          <a:xfrm>
            <a:off x="6096000" y="1225695"/>
            <a:ext cx="5360565" cy="4945741"/>
          </a:xfrm>
          <a:prstGeom prst="rect">
            <a:avLst/>
          </a:prstGeom>
        </p:spPr>
        <p:txBody>
          <a:bodyPr spcFirstLastPara="1" vert="horz" lIns="68580" tIns="34290" rIns="68580" bIns="34290" rtlCol="0" anchor="ctr" anchorCtr="0">
            <a:normAutofit/>
          </a:bodyPr>
          <a:lstStyle/>
          <a:p>
            <a:pPr marL="0" indent="0">
              <a:spcBef>
                <a:spcPts val="0"/>
              </a:spcBef>
              <a:buClr>
                <a:srgbClr val="000000"/>
              </a:buClr>
              <a:buSzPts val="2800"/>
              <a:buNone/>
            </a:pPr>
            <a:r>
              <a:rPr lang="en-US" sz="2400" dirty="0"/>
              <a:t>Respiratory infections increase airway inflammation, mucous production and airway hyperresponsiveness (twitchiness)</a:t>
            </a:r>
          </a:p>
          <a:p>
            <a:pPr marL="600075">
              <a:spcBef>
                <a:spcPts val="480"/>
              </a:spcBef>
              <a:buClr>
                <a:schemeClr val="accent1"/>
              </a:buClr>
              <a:buSzPts val="2400"/>
            </a:pPr>
            <a:r>
              <a:rPr lang="en-US" sz="2400" dirty="0"/>
              <a:t>Colds </a:t>
            </a:r>
          </a:p>
          <a:p>
            <a:pPr marL="600075">
              <a:spcBef>
                <a:spcPts val="480"/>
              </a:spcBef>
              <a:buClr>
                <a:schemeClr val="accent1"/>
              </a:buClr>
              <a:buSzPts val="2400"/>
            </a:pPr>
            <a:r>
              <a:rPr lang="en-US" sz="2400" dirty="0"/>
              <a:t>Flu </a:t>
            </a:r>
          </a:p>
          <a:p>
            <a:pPr marL="600075">
              <a:spcBef>
                <a:spcPts val="480"/>
              </a:spcBef>
              <a:buClr>
                <a:schemeClr val="accent1"/>
              </a:buClr>
              <a:buSzPts val="2400"/>
            </a:pPr>
            <a:r>
              <a:rPr lang="en-US" sz="2400" dirty="0"/>
              <a:t>Bronchitis</a:t>
            </a:r>
          </a:p>
          <a:p>
            <a:pPr marL="600075">
              <a:spcBef>
                <a:spcPts val="480"/>
              </a:spcBef>
              <a:buClr>
                <a:schemeClr val="accent1"/>
              </a:buClr>
              <a:buSzPts val="2400"/>
            </a:pPr>
            <a:r>
              <a:rPr lang="en-US" sz="2400" dirty="0"/>
              <a:t>Sinus Infections </a:t>
            </a:r>
          </a:p>
          <a:p>
            <a:pPr marL="0" indent="0">
              <a:spcBef>
                <a:spcPts val="480"/>
              </a:spcBef>
              <a:buClr>
                <a:srgbClr val="000000"/>
              </a:buClr>
              <a:buSzPts val="2800"/>
              <a:buNone/>
            </a:pPr>
            <a:r>
              <a:rPr lang="en-US" sz="2400" dirty="0"/>
              <a:t>Strategies</a:t>
            </a:r>
          </a:p>
          <a:p>
            <a:pPr marL="685800">
              <a:spcBef>
                <a:spcPts val="360"/>
              </a:spcBef>
              <a:buClr>
                <a:schemeClr val="accent1"/>
              </a:buClr>
              <a:buSzPts val="2400"/>
            </a:pPr>
            <a:r>
              <a:rPr lang="en-US" sz="2400" dirty="0"/>
              <a:t>Practice good hand washing</a:t>
            </a:r>
          </a:p>
          <a:p>
            <a:pPr marL="685800">
              <a:spcBef>
                <a:spcPts val="360"/>
              </a:spcBef>
              <a:buClr>
                <a:schemeClr val="accent1"/>
              </a:buClr>
              <a:buSzPts val="2400"/>
            </a:pPr>
            <a:r>
              <a:rPr lang="en-US" sz="2400" dirty="0"/>
              <a:t>Get annual flu shots</a:t>
            </a:r>
          </a:p>
          <a:p>
            <a:pPr marL="685800">
              <a:spcBef>
                <a:spcPts val="360"/>
              </a:spcBef>
              <a:buClr>
                <a:schemeClr val="accent1"/>
              </a:buClr>
              <a:buSzPts val="2400"/>
            </a:pPr>
            <a:r>
              <a:rPr lang="en-US" sz="2400" dirty="0"/>
              <a:t>Keep hands away from your face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18"/>
          <p:cNvSpPr txBox="1">
            <a:spLocks noGrp="1"/>
          </p:cNvSpPr>
          <p:nvPr>
            <p:ph type="title"/>
          </p:nvPr>
        </p:nvSpPr>
        <p:spPr>
          <a:xfrm>
            <a:off x="444617" y="1405889"/>
            <a:ext cx="7046752" cy="1261872"/>
          </a:xfrm>
          <a:prstGeom prst="rect">
            <a:avLst/>
          </a:prstGeom>
        </p:spPr>
        <p:txBody>
          <a:bodyPr spcFirstLastPara="1" vert="horz" lIns="68569" tIns="34275" rIns="68569" bIns="34275" rtlCol="0" anchor="ctr" anchorCtr="0">
            <a:normAutofit fontScale="90000"/>
          </a:bodyPr>
          <a:lstStyle/>
          <a:p>
            <a:pPr>
              <a:spcBef>
                <a:spcPts val="0"/>
              </a:spcBef>
              <a:buClr>
                <a:srgbClr val="538CD5"/>
              </a:buClr>
              <a:buSzPts val="3200"/>
            </a:pPr>
            <a:r>
              <a:rPr lang="en-US" dirty="0"/>
              <a:t>Exercise/Physical Activity-Induced Asthma</a:t>
            </a:r>
          </a:p>
        </p:txBody>
      </p:sp>
      <p:pic>
        <p:nvPicPr>
          <p:cNvPr id="549" name="Google Shape;549;p18" descr="A group of people running&#10;&#10;Description automatically generated with medium confidence"/>
          <p:cNvPicPr preferRelativeResize="0"/>
          <p:nvPr/>
        </p:nvPicPr>
        <p:blipFill rotWithShape="1">
          <a:blip r:embed="rId3"/>
          <a:srcRect b="31376"/>
          <a:stretch/>
        </p:blipFill>
        <p:spPr>
          <a:xfrm>
            <a:off x="724467" y="3008552"/>
            <a:ext cx="3865061" cy="2652358"/>
          </a:xfrm>
          <a:prstGeom prst="rect">
            <a:avLst/>
          </a:prstGeom>
          <a:noFill/>
        </p:spPr>
      </p:pic>
      <p:sp>
        <p:nvSpPr>
          <p:cNvPr id="548" name="Google Shape;548;p18"/>
          <p:cNvSpPr txBox="1">
            <a:spLocks noGrp="1"/>
          </p:cNvSpPr>
          <p:nvPr>
            <p:ph type="body" idx="1"/>
          </p:nvPr>
        </p:nvSpPr>
        <p:spPr>
          <a:xfrm>
            <a:off x="4718712" y="2889448"/>
            <a:ext cx="6656760" cy="2890567"/>
          </a:xfrm>
          <a:prstGeom prst="rect">
            <a:avLst/>
          </a:prstGeom>
        </p:spPr>
        <p:txBody>
          <a:bodyPr spcFirstLastPara="1" vert="horz" lIns="68569" tIns="34275" rIns="68569" bIns="34275" rtlCol="0" anchor="ctr" anchorCtr="0">
            <a:normAutofit/>
          </a:bodyPr>
          <a:lstStyle/>
          <a:p>
            <a:pPr marL="257175" indent="-257175">
              <a:spcBef>
                <a:spcPts val="0"/>
              </a:spcBef>
              <a:spcAft>
                <a:spcPts val="450"/>
              </a:spcAft>
              <a:buClr>
                <a:schemeClr val="accent1"/>
              </a:buClr>
              <a:buSzPts val="2800"/>
              <a:buFont typeface="Calibri"/>
              <a:buChar char="•"/>
            </a:pPr>
            <a:r>
              <a:rPr lang="en-US" sz="2400" dirty="0"/>
              <a:t>One of the most common triggers</a:t>
            </a:r>
          </a:p>
          <a:p>
            <a:pPr marL="257175" indent="-257175">
              <a:spcBef>
                <a:spcPts val="0"/>
              </a:spcBef>
              <a:spcAft>
                <a:spcPts val="450"/>
              </a:spcAft>
              <a:buClr>
                <a:schemeClr val="accent1"/>
              </a:buClr>
              <a:buSzPts val="2800"/>
              <a:buFont typeface="Calibri"/>
              <a:buChar char="•"/>
            </a:pPr>
            <a:r>
              <a:rPr lang="en-US" sz="2400" dirty="0"/>
              <a:t>Exercise may lead to bronchospasm </a:t>
            </a:r>
          </a:p>
          <a:p>
            <a:pPr marL="257175" indent="-257175">
              <a:spcBef>
                <a:spcPts val="0"/>
              </a:spcBef>
              <a:spcAft>
                <a:spcPts val="450"/>
              </a:spcAft>
              <a:buClr>
                <a:schemeClr val="accent1"/>
              </a:buClr>
              <a:buSzPts val="2800"/>
              <a:buFont typeface="Calibri"/>
              <a:buChar char="•"/>
            </a:pPr>
            <a:r>
              <a:rPr lang="en-US" sz="2400" dirty="0"/>
              <a:t>Symptoms may occur during or after exercise</a:t>
            </a:r>
          </a:p>
          <a:p>
            <a:pPr marL="257175" indent="-257175">
              <a:spcBef>
                <a:spcPts val="0"/>
              </a:spcBef>
              <a:spcAft>
                <a:spcPts val="450"/>
              </a:spcAft>
              <a:buClr>
                <a:schemeClr val="accent1"/>
              </a:buClr>
              <a:buSzPts val="2800"/>
              <a:buFont typeface="Calibri"/>
              <a:buChar char="•"/>
            </a:pPr>
            <a:r>
              <a:rPr lang="en-US" sz="2400" dirty="0"/>
              <a:t>All students need to be physically active</a:t>
            </a:r>
          </a:p>
          <a:p>
            <a:pPr marL="257175" indent="-257175">
              <a:spcBef>
                <a:spcPts val="0"/>
              </a:spcBef>
              <a:spcAft>
                <a:spcPts val="450"/>
              </a:spcAft>
              <a:buClr>
                <a:schemeClr val="accent1"/>
              </a:buClr>
              <a:buSzPts val="2800"/>
              <a:buFont typeface="Calibri"/>
              <a:buChar char="•"/>
            </a:pPr>
            <a:r>
              <a:rPr lang="en-US" sz="2400" dirty="0"/>
              <a:t>Avoidance of exercise is not a solution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19"/>
          <p:cNvSpPr txBox="1">
            <a:spLocks noGrp="1"/>
          </p:cNvSpPr>
          <p:nvPr>
            <p:ph type="title"/>
          </p:nvPr>
        </p:nvSpPr>
        <p:spPr>
          <a:xfrm>
            <a:off x="1005840" y="847289"/>
            <a:ext cx="10035539" cy="1423782"/>
          </a:xfrm>
          <a:prstGeom prst="rect">
            <a:avLst/>
          </a:prstGeom>
        </p:spPr>
        <p:txBody>
          <a:bodyPr spcFirstLastPara="1" vert="horz" lIns="68569" tIns="34275" rIns="68569" bIns="34275" rtlCol="0" anchor="ctr" anchorCtr="0">
            <a:normAutofit/>
          </a:bodyPr>
          <a:lstStyle/>
          <a:p>
            <a:pPr>
              <a:spcBef>
                <a:spcPts val="0"/>
              </a:spcBef>
              <a:buClr>
                <a:srgbClr val="558ED5"/>
              </a:buClr>
              <a:buSzPts val="4000"/>
            </a:pPr>
            <a:r>
              <a:rPr lang="en-US" sz="4400" dirty="0"/>
              <a:t>Strategies to Support Physical Activity Participation</a:t>
            </a:r>
          </a:p>
        </p:txBody>
      </p:sp>
      <p:graphicFrame>
        <p:nvGraphicFramePr>
          <p:cNvPr id="558" name="Google Shape;556;p19">
            <a:extLst>
              <a:ext uri="{FF2B5EF4-FFF2-40B4-BE49-F238E27FC236}">
                <a16:creationId xmlns:a16="http://schemas.microsoft.com/office/drawing/2014/main" id="{233B2437-7B6A-4EE3-9D77-F3C990CB17F3}"/>
              </a:ext>
            </a:extLst>
          </p:cNvPr>
          <p:cNvGraphicFramePr/>
          <p:nvPr>
            <p:extLst>
              <p:ext uri="{D42A27DB-BD31-4B8C-83A1-F6EECF244321}">
                <p14:modId xmlns:p14="http://schemas.microsoft.com/office/powerpoint/2010/main" val="3064898368"/>
              </p:ext>
            </p:extLst>
          </p:nvPr>
        </p:nvGraphicFramePr>
        <p:xfrm>
          <a:off x="2007042" y="1941922"/>
          <a:ext cx="8195872" cy="44494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55"/>
          <p:cNvSpPr txBox="1">
            <a:spLocks noGrp="1"/>
          </p:cNvSpPr>
          <p:nvPr>
            <p:ph type="title"/>
          </p:nvPr>
        </p:nvSpPr>
        <p:spPr>
          <a:xfrm>
            <a:off x="536713" y="1153573"/>
            <a:ext cx="3902712" cy="4461163"/>
          </a:xfrm>
          <a:prstGeom prst="rect">
            <a:avLst/>
          </a:prstGeom>
        </p:spPr>
        <p:txBody>
          <a:bodyPr spcFirstLastPara="1" vert="horz" lIns="91425" tIns="45700" rIns="91425" bIns="45700" anchor="b" anchorCtr="0">
            <a:normAutofit/>
          </a:bodyPr>
          <a:lstStyle/>
          <a:p>
            <a:pPr>
              <a:spcBef>
                <a:spcPts val="0"/>
              </a:spcBef>
              <a:buClr>
                <a:srgbClr val="31859C"/>
              </a:buClr>
              <a:buSzPts val="4400"/>
            </a:pPr>
            <a:r>
              <a:rPr lang="en-US" b="1" dirty="0">
                <a:solidFill>
                  <a:schemeClr val="accent6">
                    <a:lumMod val="60000"/>
                    <a:lumOff val="40000"/>
                  </a:schemeClr>
                </a:solidFill>
              </a:rPr>
              <a:t>What is an Asthma Action Plan?</a:t>
            </a:r>
          </a:p>
        </p:txBody>
      </p:sp>
      <p:sp>
        <p:nvSpPr>
          <p:cNvPr id="825" name="Google Shape;825;p55"/>
          <p:cNvSpPr txBox="1">
            <a:spLocks noGrp="1"/>
          </p:cNvSpPr>
          <p:nvPr>
            <p:ph type="body" idx="1"/>
          </p:nvPr>
        </p:nvSpPr>
        <p:spPr>
          <a:xfrm>
            <a:off x="4859481" y="591345"/>
            <a:ext cx="5179868" cy="5585619"/>
          </a:xfrm>
          <a:prstGeom prst="rect">
            <a:avLst/>
          </a:prstGeom>
        </p:spPr>
        <p:txBody>
          <a:bodyPr spcFirstLastPara="1" vert="horz" lIns="91425" tIns="45700" rIns="91425" bIns="45700" anchor="ctr" anchorCtr="0">
            <a:normAutofit/>
          </a:bodyPr>
          <a:lstStyle/>
          <a:p>
            <a:pPr marL="742950" lvl="1" indent="-285750">
              <a:lnSpc>
                <a:spcPct val="90000"/>
              </a:lnSpc>
              <a:spcBef>
                <a:spcPts val="0"/>
              </a:spcBef>
              <a:buClr>
                <a:schemeClr val="dk1"/>
              </a:buClr>
              <a:buSzPct val="100000"/>
              <a:buNone/>
            </a:pPr>
            <a:endParaRPr lang="en-US" baseline="30000"/>
          </a:p>
          <a:p>
            <a:pPr marL="742950" lvl="1" indent="-285750">
              <a:lnSpc>
                <a:spcPct val="90000"/>
              </a:lnSpc>
              <a:spcBef>
                <a:spcPts val="592"/>
              </a:spcBef>
              <a:buClr>
                <a:schemeClr val="dk1"/>
              </a:buClr>
              <a:buSzPct val="100000"/>
              <a:buNone/>
            </a:pPr>
            <a:r>
              <a:rPr lang="en-US"/>
              <a:t>A </a:t>
            </a:r>
            <a:r>
              <a:rPr lang="en-US" b="1"/>
              <a:t>written</a:t>
            </a:r>
            <a:r>
              <a:rPr lang="en-US"/>
              <a:t> set of instructions for home-based asthma management that: </a:t>
            </a:r>
          </a:p>
          <a:p>
            <a:pPr marL="742950" lvl="1" indent="-285750">
              <a:lnSpc>
                <a:spcPct val="90000"/>
              </a:lnSpc>
              <a:spcBef>
                <a:spcPts val="592"/>
              </a:spcBef>
              <a:buClr>
                <a:schemeClr val="dk1"/>
              </a:buClr>
              <a:buSzPct val="100000"/>
              <a:buNone/>
            </a:pPr>
            <a:br>
              <a:rPr lang="en-US"/>
            </a:br>
            <a:r>
              <a:rPr lang="en-US"/>
              <a:t>1. </a:t>
            </a:r>
            <a:r>
              <a:rPr lang="en-US" b="1"/>
              <a:t>Stays with family </a:t>
            </a:r>
            <a:r>
              <a:rPr lang="en-US"/>
              <a:t>until the next visit</a:t>
            </a:r>
          </a:p>
          <a:p>
            <a:pPr marL="742950" lvl="1" indent="-285750">
              <a:lnSpc>
                <a:spcPct val="90000"/>
              </a:lnSpc>
              <a:spcBef>
                <a:spcPts val="592"/>
              </a:spcBef>
              <a:buClr>
                <a:schemeClr val="dk1"/>
              </a:buClr>
              <a:buSzPct val="100000"/>
              <a:buNone/>
            </a:pPr>
            <a:br>
              <a:rPr lang="en-US"/>
            </a:br>
            <a:r>
              <a:rPr lang="en-US"/>
              <a:t>2. Provides instructions for </a:t>
            </a:r>
            <a:r>
              <a:rPr lang="en-US" b="1"/>
              <a:t>daily treatment </a:t>
            </a:r>
            <a:r>
              <a:rPr lang="en-US"/>
              <a:t>and </a:t>
            </a:r>
            <a:r>
              <a:rPr lang="en-US" b="1"/>
              <a:t>treatment of worsening asthma</a:t>
            </a:r>
            <a:r>
              <a:rPr lang="en-US"/>
              <a:t> </a:t>
            </a:r>
            <a:r>
              <a:rPr lang="en-US" i="1"/>
              <a:t>(initiation or step-up treatment)</a:t>
            </a:r>
            <a:endParaRPr lang="en-US"/>
          </a:p>
          <a:p>
            <a:pPr marL="742950" lvl="1" indent="-285750">
              <a:lnSpc>
                <a:spcPct val="90000"/>
              </a:lnSpc>
              <a:spcBef>
                <a:spcPts val="592"/>
              </a:spcBef>
              <a:buClr>
                <a:schemeClr val="dk1"/>
              </a:buClr>
              <a:buSzPct val="100000"/>
              <a:buNone/>
            </a:pPr>
            <a:br>
              <a:rPr lang="en-US"/>
            </a:br>
            <a:r>
              <a:rPr lang="en-US"/>
              <a:t>3. Explains criteria for </a:t>
            </a:r>
            <a:r>
              <a:rPr lang="en-US" b="1"/>
              <a:t>seeking medical attention</a:t>
            </a:r>
            <a:endParaRPr lang="en-US" baseline="30000"/>
          </a:p>
          <a:p>
            <a:pPr marL="742950" lvl="1" indent="-121284">
              <a:lnSpc>
                <a:spcPct val="90000"/>
              </a:lnSpc>
              <a:spcBef>
                <a:spcPts val="518"/>
              </a:spcBef>
              <a:buClr>
                <a:schemeClr val="dk1"/>
              </a:buClr>
              <a:buSzPct val="100000"/>
              <a:buNone/>
            </a:pP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Shape 836"/>
        <p:cNvGrpSpPr/>
        <p:nvPr/>
      </p:nvGrpSpPr>
      <p:grpSpPr>
        <a:xfrm>
          <a:off x="0" y="0"/>
          <a:ext cx="0" cy="0"/>
          <a:chOff x="0" y="0"/>
          <a:chExt cx="0" cy="0"/>
        </a:xfrm>
      </p:grpSpPr>
      <p:pic>
        <p:nvPicPr>
          <p:cNvPr id="837" name="Google Shape;837;p57"/>
          <p:cNvPicPr preferRelativeResize="0">
            <a:picLocks noGrp="1"/>
          </p:cNvPicPr>
          <p:nvPr>
            <p:ph type="body" idx="4294967295"/>
          </p:nvPr>
        </p:nvPicPr>
        <p:blipFill rotWithShape="1">
          <a:blip r:embed="rId3">
            <a:alphaModFix/>
          </a:blip>
          <a:srcRect l="4192" t="4166"/>
          <a:stretch/>
        </p:blipFill>
        <p:spPr>
          <a:xfrm>
            <a:off x="3540125" y="0"/>
            <a:ext cx="5111750"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sp>
        <p:nvSpPr>
          <p:cNvPr id="830" name="Google Shape;830;p56"/>
          <p:cNvSpPr txBox="1">
            <a:spLocks noGrp="1"/>
          </p:cNvSpPr>
          <p:nvPr>
            <p:ph type="title"/>
          </p:nvPr>
        </p:nvSpPr>
        <p:spPr>
          <a:xfrm>
            <a:off x="5434935" y="629267"/>
            <a:ext cx="4817137" cy="1676603"/>
          </a:xfrm>
          <a:prstGeom prst="rect">
            <a:avLst/>
          </a:prstGeom>
        </p:spPr>
        <p:txBody>
          <a:bodyPr spcFirstLastPara="1" vert="horz" lIns="91425" tIns="45700" rIns="91425" bIns="45700" anchor="b" anchorCtr="0">
            <a:normAutofit/>
          </a:bodyPr>
          <a:lstStyle/>
          <a:p>
            <a:pPr>
              <a:spcBef>
                <a:spcPts val="0"/>
              </a:spcBef>
              <a:buClr>
                <a:schemeClr val="dk1"/>
              </a:buClr>
              <a:buSzPts val="4400"/>
            </a:pPr>
            <a:r>
              <a:rPr lang="en-US" b="1"/>
              <a:t>What are the components?</a:t>
            </a:r>
            <a:endParaRPr lang="en-US"/>
          </a:p>
        </p:txBody>
      </p:sp>
      <p:pic>
        <p:nvPicPr>
          <p:cNvPr id="832" name="Google Shape;832;p56" descr="stoplight"/>
          <p:cNvPicPr preferRelativeResize="0"/>
          <p:nvPr/>
        </p:nvPicPr>
        <p:blipFill rotWithShape="1">
          <a:blip r:embed="rId3"/>
          <a:stretch/>
        </p:blipFill>
        <p:spPr>
          <a:xfrm>
            <a:off x="2305812" y="877824"/>
            <a:ext cx="1913382" cy="5102352"/>
          </a:xfrm>
          <a:prstGeom prst="rect">
            <a:avLst/>
          </a:prstGeom>
          <a:noFill/>
          <a:effectLst/>
        </p:spPr>
      </p:pic>
      <p:sp>
        <p:nvSpPr>
          <p:cNvPr id="831" name="Google Shape;831;p56"/>
          <p:cNvSpPr txBox="1">
            <a:spLocks noGrp="1"/>
          </p:cNvSpPr>
          <p:nvPr>
            <p:ph type="body" idx="1"/>
          </p:nvPr>
        </p:nvSpPr>
        <p:spPr>
          <a:xfrm>
            <a:off x="5434935" y="2438401"/>
            <a:ext cx="4817136" cy="3785419"/>
          </a:xfrm>
          <a:prstGeom prst="rect">
            <a:avLst/>
          </a:prstGeom>
        </p:spPr>
        <p:txBody>
          <a:bodyPr spcFirstLastPara="1" vert="horz" lIns="91425" tIns="45700" rIns="91425" bIns="45700" anchorCtr="0">
            <a:normAutofit lnSpcReduction="10000"/>
          </a:bodyPr>
          <a:lstStyle/>
          <a:p>
            <a:pPr marL="457200" lvl="1" indent="-457200">
              <a:spcBef>
                <a:spcPts val="0"/>
              </a:spcBef>
              <a:buClrTx/>
              <a:buSzPts val="2240"/>
              <a:buFont typeface="Arial" panose="020B0604020202020204" pitchFamily="34" charset="0"/>
              <a:buChar char="•"/>
            </a:pPr>
            <a:r>
              <a:rPr lang="en-US"/>
              <a:t>Zones</a:t>
            </a:r>
          </a:p>
          <a:p>
            <a:pPr lvl="2" indent="-457200">
              <a:spcBef>
                <a:spcPts val="0"/>
              </a:spcBef>
              <a:buClrTx/>
              <a:buSzPts val="2240"/>
              <a:buFont typeface="Arial" panose="020B0604020202020204" pitchFamily="34" charset="0"/>
              <a:buChar char="•"/>
            </a:pPr>
            <a:r>
              <a:rPr lang="en-US" sz="2800"/>
              <a:t>Traffic light analogy</a:t>
            </a:r>
          </a:p>
          <a:p>
            <a:pPr marL="476250" lvl="1" indent="-457200">
              <a:spcBef>
                <a:spcPts val="640"/>
              </a:spcBef>
              <a:buClrTx/>
              <a:buSzPts val="2240"/>
              <a:buFont typeface="Arial" panose="020B0604020202020204" pitchFamily="34" charset="0"/>
              <a:buChar char="•"/>
            </a:pPr>
            <a:r>
              <a:rPr lang="en-US"/>
              <a:t>Indications for action</a:t>
            </a:r>
          </a:p>
          <a:p>
            <a:pPr marL="476250" lvl="1" indent="-457200">
              <a:spcBef>
                <a:spcPts val="640"/>
              </a:spcBef>
              <a:buClrTx/>
              <a:buSzPts val="2240"/>
              <a:buFont typeface="Arial" panose="020B0604020202020204" pitchFamily="34" charset="0"/>
              <a:buChar char="•"/>
            </a:pPr>
            <a:r>
              <a:rPr lang="en-US"/>
              <a:t>Action</a:t>
            </a:r>
          </a:p>
          <a:p>
            <a:pPr marL="933450" lvl="2" indent="-457200">
              <a:spcBef>
                <a:spcPts val="640"/>
              </a:spcBef>
              <a:buClrTx/>
              <a:buSzPts val="2240"/>
              <a:buFont typeface="Arial" panose="020B0604020202020204" pitchFamily="34" charset="0"/>
              <a:buChar char="•"/>
            </a:pPr>
            <a:r>
              <a:rPr lang="en-US" sz="2800"/>
              <a:t>Explicit directions to take in response to indicators for action that vary according to zone</a:t>
            </a:r>
          </a:p>
          <a:p>
            <a:pPr marL="304800" lvl="1" indent="-304800">
              <a:spcBef>
                <a:spcPts val="560"/>
              </a:spcBef>
              <a:buClr>
                <a:schemeClr val="dk1"/>
              </a:buClr>
              <a:buSzPts val="2800"/>
              <a:buNone/>
            </a:pPr>
            <a:endParaRPr lang="en-US" sz="17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pic>
        <p:nvPicPr>
          <p:cNvPr id="842" name="Google Shape;842;p58"/>
          <p:cNvPicPr preferRelativeResize="0">
            <a:picLocks noGrp="1"/>
          </p:cNvPicPr>
          <p:nvPr>
            <p:ph type="title" idx="4294967295"/>
          </p:nvPr>
        </p:nvPicPr>
        <p:blipFill rotWithShape="1">
          <a:blip r:embed="rId3"/>
          <a:stretch/>
        </p:blipFill>
        <p:spPr>
          <a:xfrm>
            <a:off x="2006601" y="2326728"/>
            <a:ext cx="8178799" cy="3741796"/>
          </a:xfrm>
          <a:prstGeom prst="rect">
            <a:avLst/>
          </a:prstGeom>
          <a:noFill/>
        </p:spPr>
      </p:pic>
      <p:sp>
        <p:nvSpPr>
          <p:cNvPr id="843" name="Google Shape;843;p58"/>
          <p:cNvSpPr/>
          <p:nvPr/>
        </p:nvSpPr>
        <p:spPr>
          <a:xfrm>
            <a:off x="1981199" y="1060042"/>
            <a:ext cx="8898835" cy="768096"/>
          </a:xfrm>
          <a:prstGeom prst="rect">
            <a:avLst/>
          </a:prstGeom>
          <a:noFill/>
          <a:ln>
            <a:noFill/>
          </a:ln>
        </p:spPr>
        <p:txBody>
          <a:bodyPr spcFirstLastPara="1" wrap="square" lIns="91425" tIns="45700" rIns="91425" bIns="45700" anchor="ctr" anchorCtr="0">
            <a:noAutofit/>
          </a:bodyPr>
          <a:lstStyle/>
          <a:p>
            <a:pPr>
              <a:spcAft>
                <a:spcPts val="600"/>
              </a:spcAft>
            </a:pPr>
            <a:r>
              <a:rPr lang="en-US" sz="3600" b="1" dirty="0">
                <a:solidFill>
                  <a:srgbClr val="008000"/>
                </a:solidFill>
                <a:latin typeface="Calibri"/>
                <a:ea typeface="Calibri"/>
                <a:cs typeface="Calibri"/>
                <a:sym typeface="Calibri"/>
              </a:rPr>
              <a:t>Green Zone: Good Control, Proceed as usual</a:t>
            </a:r>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847"/>
        <p:cNvGrpSpPr/>
        <p:nvPr/>
      </p:nvGrpSpPr>
      <p:grpSpPr>
        <a:xfrm>
          <a:off x="0" y="0"/>
          <a:ext cx="0" cy="0"/>
          <a:chOff x="0" y="0"/>
          <a:chExt cx="0" cy="0"/>
        </a:xfrm>
      </p:grpSpPr>
      <p:sp>
        <p:nvSpPr>
          <p:cNvPr id="848" name="Google Shape;848;p59"/>
          <p:cNvSpPr txBox="1">
            <a:spLocks noGrp="1"/>
          </p:cNvSpPr>
          <p:nvPr>
            <p:ph type="title"/>
          </p:nvPr>
        </p:nvSpPr>
        <p:spPr>
          <a:xfrm>
            <a:off x="781878" y="1060595"/>
            <a:ext cx="9428922" cy="1006082"/>
          </a:xfrm>
          <a:prstGeom prst="rect">
            <a:avLst/>
          </a:prstGeom>
          <a:noFill/>
          <a:ln>
            <a:noFill/>
          </a:ln>
        </p:spPr>
        <p:txBody>
          <a:bodyPr spcFirstLastPara="1" vert="horz" wrap="square" lIns="91425" tIns="45700" rIns="91425" bIns="45700" anchor="ctr" anchorCtr="0">
            <a:normAutofit fontScale="90000"/>
          </a:bodyPr>
          <a:lstStyle/>
          <a:p>
            <a:pPr algn="ctr">
              <a:spcBef>
                <a:spcPts val="0"/>
              </a:spcBef>
              <a:buClr>
                <a:srgbClr val="EEB732"/>
              </a:buClr>
              <a:buSzPct val="100000"/>
            </a:pPr>
            <a:r>
              <a:rPr lang="en-US" sz="4444" b="1" dirty="0">
                <a:solidFill>
                  <a:srgbClr val="EEB732"/>
                </a:solidFill>
              </a:rPr>
              <a:t>Yellow Zone: Caution, time for action</a:t>
            </a:r>
            <a:br>
              <a:rPr lang="en-US" sz="3200" b="1" dirty="0">
                <a:solidFill>
                  <a:srgbClr val="EEB732"/>
                </a:solidFill>
              </a:rPr>
            </a:br>
            <a:endParaRPr sz="3200" b="1" dirty="0"/>
          </a:p>
        </p:txBody>
      </p:sp>
      <p:sp>
        <p:nvSpPr>
          <p:cNvPr id="849" name="Google Shape;849;p59"/>
          <p:cNvSpPr txBox="1">
            <a:spLocks noGrp="1"/>
          </p:cNvSpPr>
          <p:nvPr>
            <p:ph type="body" idx="1"/>
          </p:nvPr>
        </p:nvSpPr>
        <p:spPr>
          <a:xfrm>
            <a:off x="2154120" y="1752600"/>
            <a:ext cx="8285281" cy="4724400"/>
          </a:xfrm>
          <a:prstGeom prst="rect">
            <a:avLst/>
          </a:prstGeom>
          <a:noFill/>
          <a:ln>
            <a:noFill/>
          </a:ln>
        </p:spPr>
        <p:txBody>
          <a:bodyPr spcFirstLastPara="1" vert="horz" wrap="square" lIns="91425" tIns="45700" rIns="91425" bIns="45700" anchor="t" anchorCtr="0">
            <a:normAutofit/>
          </a:bodyPr>
          <a:lstStyle/>
          <a:p>
            <a:pPr marL="742950" lvl="1" indent="-285750">
              <a:lnSpc>
                <a:spcPct val="90000"/>
              </a:lnSpc>
              <a:spcBef>
                <a:spcPts val="0"/>
              </a:spcBef>
              <a:buClr>
                <a:schemeClr val="dk1"/>
              </a:buClr>
              <a:buSzPts val="2520"/>
              <a:buFont typeface="Times"/>
              <a:buChar char="•"/>
            </a:pPr>
            <a:r>
              <a:rPr lang="en-US" sz="3600" dirty="0"/>
              <a:t>Indicates a lack of asthma control/ worsening asthma</a:t>
            </a:r>
            <a:endParaRPr dirty="0"/>
          </a:p>
          <a:p>
            <a:pPr marL="742950" lvl="1" indent="-285750">
              <a:lnSpc>
                <a:spcPct val="90000"/>
              </a:lnSpc>
              <a:spcBef>
                <a:spcPts val="720"/>
              </a:spcBef>
              <a:buClr>
                <a:schemeClr val="dk1"/>
              </a:buClr>
              <a:buSzPts val="2520"/>
              <a:buFont typeface="Times"/>
              <a:buChar char="•"/>
            </a:pPr>
            <a:r>
              <a:rPr lang="en-US" sz="3600" dirty="0"/>
              <a:t>Time for action</a:t>
            </a:r>
            <a:endParaRPr dirty="0"/>
          </a:p>
          <a:p>
            <a:pPr marL="1143000" lvl="2" indent="-228600">
              <a:lnSpc>
                <a:spcPct val="90000"/>
              </a:lnSpc>
              <a:spcBef>
                <a:spcPts val="720"/>
              </a:spcBef>
              <a:buClr>
                <a:schemeClr val="dk1"/>
              </a:buClr>
              <a:buSzPts val="2520"/>
              <a:buFont typeface="Times"/>
              <a:buChar char="•"/>
            </a:pPr>
            <a:r>
              <a:rPr lang="en-US" sz="3600" dirty="0"/>
              <a:t>Enhance treatment</a:t>
            </a:r>
            <a:endParaRPr dirty="0"/>
          </a:p>
          <a:p>
            <a:pPr marL="1600200" lvl="3" indent="-228600">
              <a:lnSpc>
                <a:spcPct val="90000"/>
              </a:lnSpc>
              <a:spcBef>
                <a:spcPts val="720"/>
              </a:spcBef>
              <a:buClr>
                <a:schemeClr val="dk1"/>
              </a:buClr>
              <a:buSzPts val="2520"/>
              <a:buFont typeface="Times"/>
              <a:buChar char="•"/>
            </a:pPr>
            <a:r>
              <a:rPr lang="en-US" sz="3600" dirty="0"/>
              <a:t>Enhance with anti-inflammatories (corticosteroids)</a:t>
            </a:r>
            <a:endParaRPr dirty="0"/>
          </a:p>
          <a:p>
            <a:pPr marL="1143000" lvl="2" indent="-228600">
              <a:lnSpc>
                <a:spcPct val="90000"/>
              </a:lnSpc>
              <a:spcBef>
                <a:spcPts val="720"/>
              </a:spcBef>
              <a:buClr>
                <a:schemeClr val="dk1"/>
              </a:buClr>
              <a:buSzPts val="2520"/>
              <a:buFont typeface="Times"/>
              <a:buChar char="•"/>
            </a:pPr>
            <a:r>
              <a:rPr lang="en-US" sz="3600" dirty="0"/>
              <a:t>Possibly contact provider</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853"/>
        <p:cNvGrpSpPr/>
        <p:nvPr/>
      </p:nvGrpSpPr>
      <p:grpSpPr>
        <a:xfrm>
          <a:off x="0" y="0"/>
          <a:ext cx="0" cy="0"/>
          <a:chOff x="0" y="0"/>
          <a:chExt cx="0" cy="0"/>
        </a:xfrm>
      </p:grpSpPr>
      <p:sp>
        <p:nvSpPr>
          <p:cNvPr id="854" name="Google Shape;854;p60"/>
          <p:cNvSpPr txBox="1">
            <a:spLocks noGrp="1"/>
          </p:cNvSpPr>
          <p:nvPr>
            <p:ph type="title"/>
          </p:nvPr>
        </p:nvSpPr>
        <p:spPr>
          <a:xfrm>
            <a:off x="1981200" y="649224"/>
            <a:ext cx="8229600" cy="768096"/>
          </a:xfrm>
          <a:prstGeom prst="rect">
            <a:avLst/>
          </a:prstGeom>
          <a:noFill/>
          <a:ln>
            <a:noFill/>
          </a:ln>
        </p:spPr>
        <p:txBody>
          <a:bodyPr spcFirstLastPara="1" vert="horz" wrap="square" lIns="91425" tIns="45700" rIns="91425" bIns="45700" anchor="ctr" anchorCtr="0">
            <a:normAutofit fontScale="90000"/>
          </a:bodyPr>
          <a:lstStyle/>
          <a:p>
            <a:pPr algn="ctr">
              <a:spcBef>
                <a:spcPts val="0"/>
              </a:spcBef>
              <a:buClr>
                <a:schemeClr val="dk1"/>
              </a:buClr>
              <a:buSzPts val="4400"/>
            </a:pPr>
            <a:r>
              <a:rPr lang="en-US" b="1"/>
              <a:t>Three Zones Plan</a:t>
            </a:r>
            <a:endParaRPr/>
          </a:p>
        </p:txBody>
      </p:sp>
      <p:sp>
        <p:nvSpPr>
          <p:cNvPr id="855" name="Google Shape;855;p60"/>
          <p:cNvSpPr txBox="1">
            <a:spLocks noGrp="1"/>
          </p:cNvSpPr>
          <p:nvPr>
            <p:ph type="body" idx="1"/>
          </p:nvPr>
        </p:nvSpPr>
        <p:spPr>
          <a:xfrm>
            <a:off x="1546193" y="1866531"/>
            <a:ext cx="9613037" cy="4525963"/>
          </a:xfrm>
          <a:prstGeom prst="rect">
            <a:avLst/>
          </a:prstGeom>
          <a:noFill/>
          <a:ln>
            <a:noFill/>
          </a:ln>
        </p:spPr>
        <p:txBody>
          <a:bodyPr spcFirstLastPara="1" vert="horz" wrap="square" lIns="91425" tIns="45700" rIns="91425" bIns="45700" anchor="t" anchorCtr="0">
            <a:normAutofit/>
          </a:bodyPr>
          <a:lstStyle/>
          <a:p>
            <a:pPr>
              <a:spcBef>
                <a:spcPts val="0"/>
              </a:spcBef>
              <a:buClr>
                <a:srgbClr val="D50000"/>
              </a:buClr>
              <a:buSzPts val="3600"/>
              <a:buFont typeface="Wingdings" panose="05000000000000000000" pitchFamily="2" charset="2"/>
              <a:buChar char="Ø"/>
            </a:pPr>
            <a:r>
              <a:rPr lang="en-US" sz="3600" b="1" dirty="0">
                <a:solidFill>
                  <a:srgbClr val="D50000"/>
                </a:solidFill>
              </a:rPr>
              <a:t>Red:  STOP! Danger</a:t>
            </a:r>
            <a:endParaRPr sz="3600" dirty="0">
              <a:solidFill>
                <a:srgbClr val="D50000"/>
              </a:solidFill>
            </a:endParaRPr>
          </a:p>
          <a:p>
            <a:pPr marL="914400" lvl="1" indent="-457200">
              <a:spcBef>
                <a:spcPts val="640"/>
              </a:spcBef>
              <a:buClr>
                <a:srgbClr val="D50000"/>
              </a:buClr>
              <a:buSzPts val="3200"/>
              <a:buFont typeface="Wingdings" panose="05000000000000000000" pitchFamily="2" charset="2"/>
              <a:buChar char="Ø"/>
            </a:pPr>
            <a:r>
              <a:rPr lang="en-US" sz="3200" dirty="0">
                <a:solidFill>
                  <a:srgbClr val="D50000"/>
                </a:solidFill>
              </a:rPr>
              <a:t>Indicates dangerously uncontrolled asthma</a:t>
            </a:r>
            <a:endParaRPr dirty="0"/>
          </a:p>
          <a:p>
            <a:pPr marL="914400" lvl="1" indent="-457200">
              <a:spcBef>
                <a:spcPts val="640"/>
              </a:spcBef>
              <a:buClr>
                <a:srgbClr val="D50000"/>
              </a:buClr>
              <a:buSzPts val="3200"/>
              <a:buFont typeface="Wingdings" panose="05000000000000000000" pitchFamily="2" charset="2"/>
              <a:buChar char="Ø"/>
            </a:pPr>
            <a:r>
              <a:rPr lang="en-US" sz="3200" dirty="0">
                <a:solidFill>
                  <a:srgbClr val="D50000"/>
                </a:solidFill>
              </a:rPr>
              <a:t>Take immediate action</a:t>
            </a:r>
            <a:endParaRPr dirty="0"/>
          </a:p>
          <a:p>
            <a:pPr marL="1371600" lvl="2" indent="-457200">
              <a:spcBef>
                <a:spcPts val="640"/>
              </a:spcBef>
              <a:buClr>
                <a:srgbClr val="D50000"/>
              </a:buClr>
              <a:buSzPts val="3200"/>
              <a:buFont typeface="Wingdings" panose="05000000000000000000" pitchFamily="2" charset="2"/>
              <a:buChar char="Ø"/>
            </a:pPr>
            <a:r>
              <a:rPr lang="en-US" sz="3200" dirty="0">
                <a:solidFill>
                  <a:srgbClr val="D50000"/>
                </a:solidFill>
              </a:rPr>
              <a:t> Go to nearest emergency department</a:t>
            </a:r>
            <a:endParaRPr dirty="0"/>
          </a:p>
          <a:p>
            <a:pPr marL="1371600" lvl="2" indent="-457200">
              <a:spcBef>
                <a:spcPts val="640"/>
              </a:spcBef>
              <a:buClr>
                <a:srgbClr val="D50000"/>
              </a:buClr>
              <a:buSzPts val="3200"/>
              <a:buFont typeface="Wingdings" panose="05000000000000000000" pitchFamily="2" charset="2"/>
              <a:buChar char="Ø"/>
            </a:pPr>
            <a:r>
              <a:rPr lang="en-US" sz="3200" dirty="0">
                <a:solidFill>
                  <a:srgbClr val="D50000"/>
                </a:solidFill>
              </a:rPr>
              <a:t> Take bronchodilators enroute</a:t>
            </a:r>
            <a:endParaRPr sz="3200" dirty="0">
              <a:solidFill>
                <a:srgbClr val="D50000"/>
              </a:solidFill>
            </a:endParaRPr>
          </a:p>
          <a:p>
            <a:pPr marL="1371600" lvl="2" indent="-457200">
              <a:spcBef>
                <a:spcPts val="640"/>
              </a:spcBef>
              <a:buClr>
                <a:srgbClr val="D50000"/>
              </a:buClr>
              <a:buSzPts val="3200"/>
              <a:buFont typeface="Wingdings" panose="05000000000000000000" pitchFamily="2" charset="2"/>
              <a:buChar char="Ø"/>
            </a:pPr>
            <a:r>
              <a:rPr lang="en-US" sz="3200" dirty="0">
                <a:solidFill>
                  <a:srgbClr val="D50000"/>
                </a:solidFill>
              </a:rPr>
              <a:t> May also recommend taking prednisone</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1E8E1-33CF-4613-49FE-A288387EA1E0}"/>
              </a:ext>
            </a:extLst>
          </p:cNvPr>
          <p:cNvSpPr>
            <a:spLocks noGrp="1"/>
          </p:cNvSpPr>
          <p:nvPr>
            <p:ph type="title"/>
          </p:nvPr>
        </p:nvSpPr>
        <p:spPr>
          <a:xfrm>
            <a:off x="609600" y="1008884"/>
            <a:ext cx="10972800" cy="1143000"/>
          </a:xfrm>
        </p:spPr>
        <p:txBody>
          <a:bodyPr>
            <a:normAutofit fontScale="90000"/>
          </a:bodyPr>
          <a:lstStyle/>
          <a:p>
            <a:r>
              <a:rPr lang="en-US" dirty="0"/>
              <a:t>Regular routine visits with Health Care Provider</a:t>
            </a:r>
          </a:p>
        </p:txBody>
      </p:sp>
      <p:sp>
        <p:nvSpPr>
          <p:cNvPr id="3" name="Content Placeholder 2">
            <a:extLst>
              <a:ext uri="{FF2B5EF4-FFF2-40B4-BE49-F238E27FC236}">
                <a16:creationId xmlns:a16="http://schemas.microsoft.com/office/drawing/2014/main" id="{33B8C938-3B4E-8D11-71B5-E398674B38F8}"/>
              </a:ext>
            </a:extLst>
          </p:cNvPr>
          <p:cNvSpPr>
            <a:spLocks noGrp="1"/>
          </p:cNvSpPr>
          <p:nvPr>
            <p:ph idx="1"/>
          </p:nvPr>
        </p:nvSpPr>
        <p:spPr>
          <a:xfrm>
            <a:off x="609600" y="2266780"/>
            <a:ext cx="10972800" cy="4389120"/>
          </a:xfrm>
        </p:spPr>
        <p:txBody>
          <a:bodyPr/>
          <a:lstStyle/>
          <a:p>
            <a:r>
              <a:rPr lang="en-US" dirty="0"/>
              <a:t>A necessity</a:t>
            </a:r>
          </a:p>
          <a:p>
            <a:r>
              <a:rPr lang="en-US" dirty="0"/>
              <a:t>Why?</a:t>
            </a:r>
          </a:p>
          <a:p>
            <a:pPr lvl="1"/>
            <a:r>
              <a:rPr lang="en-US" dirty="0"/>
              <a:t>Asthma control assessment</a:t>
            </a:r>
          </a:p>
          <a:p>
            <a:pPr lvl="1"/>
            <a:r>
              <a:rPr lang="en-US" dirty="0"/>
              <a:t>Adjustment of medications</a:t>
            </a:r>
          </a:p>
          <a:p>
            <a:pPr lvl="1"/>
            <a:r>
              <a:rPr lang="en-US" dirty="0"/>
              <a:t>Patient education</a:t>
            </a:r>
          </a:p>
          <a:p>
            <a:pPr lvl="1"/>
            <a:r>
              <a:rPr lang="en-US" dirty="0"/>
              <a:t>Determinations of expectations being met</a:t>
            </a:r>
          </a:p>
          <a:p>
            <a:pPr lvl="1"/>
            <a:r>
              <a:rPr lang="en-US" dirty="0"/>
              <a:t>Get questions answered</a:t>
            </a:r>
          </a:p>
          <a:p>
            <a:r>
              <a:rPr lang="en-US" dirty="0"/>
              <a:t>How frequent?</a:t>
            </a:r>
          </a:p>
          <a:p>
            <a:pPr lvl="1"/>
            <a:r>
              <a:rPr lang="en-US" dirty="0"/>
              <a:t>Usually every 6-12 months</a:t>
            </a:r>
          </a:p>
        </p:txBody>
      </p:sp>
    </p:spTree>
    <p:extLst>
      <p:ext uri="{BB962C8B-B14F-4D97-AF65-F5344CB8AC3E}">
        <p14:creationId xmlns:p14="http://schemas.microsoft.com/office/powerpoint/2010/main" val="3144230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25E04-1322-D40D-EFF1-82FE8411676D}"/>
              </a:ext>
            </a:extLst>
          </p:cNvPr>
          <p:cNvSpPr>
            <a:spLocks noGrp="1"/>
          </p:cNvSpPr>
          <p:nvPr>
            <p:ph type="title"/>
          </p:nvPr>
        </p:nvSpPr>
        <p:spPr/>
        <p:txBody>
          <a:bodyPr/>
          <a:lstStyle/>
          <a:p>
            <a:r>
              <a:rPr lang="en-US" dirty="0"/>
              <a:t>Lunch</a:t>
            </a:r>
          </a:p>
        </p:txBody>
      </p:sp>
      <p:sp>
        <p:nvSpPr>
          <p:cNvPr id="3" name="Text Placeholder 2">
            <a:extLst>
              <a:ext uri="{FF2B5EF4-FFF2-40B4-BE49-F238E27FC236}">
                <a16:creationId xmlns:a16="http://schemas.microsoft.com/office/drawing/2014/main" id="{D32AB74F-627F-B4B9-4A9B-36EF24AB4A27}"/>
              </a:ext>
            </a:extLst>
          </p:cNvPr>
          <p:cNvSpPr>
            <a:spLocks noGrp="1"/>
          </p:cNvSpPr>
          <p:nvPr>
            <p:ph type="body" idx="1"/>
          </p:nvPr>
        </p:nvSpPr>
        <p:spPr/>
        <p:txBody>
          <a:bodyPr/>
          <a:lstStyle/>
          <a:p>
            <a:r>
              <a:rPr lang="en-US" dirty="0"/>
              <a:t>1:00-1:30</a:t>
            </a:r>
          </a:p>
        </p:txBody>
      </p:sp>
    </p:spTree>
    <p:extLst>
      <p:ext uri="{BB962C8B-B14F-4D97-AF65-F5344CB8AC3E}">
        <p14:creationId xmlns:p14="http://schemas.microsoft.com/office/powerpoint/2010/main" val="286836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8D9E1-C8CB-6497-7577-2FBB7B55A3A0}"/>
              </a:ext>
            </a:extLst>
          </p:cNvPr>
          <p:cNvSpPr>
            <a:spLocks noGrp="1"/>
          </p:cNvSpPr>
          <p:nvPr>
            <p:ph type="title"/>
          </p:nvPr>
        </p:nvSpPr>
        <p:spPr/>
        <p:txBody>
          <a:bodyPr/>
          <a:lstStyle/>
          <a:p>
            <a:r>
              <a:rPr lang="en-US" dirty="0"/>
              <a:t>Project Overview</a:t>
            </a:r>
          </a:p>
        </p:txBody>
      </p:sp>
      <p:sp>
        <p:nvSpPr>
          <p:cNvPr id="3" name="Text Placeholder 2">
            <a:extLst>
              <a:ext uri="{FF2B5EF4-FFF2-40B4-BE49-F238E27FC236}">
                <a16:creationId xmlns:a16="http://schemas.microsoft.com/office/drawing/2014/main" id="{DC3FED8F-2E9C-E7CB-FF4E-A85C9F2C1571}"/>
              </a:ext>
            </a:extLst>
          </p:cNvPr>
          <p:cNvSpPr>
            <a:spLocks noGrp="1"/>
          </p:cNvSpPr>
          <p:nvPr>
            <p:ph type="body" idx="1"/>
          </p:nvPr>
        </p:nvSpPr>
        <p:spPr/>
        <p:txBody>
          <a:bodyPr/>
          <a:lstStyle/>
          <a:p>
            <a:r>
              <a:rPr lang="en-US" dirty="0"/>
              <a:t>1:30-2:00</a:t>
            </a:r>
          </a:p>
          <a:p>
            <a:r>
              <a:rPr lang="en-US" dirty="0"/>
              <a:t>Better Asthma Control for Kids (BACK)</a:t>
            </a:r>
          </a:p>
        </p:txBody>
      </p:sp>
    </p:spTree>
    <p:extLst>
      <p:ext uri="{BB962C8B-B14F-4D97-AF65-F5344CB8AC3E}">
        <p14:creationId xmlns:p14="http://schemas.microsoft.com/office/powerpoint/2010/main" val="3734636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86C06-1F03-C34B-A543-DAD30FCAB435}"/>
              </a:ext>
            </a:extLst>
          </p:cNvPr>
          <p:cNvSpPr>
            <a:spLocks noGrp="1"/>
          </p:cNvSpPr>
          <p:nvPr>
            <p:ph type="title"/>
          </p:nvPr>
        </p:nvSpPr>
        <p:spPr/>
        <p:txBody>
          <a:bodyPr>
            <a:normAutofit/>
          </a:bodyPr>
          <a:lstStyle/>
          <a:p>
            <a:r>
              <a:rPr lang="en-US" sz="5400" dirty="0">
                <a:cs typeface="Arial" panose="020B0604020202020204" pitchFamily="34" charset="0"/>
              </a:rPr>
              <a:t>School based asthma program</a:t>
            </a:r>
            <a:endParaRPr lang="en-US" sz="5400" dirty="0"/>
          </a:p>
        </p:txBody>
      </p:sp>
      <p:sp>
        <p:nvSpPr>
          <p:cNvPr id="3" name="Content Placeholder 2">
            <a:extLst>
              <a:ext uri="{FF2B5EF4-FFF2-40B4-BE49-F238E27FC236}">
                <a16:creationId xmlns:a16="http://schemas.microsoft.com/office/drawing/2014/main" id="{59B4FFD3-39C5-0440-8A95-87236BBF789B}"/>
              </a:ext>
            </a:extLst>
          </p:cNvPr>
          <p:cNvSpPr>
            <a:spLocks noGrp="1"/>
          </p:cNvSpPr>
          <p:nvPr>
            <p:ph idx="1"/>
          </p:nvPr>
        </p:nvSpPr>
        <p:spPr>
          <a:xfrm>
            <a:off x="838200" y="1847088"/>
            <a:ext cx="10515600" cy="4673984"/>
          </a:xfrm>
        </p:spPr>
        <p:txBody>
          <a:bodyPr>
            <a:normAutofit lnSpcReduction="10000"/>
          </a:bodyPr>
          <a:lstStyle/>
          <a:p>
            <a:r>
              <a:rPr lang="en-US" dirty="0">
                <a:cs typeface="Arial" panose="020B0604020202020204" pitchFamily="34" charset="0"/>
              </a:rPr>
              <a:t>School based programs have many benefits</a:t>
            </a:r>
          </a:p>
          <a:p>
            <a:pPr lvl="1"/>
            <a:r>
              <a:rPr lang="en-US" dirty="0">
                <a:cs typeface="Arial" panose="020B0604020202020204" pitchFamily="34" charset="0"/>
              </a:rPr>
              <a:t>Reduced </a:t>
            </a:r>
          </a:p>
          <a:p>
            <a:pPr lvl="2"/>
            <a:r>
              <a:rPr lang="en-US" dirty="0">
                <a:cs typeface="Arial" panose="020B0604020202020204" pitchFamily="34" charset="0"/>
              </a:rPr>
              <a:t>school absenteeism</a:t>
            </a:r>
          </a:p>
          <a:p>
            <a:pPr lvl="2"/>
            <a:r>
              <a:rPr lang="en-US" dirty="0">
                <a:cs typeface="Arial" panose="020B0604020202020204" pitchFamily="34" charset="0"/>
              </a:rPr>
              <a:t>need for ED/urgent care</a:t>
            </a:r>
          </a:p>
          <a:p>
            <a:pPr lvl="2"/>
            <a:r>
              <a:rPr lang="en-US" dirty="0">
                <a:cs typeface="Arial" panose="020B0604020202020204" pitchFamily="34" charset="0"/>
              </a:rPr>
              <a:t>asthma flare-ups </a:t>
            </a:r>
          </a:p>
          <a:p>
            <a:pPr lvl="1"/>
            <a:r>
              <a:rPr lang="en-US" dirty="0">
                <a:cs typeface="Arial" panose="020B0604020202020204" pitchFamily="34" charset="0"/>
              </a:rPr>
              <a:t>Improved</a:t>
            </a:r>
          </a:p>
          <a:p>
            <a:pPr lvl="2"/>
            <a:r>
              <a:rPr lang="en-US" dirty="0">
                <a:cs typeface="Arial" panose="020B0604020202020204" pitchFamily="34" charset="0"/>
              </a:rPr>
              <a:t>quality of life</a:t>
            </a:r>
          </a:p>
          <a:p>
            <a:pPr lvl="2"/>
            <a:r>
              <a:rPr lang="en-US" dirty="0">
                <a:cs typeface="Arial" panose="020B0604020202020204" pitchFamily="34" charset="0"/>
              </a:rPr>
              <a:t>asthma management skills </a:t>
            </a:r>
          </a:p>
          <a:p>
            <a:pPr lvl="2"/>
            <a:r>
              <a:rPr lang="en-US" dirty="0">
                <a:cs typeface="Arial" panose="020B0604020202020204" pitchFamily="34" charset="0"/>
              </a:rPr>
              <a:t>quality of care by school nurses and their teams</a:t>
            </a:r>
          </a:p>
          <a:p>
            <a:pPr marL="914400" lvl="2" indent="0">
              <a:buNone/>
            </a:pPr>
            <a:endParaRPr lang="en-US" dirty="0">
              <a:cs typeface="Arial" panose="020B0604020202020204" pitchFamily="34" charset="0"/>
            </a:endParaRPr>
          </a:p>
          <a:p>
            <a:pPr lvl="1"/>
            <a:r>
              <a:rPr lang="en-US" dirty="0">
                <a:cs typeface="Arial" panose="020B0604020202020204" pitchFamily="34" charset="0"/>
              </a:rPr>
              <a:t>Colorado partners have a track-record for success </a:t>
            </a:r>
          </a:p>
          <a:p>
            <a:pPr lvl="2"/>
            <a:r>
              <a:rPr lang="en-US" dirty="0" err="1">
                <a:cs typeface="Arial" panose="020B0604020202020204" pitchFamily="34" charset="0"/>
              </a:rPr>
              <a:t>AsthmaCOMP</a:t>
            </a:r>
            <a:r>
              <a:rPr lang="en-US" dirty="0">
                <a:cs typeface="Arial" panose="020B0604020202020204" pitchFamily="34" charset="0"/>
              </a:rPr>
              <a:t>, Step-Up Asthma, CAMP SLV and CAMP LAV</a:t>
            </a:r>
          </a:p>
          <a:p>
            <a:pPr lvl="2"/>
            <a:endParaRPr lang="en-US" dirty="0"/>
          </a:p>
        </p:txBody>
      </p:sp>
    </p:spTree>
    <p:extLst>
      <p:ext uri="{BB962C8B-B14F-4D97-AF65-F5344CB8AC3E}">
        <p14:creationId xmlns:p14="http://schemas.microsoft.com/office/powerpoint/2010/main" val="458618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53D2E-E0EB-2C4D-883B-EC87074171F4}"/>
              </a:ext>
            </a:extLst>
          </p:cNvPr>
          <p:cNvSpPr>
            <a:spLocks noGrp="1"/>
          </p:cNvSpPr>
          <p:nvPr>
            <p:ph type="title"/>
          </p:nvPr>
        </p:nvSpPr>
        <p:spPr/>
        <p:txBody>
          <a:bodyPr>
            <a:normAutofit/>
          </a:bodyPr>
          <a:lstStyle/>
          <a:p>
            <a:r>
              <a:rPr lang="en-US" sz="5400" dirty="0"/>
              <a:t>Funding</a:t>
            </a:r>
          </a:p>
        </p:txBody>
      </p:sp>
      <p:sp>
        <p:nvSpPr>
          <p:cNvPr id="3" name="Content Placeholder 2">
            <a:extLst>
              <a:ext uri="{FF2B5EF4-FFF2-40B4-BE49-F238E27FC236}">
                <a16:creationId xmlns:a16="http://schemas.microsoft.com/office/drawing/2014/main" id="{6507B79C-A950-8B4A-9864-479B5D87E1DB}"/>
              </a:ext>
            </a:extLst>
          </p:cNvPr>
          <p:cNvSpPr>
            <a:spLocks noGrp="1"/>
          </p:cNvSpPr>
          <p:nvPr>
            <p:ph idx="1"/>
          </p:nvPr>
        </p:nvSpPr>
        <p:spPr/>
        <p:txBody>
          <a:bodyPr>
            <a:normAutofit fontScale="92500" lnSpcReduction="10000"/>
          </a:bodyPr>
          <a:lstStyle/>
          <a:p>
            <a:r>
              <a:rPr lang="en-US" dirty="0"/>
              <a:t>DECIPHER: Disparities Elimination through Coordinated Interventions to Prevent and Control Heart and Lung Disease Risk </a:t>
            </a:r>
          </a:p>
          <a:p>
            <a:r>
              <a:rPr lang="en-US" dirty="0"/>
              <a:t>NHLBI: National Heart, Lung and Blood Institute</a:t>
            </a:r>
          </a:p>
          <a:p>
            <a:pPr lvl="1"/>
            <a:r>
              <a:rPr lang="en-US" dirty="0"/>
              <a:t>Test late-stage (T4) implementation strategies for optimal and sustainable delivery using proven-effective, evidence-based multi--level interventions to reduce or eliminate cardiovascular and/or pulmonary health disparities, and promote and improve population health in high-burden communities</a:t>
            </a:r>
          </a:p>
          <a:p>
            <a:r>
              <a:rPr lang="en-US" dirty="0"/>
              <a:t> UG3/UH3</a:t>
            </a:r>
          </a:p>
          <a:p>
            <a:pPr lvl="1"/>
            <a:r>
              <a:rPr lang="en-US" dirty="0"/>
              <a:t>UG3 phase: milestone-driven needs assessment and planning phase for up to three years (Only UG3 projects that meet milestones may transition to UH3-Implementation phase. ) </a:t>
            </a:r>
          </a:p>
          <a:p>
            <a:pPr lvl="1"/>
            <a:r>
              <a:rPr lang="en-US" dirty="0"/>
              <a:t>UH3 (must be approved) implementation phase of up to four additional years </a:t>
            </a:r>
          </a:p>
        </p:txBody>
      </p:sp>
    </p:spTree>
    <p:extLst>
      <p:ext uri="{BB962C8B-B14F-4D97-AF65-F5344CB8AC3E}">
        <p14:creationId xmlns:p14="http://schemas.microsoft.com/office/powerpoint/2010/main" val="3092146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9051B-E277-9244-824E-CB9F9356DF6C}"/>
              </a:ext>
            </a:extLst>
          </p:cNvPr>
          <p:cNvSpPr>
            <a:spLocks noGrp="1"/>
          </p:cNvSpPr>
          <p:nvPr>
            <p:ph type="title"/>
          </p:nvPr>
        </p:nvSpPr>
        <p:spPr/>
        <p:txBody>
          <a:bodyPr>
            <a:normAutofit/>
          </a:bodyPr>
          <a:lstStyle/>
          <a:p>
            <a:r>
              <a:rPr lang="en-US" sz="5400" dirty="0">
                <a:cs typeface="Arial" panose="020B0604020202020204" pitchFamily="34" charset="0"/>
              </a:rPr>
              <a:t>Intervention</a:t>
            </a:r>
          </a:p>
        </p:txBody>
      </p:sp>
      <p:sp>
        <p:nvSpPr>
          <p:cNvPr id="3" name="Content Placeholder 2">
            <a:extLst>
              <a:ext uri="{FF2B5EF4-FFF2-40B4-BE49-F238E27FC236}">
                <a16:creationId xmlns:a16="http://schemas.microsoft.com/office/drawing/2014/main" id="{1FBEFF65-C11B-DC43-AAEF-1782621869B3}"/>
              </a:ext>
            </a:extLst>
          </p:cNvPr>
          <p:cNvSpPr>
            <a:spLocks noGrp="1"/>
          </p:cNvSpPr>
          <p:nvPr>
            <p:ph idx="1"/>
          </p:nvPr>
        </p:nvSpPr>
        <p:spPr/>
        <p:txBody>
          <a:bodyPr/>
          <a:lstStyle/>
          <a:p>
            <a:r>
              <a:rPr lang="en-US" dirty="0">
                <a:cs typeface="Arial" panose="020B0604020202020204" pitchFamily="34" charset="0"/>
              </a:rPr>
              <a:t>A school-based (elementary or K-8) program for children with uncontrolled asthma</a:t>
            </a:r>
          </a:p>
          <a:p>
            <a:r>
              <a:rPr lang="en-US" b="1" dirty="0">
                <a:cs typeface="Arial" panose="020B0604020202020204" pitchFamily="34" charset="0"/>
              </a:rPr>
              <a:t>Program goal: </a:t>
            </a:r>
            <a:r>
              <a:rPr lang="en-US" dirty="0">
                <a:cs typeface="Arial" panose="020B0604020202020204" pitchFamily="34" charset="0"/>
              </a:rPr>
              <a:t>Support school nurses in their delivery of evidence-based, quality asthma care to keep students with asthma learning, playing, and breathing without adding to school nurse’s burden</a:t>
            </a:r>
          </a:p>
          <a:p>
            <a:pPr lvl="1"/>
            <a:r>
              <a:rPr lang="en-US" dirty="0">
                <a:cs typeface="Arial" panose="020B0604020202020204" pitchFamily="34" charset="0"/>
              </a:rPr>
              <a:t>Will yield benefits in reducing asthma attacks and symptoms</a:t>
            </a:r>
          </a:p>
          <a:p>
            <a:endParaRPr lang="en-US" dirty="0">
              <a:cs typeface="Arial" panose="020B0604020202020204" pitchFamily="34" charset="0"/>
            </a:endParaRPr>
          </a:p>
        </p:txBody>
      </p:sp>
    </p:spTree>
    <p:extLst>
      <p:ext uri="{BB962C8B-B14F-4D97-AF65-F5344CB8AC3E}">
        <p14:creationId xmlns:p14="http://schemas.microsoft.com/office/powerpoint/2010/main" val="900530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C9186-4858-5C4B-92FE-FA2BE525999B}"/>
              </a:ext>
            </a:extLst>
          </p:cNvPr>
          <p:cNvSpPr>
            <a:spLocks noGrp="1"/>
          </p:cNvSpPr>
          <p:nvPr>
            <p:ph type="title"/>
          </p:nvPr>
        </p:nvSpPr>
        <p:spPr/>
        <p:txBody>
          <a:bodyPr>
            <a:noAutofit/>
          </a:bodyPr>
          <a:lstStyle/>
          <a:p>
            <a:r>
              <a:rPr lang="en-US" sz="4800" dirty="0">
                <a:cs typeface="Arial" panose="020B0604020202020204" pitchFamily="34" charset="0"/>
              </a:rPr>
              <a:t>Regions</a:t>
            </a:r>
          </a:p>
        </p:txBody>
      </p:sp>
      <p:pic>
        <p:nvPicPr>
          <p:cNvPr id="1026" name="Picture 2">
            <a:extLst>
              <a:ext uri="{FF2B5EF4-FFF2-40B4-BE49-F238E27FC236}">
                <a16:creationId xmlns:a16="http://schemas.microsoft.com/office/drawing/2014/main" id="{7C6DF671-B8C0-B7C8-69E3-9C4DFC87418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333875" y="723483"/>
            <a:ext cx="6953250" cy="59957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891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5327F32-C151-4347-BE4B-72E32C8B8436}"/>
              </a:ext>
            </a:extLst>
          </p:cNvPr>
          <p:cNvSpPr txBox="1"/>
          <p:nvPr/>
        </p:nvSpPr>
        <p:spPr>
          <a:xfrm>
            <a:off x="1673283" y="1614605"/>
            <a:ext cx="3289335"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alatino Linotype" panose="02040502050505030304"/>
              <a:ea typeface="+mn-ea"/>
              <a:cs typeface="+mn-cs"/>
            </a:endParaRPr>
          </a:p>
        </p:txBody>
      </p:sp>
      <p:pic>
        <p:nvPicPr>
          <p:cNvPr id="6" name="Picture 5">
            <a:extLst>
              <a:ext uri="{FF2B5EF4-FFF2-40B4-BE49-F238E27FC236}">
                <a16:creationId xmlns:a16="http://schemas.microsoft.com/office/drawing/2014/main" id="{5A01FFF4-F131-4022-BC23-7B5E101D93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7366" y="779626"/>
            <a:ext cx="6657267" cy="6078374"/>
          </a:xfrm>
          <a:prstGeom prst="rect">
            <a:avLst/>
          </a:prstGeom>
        </p:spPr>
      </p:pic>
    </p:spTree>
    <p:extLst>
      <p:ext uri="{BB962C8B-B14F-4D97-AF65-F5344CB8AC3E}">
        <p14:creationId xmlns:p14="http://schemas.microsoft.com/office/powerpoint/2010/main" val="69466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927B1-2C23-4F44-923A-E04BCB2B6863}"/>
              </a:ext>
            </a:extLst>
          </p:cNvPr>
          <p:cNvSpPr>
            <a:spLocks noGrp="1"/>
          </p:cNvSpPr>
          <p:nvPr>
            <p:ph type="title"/>
          </p:nvPr>
        </p:nvSpPr>
        <p:spPr>
          <a:xfrm>
            <a:off x="1085958" y="693317"/>
            <a:ext cx="10044023" cy="877729"/>
          </a:xfrm>
        </p:spPr>
        <p:txBody>
          <a:bodyPr anchor="ctr">
            <a:normAutofit/>
          </a:bodyPr>
          <a:lstStyle/>
          <a:p>
            <a:pPr algn="ctr"/>
            <a:r>
              <a:rPr lang="en-US" sz="5400" dirty="0">
                <a:cs typeface="Arial" panose="020B0604020202020204" pitchFamily="34" charset="0"/>
              </a:rPr>
              <a:t>Program Elements</a:t>
            </a:r>
          </a:p>
        </p:txBody>
      </p:sp>
      <p:graphicFrame>
        <p:nvGraphicFramePr>
          <p:cNvPr id="11" name="Content Placeholder 2">
            <a:extLst>
              <a:ext uri="{FF2B5EF4-FFF2-40B4-BE49-F238E27FC236}">
                <a16:creationId xmlns:a16="http://schemas.microsoft.com/office/drawing/2014/main" id="{EA667C06-DFA4-4CC1-AEE1-2C4E95C65335}"/>
              </a:ext>
            </a:extLst>
          </p:cNvPr>
          <p:cNvGraphicFramePr>
            <a:graphicFrameLocks noGrp="1"/>
          </p:cNvGraphicFramePr>
          <p:nvPr>
            <p:ph idx="1"/>
          </p:nvPr>
        </p:nvGraphicFramePr>
        <p:xfrm>
          <a:off x="644056" y="1787236"/>
          <a:ext cx="10927829" cy="4932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1904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656ADB4-D6BD-4515-E69D-C5EEA3F9B45C}"/>
              </a:ext>
            </a:extLst>
          </p:cNvPr>
          <p:cNvGrpSpPr/>
          <p:nvPr/>
        </p:nvGrpSpPr>
        <p:grpSpPr>
          <a:xfrm>
            <a:off x="1716197" y="1280381"/>
            <a:ext cx="8751266" cy="4499653"/>
            <a:chOff x="627626" y="714324"/>
            <a:chExt cx="8751266" cy="4499653"/>
          </a:xfrm>
        </p:grpSpPr>
        <p:sp>
          <p:nvSpPr>
            <p:cNvPr id="2" name="Rectangle 1">
              <a:extLst>
                <a:ext uri="{FF2B5EF4-FFF2-40B4-BE49-F238E27FC236}">
                  <a16:creationId xmlns:a16="http://schemas.microsoft.com/office/drawing/2014/main" id="{515D6557-2AEF-96C4-82A4-8B2556258402}"/>
                </a:ext>
              </a:extLst>
            </p:cNvPr>
            <p:cNvSpPr/>
            <p:nvPr/>
          </p:nvSpPr>
          <p:spPr>
            <a:xfrm>
              <a:off x="1107629" y="1163617"/>
              <a:ext cx="5506085" cy="11428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latin typeface="Calibri"/>
                  <a:cs typeface="Calibri"/>
                </a:rPr>
                <a:t>Group 1 </a:t>
              </a:r>
            </a:p>
            <a:p>
              <a:pPr marL="285750" indent="-285750">
                <a:buFont typeface="Arial" panose="020B0604020202020204" pitchFamily="34" charset="0"/>
                <a:buChar char="•"/>
              </a:pPr>
              <a:r>
                <a:rPr lang="en-US" dirty="0">
                  <a:solidFill>
                    <a:schemeClr val="tx1"/>
                  </a:solidFill>
                  <a:latin typeface="Calibri"/>
                  <a:cs typeface="Calibri"/>
                </a:rPr>
                <a:t>Parent meets once with Navigator </a:t>
              </a:r>
            </a:p>
            <a:p>
              <a:pPr marL="285750" indent="-285750">
                <a:buFont typeface="Arial" panose="020B0604020202020204" pitchFamily="34" charset="0"/>
                <a:buChar char="•"/>
              </a:pPr>
              <a:r>
                <a:rPr lang="en-US" dirty="0">
                  <a:solidFill>
                    <a:schemeClr val="tx1"/>
                  </a:solidFill>
                  <a:latin typeface="Calibri"/>
                  <a:cs typeface="Calibri"/>
                </a:rPr>
                <a:t>Usual asthma care at school</a:t>
              </a:r>
            </a:p>
            <a:p>
              <a:pPr marL="285750" indent="-285750">
                <a:buFont typeface="Arial" panose="020B0604020202020204" pitchFamily="34" charset="0"/>
                <a:buChar char="•"/>
              </a:pPr>
              <a:r>
                <a:rPr lang="en-US" dirty="0">
                  <a:solidFill>
                    <a:schemeClr val="tx1"/>
                  </a:solidFill>
                  <a:latin typeface="Calibri"/>
                  <a:cs typeface="Calibri"/>
                </a:rPr>
                <a:t>Asked to fill out forms to help us make BACK better</a:t>
              </a:r>
            </a:p>
          </p:txBody>
        </p:sp>
        <p:sp>
          <p:nvSpPr>
            <p:cNvPr id="3" name="Rectangle 2">
              <a:extLst>
                <a:ext uri="{FF2B5EF4-FFF2-40B4-BE49-F238E27FC236}">
                  <a16:creationId xmlns:a16="http://schemas.microsoft.com/office/drawing/2014/main" id="{A3EA7091-0DF8-FB55-98DC-19A0AA99F6B3}"/>
                </a:ext>
              </a:extLst>
            </p:cNvPr>
            <p:cNvSpPr/>
            <p:nvPr/>
          </p:nvSpPr>
          <p:spPr>
            <a:xfrm>
              <a:off x="1107628" y="714324"/>
              <a:ext cx="5506086" cy="3771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latin typeface="Calibri"/>
                  <a:cs typeface="Calibri"/>
                </a:rPr>
                <a:t>Year 1 of BACK study</a:t>
              </a:r>
            </a:p>
          </p:txBody>
        </p:sp>
        <p:sp>
          <p:nvSpPr>
            <p:cNvPr id="4" name="Rectangle 3">
              <a:extLst>
                <a:ext uri="{FF2B5EF4-FFF2-40B4-BE49-F238E27FC236}">
                  <a16:creationId xmlns:a16="http://schemas.microsoft.com/office/drawing/2014/main" id="{DA0BA1CB-FE5F-8180-7A6B-E4D8A16E38CD}"/>
                </a:ext>
              </a:extLst>
            </p:cNvPr>
            <p:cNvSpPr/>
            <p:nvPr/>
          </p:nvSpPr>
          <p:spPr>
            <a:xfrm>
              <a:off x="1107629" y="2363380"/>
              <a:ext cx="5506086" cy="11428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latin typeface="Calibri"/>
                  <a:cs typeface="Calibri"/>
                </a:rPr>
                <a:t>Group 2</a:t>
              </a:r>
            </a:p>
            <a:p>
              <a:pPr marL="285750" indent="-285750">
                <a:buFont typeface="Arial" panose="020B0604020202020204" pitchFamily="34" charset="0"/>
                <a:buChar char="•"/>
              </a:pPr>
              <a:r>
                <a:rPr lang="en-US" dirty="0">
                  <a:solidFill>
                    <a:schemeClr val="tx1"/>
                  </a:solidFill>
                  <a:latin typeface="Calibri"/>
                  <a:cs typeface="Calibri"/>
                </a:rPr>
                <a:t>Parent meets with Navigator 3 times</a:t>
              </a:r>
            </a:p>
            <a:p>
              <a:pPr marL="285750" indent="-285750">
                <a:buFont typeface="Arial" panose="020B0604020202020204" pitchFamily="34" charset="0"/>
                <a:buChar char="•"/>
              </a:pPr>
              <a:r>
                <a:rPr lang="en-US" dirty="0">
                  <a:solidFill>
                    <a:schemeClr val="tx1"/>
                  </a:solidFill>
                  <a:latin typeface="Calibri"/>
                  <a:cs typeface="Calibri"/>
                </a:rPr>
                <a:t>Student meets with Navigator 3 times during school</a:t>
              </a:r>
            </a:p>
            <a:p>
              <a:pPr marL="285750" indent="-285750">
                <a:buFont typeface="Arial" panose="020B0604020202020204" pitchFamily="34" charset="0"/>
                <a:buChar char="•"/>
              </a:pPr>
              <a:r>
                <a:rPr lang="en-US" dirty="0">
                  <a:solidFill>
                    <a:schemeClr val="tx1"/>
                  </a:solidFill>
                  <a:latin typeface="Calibri"/>
                  <a:cs typeface="Calibri"/>
                </a:rPr>
                <a:t>Asked to fill out forms to help us make BACK better</a:t>
              </a:r>
            </a:p>
          </p:txBody>
        </p:sp>
        <p:sp>
          <p:nvSpPr>
            <p:cNvPr id="5" name="Rectangle 4">
              <a:extLst>
                <a:ext uri="{FF2B5EF4-FFF2-40B4-BE49-F238E27FC236}">
                  <a16:creationId xmlns:a16="http://schemas.microsoft.com/office/drawing/2014/main" id="{1B91EA30-654A-74BB-0FE0-4ED28D58EA1E}"/>
                </a:ext>
              </a:extLst>
            </p:cNvPr>
            <p:cNvSpPr/>
            <p:nvPr/>
          </p:nvSpPr>
          <p:spPr>
            <a:xfrm>
              <a:off x="1107629" y="3563143"/>
              <a:ext cx="5506085" cy="165083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latin typeface="Calibri"/>
                  <a:cs typeface="Calibri"/>
                </a:rPr>
                <a:t>Group 3</a:t>
              </a:r>
            </a:p>
            <a:p>
              <a:pPr marL="285750" indent="-285750">
                <a:buFont typeface="Arial" panose="020B0604020202020204" pitchFamily="34" charset="0"/>
                <a:buChar char="•"/>
              </a:pPr>
              <a:r>
                <a:rPr lang="en-US" dirty="0">
                  <a:solidFill>
                    <a:schemeClr val="tx1"/>
                  </a:solidFill>
                  <a:latin typeface="Calibri"/>
                  <a:cs typeface="Calibri"/>
                </a:rPr>
                <a:t>Parent meets with Navigator 3 times</a:t>
              </a:r>
            </a:p>
            <a:p>
              <a:pPr marL="285750" indent="-285750">
                <a:buFont typeface="Arial" panose="020B0604020202020204" pitchFamily="34" charset="0"/>
                <a:buChar char="•"/>
              </a:pPr>
              <a:r>
                <a:rPr lang="en-US" dirty="0">
                  <a:solidFill>
                    <a:schemeClr val="tx1"/>
                  </a:solidFill>
                  <a:latin typeface="Calibri"/>
                  <a:cs typeface="Calibri"/>
                </a:rPr>
                <a:t>Student meets with Navigator 3 times during school</a:t>
              </a:r>
            </a:p>
            <a:p>
              <a:pPr marL="285750" indent="-285750">
                <a:buFont typeface="Arial" panose="020B0604020202020204" pitchFamily="34" charset="0"/>
                <a:buChar char="•"/>
              </a:pPr>
              <a:r>
                <a:rPr lang="en-US" dirty="0">
                  <a:solidFill>
                    <a:schemeClr val="tx1"/>
                  </a:solidFill>
                  <a:latin typeface="Calibri"/>
                  <a:cs typeface="Calibri"/>
                </a:rPr>
                <a:t>Navigator does extra work with school and community to support asthma control</a:t>
              </a:r>
            </a:p>
            <a:p>
              <a:pPr marL="285750" indent="-285750">
                <a:buFont typeface="Arial" panose="020B0604020202020204" pitchFamily="34" charset="0"/>
                <a:buChar char="•"/>
              </a:pPr>
              <a:r>
                <a:rPr lang="en-US" dirty="0">
                  <a:solidFill>
                    <a:schemeClr val="tx1"/>
                  </a:solidFill>
                  <a:latin typeface="Calibri"/>
                  <a:cs typeface="Calibri"/>
                </a:rPr>
                <a:t>Asked to fill out forms to help us make BACK better</a:t>
              </a:r>
            </a:p>
          </p:txBody>
        </p:sp>
        <p:sp>
          <p:nvSpPr>
            <p:cNvPr id="6" name="Rectangle 5">
              <a:extLst>
                <a:ext uri="{FF2B5EF4-FFF2-40B4-BE49-F238E27FC236}">
                  <a16:creationId xmlns:a16="http://schemas.microsoft.com/office/drawing/2014/main" id="{56F8394F-6CEC-4E95-FDA3-A4606B6F2B8A}"/>
                </a:ext>
              </a:extLst>
            </p:cNvPr>
            <p:cNvSpPr/>
            <p:nvPr/>
          </p:nvSpPr>
          <p:spPr>
            <a:xfrm>
              <a:off x="7208653" y="717815"/>
              <a:ext cx="2170239" cy="37368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dirty="0">
                  <a:solidFill>
                    <a:schemeClr val="tx1"/>
                  </a:solidFill>
                  <a:latin typeface="Calibri"/>
                  <a:cs typeface="Calibri"/>
                </a:rPr>
                <a:t>Year 2 of BACK study</a:t>
              </a:r>
            </a:p>
          </p:txBody>
        </p:sp>
        <p:sp>
          <p:nvSpPr>
            <p:cNvPr id="7" name="Rectangle 6">
              <a:extLst>
                <a:ext uri="{FF2B5EF4-FFF2-40B4-BE49-F238E27FC236}">
                  <a16:creationId xmlns:a16="http://schemas.microsoft.com/office/drawing/2014/main" id="{8990A33A-DFD4-18CD-8EF2-FD3E20BD72B1}"/>
                </a:ext>
              </a:extLst>
            </p:cNvPr>
            <p:cNvSpPr/>
            <p:nvPr/>
          </p:nvSpPr>
          <p:spPr>
            <a:xfrm>
              <a:off x="7208652" y="1199804"/>
              <a:ext cx="2170239" cy="5670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tx1"/>
                  </a:solidFill>
                  <a:latin typeface="Calibri"/>
                  <a:cs typeface="Calibri"/>
                </a:rPr>
                <a:t>*Start Group 2 activities</a:t>
              </a:r>
            </a:p>
          </p:txBody>
        </p:sp>
        <p:sp>
          <p:nvSpPr>
            <p:cNvPr id="8" name="Rectangle 7">
              <a:extLst>
                <a:ext uri="{FF2B5EF4-FFF2-40B4-BE49-F238E27FC236}">
                  <a16:creationId xmlns:a16="http://schemas.microsoft.com/office/drawing/2014/main" id="{F1CC4C93-C987-AD68-954F-C703EBE79A69}"/>
                </a:ext>
              </a:extLst>
            </p:cNvPr>
            <p:cNvSpPr/>
            <p:nvPr/>
          </p:nvSpPr>
          <p:spPr>
            <a:xfrm>
              <a:off x="7208653" y="1843356"/>
              <a:ext cx="2170238" cy="607343"/>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tx1"/>
                  </a:solidFill>
                  <a:latin typeface="Calibri"/>
                  <a:cs typeface="Calibri"/>
                </a:rPr>
                <a:t>*Start Group 3 activities</a:t>
              </a:r>
            </a:p>
          </p:txBody>
        </p:sp>
        <p:sp>
          <p:nvSpPr>
            <p:cNvPr id="9" name="Rectangle 8">
              <a:extLst>
                <a:ext uri="{FF2B5EF4-FFF2-40B4-BE49-F238E27FC236}">
                  <a16:creationId xmlns:a16="http://schemas.microsoft.com/office/drawing/2014/main" id="{DEC80C76-E142-95F1-3CB1-A4C6CB044874}"/>
                </a:ext>
              </a:extLst>
            </p:cNvPr>
            <p:cNvSpPr/>
            <p:nvPr/>
          </p:nvSpPr>
          <p:spPr>
            <a:xfrm>
              <a:off x="7208653" y="2571390"/>
              <a:ext cx="2170238" cy="91307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tx1"/>
                  </a:solidFill>
                  <a:latin typeface="Calibri"/>
                  <a:cs typeface="Calibri"/>
                </a:rPr>
                <a:t>*Stay in </a:t>
              </a:r>
              <a:r>
                <a:rPr lang="en-US">
                  <a:solidFill>
                    <a:schemeClr val="tx1"/>
                  </a:solidFill>
                  <a:latin typeface="Calibri"/>
                  <a:cs typeface="Calibri"/>
                </a:rPr>
                <a:t>Group 2</a:t>
              </a:r>
            </a:p>
          </p:txBody>
        </p:sp>
        <p:sp>
          <p:nvSpPr>
            <p:cNvPr id="10" name="Rectangle 9">
              <a:extLst>
                <a:ext uri="{FF2B5EF4-FFF2-40B4-BE49-F238E27FC236}">
                  <a16:creationId xmlns:a16="http://schemas.microsoft.com/office/drawing/2014/main" id="{CE7F1E47-3817-BA32-FE91-DA42DBA589B7}"/>
                </a:ext>
              </a:extLst>
            </p:cNvPr>
            <p:cNvSpPr/>
            <p:nvPr/>
          </p:nvSpPr>
          <p:spPr>
            <a:xfrm>
              <a:off x="7208654" y="3563143"/>
              <a:ext cx="2170237" cy="78882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tx1"/>
                  </a:solidFill>
                  <a:latin typeface="Calibri"/>
                  <a:cs typeface="Calibri"/>
                </a:rPr>
                <a:t>*Stay in Group 3</a:t>
              </a:r>
            </a:p>
          </p:txBody>
        </p:sp>
        <p:sp>
          <p:nvSpPr>
            <p:cNvPr id="12" name="Left Brace 11">
              <a:extLst>
                <a:ext uri="{FF2B5EF4-FFF2-40B4-BE49-F238E27FC236}">
                  <a16:creationId xmlns:a16="http://schemas.microsoft.com/office/drawing/2014/main" id="{480CFE0F-E383-DCF4-DDD1-6199846F364A}"/>
                </a:ext>
              </a:extLst>
            </p:cNvPr>
            <p:cNvSpPr/>
            <p:nvPr/>
          </p:nvSpPr>
          <p:spPr>
            <a:xfrm>
              <a:off x="627626" y="1116405"/>
              <a:ext cx="334851" cy="409757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1EF63BA8-626B-96CC-68AD-ECFFECA26DE3}"/>
                </a:ext>
              </a:extLst>
            </p:cNvPr>
            <p:cNvCxnSpPr>
              <a:cxnSpLocks/>
              <a:stCxn id="2" idx="3"/>
            </p:cNvCxnSpPr>
            <p:nvPr/>
          </p:nvCxnSpPr>
          <p:spPr>
            <a:xfrm flipV="1">
              <a:off x="6613714" y="1470143"/>
              <a:ext cx="594940" cy="264907"/>
            </a:xfrm>
            <a:prstGeom prst="straightConnector1">
              <a:avLst/>
            </a:prstGeom>
            <a:ln w="50800">
              <a:solidFill>
                <a:srgbClr val="002060"/>
              </a:solidFill>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3E448CE0-258A-FF9C-02A9-B53B8B2B7012}"/>
                </a:ext>
              </a:extLst>
            </p:cNvPr>
            <p:cNvCxnSpPr>
              <a:cxnSpLocks/>
              <a:stCxn id="2" idx="3"/>
              <a:endCxn id="8" idx="1"/>
            </p:cNvCxnSpPr>
            <p:nvPr/>
          </p:nvCxnSpPr>
          <p:spPr>
            <a:xfrm>
              <a:off x="6613714" y="1735050"/>
              <a:ext cx="594939" cy="411978"/>
            </a:xfrm>
            <a:prstGeom prst="straightConnector1">
              <a:avLst/>
            </a:prstGeom>
            <a:ln w="50800">
              <a:solidFill>
                <a:srgbClr val="002060"/>
              </a:solidFill>
              <a:tailEnd type="triangle"/>
            </a:ln>
          </p:spPr>
          <p:style>
            <a:lnRef idx="3">
              <a:schemeClr val="dk1"/>
            </a:lnRef>
            <a:fillRef idx="0">
              <a:schemeClr val="dk1"/>
            </a:fillRef>
            <a:effectRef idx="2">
              <a:schemeClr val="dk1"/>
            </a:effectRef>
            <a:fontRef idx="minor">
              <a:schemeClr val="tx1"/>
            </a:fontRef>
          </p:style>
        </p:cxnSp>
        <p:cxnSp>
          <p:nvCxnSpPr>
            <p:cNvPr id="41" name="Straight Arrow Connector 40">
              <a:extLst>
                <a:ext uri="{FF2B5EF4-FFF2-40B4-BE49-F238E27FC236}">
                  <a16:creationId xmlns:a16="http://schemas.microsoft.com/office/drawing/2014/main" id="{74B5FC98-E8EA-A0BA-549B-DAFF50229391}"/>
                </a:ext>
              </a:extLst>
            </p:cNvPr>
            <p:cNvCxnSpPr>
              <a:cxnSpLocks/>
              <a:endCxn id="9" idx="1"/>
            </p:cNvCxnSpPr>
            <p:nvPr/>
          </p:nvCxnSpPr>
          <p:spPr>
            <a:xfrm>
              <a:off x="6613713" y="3014532"/>
              <a:ext cx="594940" cy="13395"/>
            </a:xfrm>
            <a:prstGeom prst="straightConnector1">
              <a:avLst/>
            </a:prstGeom>
            <a:ln w="50800">
              <a:solidFill>
                <a:srgbClr val="002060"/>
              </a:solidFill>
              <a:tailEnd type="triangle"/>
            </a:ln>
          </p:spPr>
          <p:style>
            <a:lnRef idx="3">
              <a:schemeClr val="dk1"/>
            </a:lnRef>
            <a:fillRef idx="0">
              <a:schemeClr val="dk1"/>
            </a:fillRef>
            <a:effectRef idx="2">
              <a:schemeClr val="dk1"/>
            </a:effectRef>
            <a:fontRef idx="minor">
              <a:schemeClr val="tx1"/>
            </a:fontRef>
          </p:style>
        </p:cxnSp>
        <p:cxnSp>
          <p:nvCxnSpPr>
            <p:cNvPr id="43" name="Straight Arrow Connector 42">
              <a:extLst>
                <a:ext uri="{FF2B5EF4-FFF2-40B4-BE49-F238E27FC236}">
                  <a16:creationId xmlns:a16="http://schemas.microsoft.com/office/drawing/2014/main" id="{CD74DAD8-A0E5-4214-A06B-0BB9497A6B4F}"/>
                </a:ext>
              </a:extLst>
            </p:cNvPr>
            <p:cNvCxnSpPr>
              <a:cxnSpLocks/>
              <a:endCxn id="10" idx="1"/>
            </p:cNvCxnSpPr>
            <p:nvPr/>
          </p:nvCxnSpPr>
          <p:spPr>
            <a:xfrm flipV="1">
              <a:off x="6613713" y="3957556"/>
              <a:ext cx="594941" cy="13395"/>
            </a:xfrm>
            <a:prstGeom prst="straightConnector1">
              <a:avLst/>
            </a:prstGeom>
            <a:ln w="50800">
              <a:solidFill>
                <a:srgbClr val="002060"/>
              </a:solidFill>
              <a:tailEnd type="triangle"/>
            </a:ln>
          </p:spPr>
          <p:style>
            <a:lnRef idx="3">
              <a:schemeClr val="dk1"/>
            </a:lnRef>
            <a:fillRef idx="0">
              <a:schemeClr val="dk1"/>
            </a:fillRef>
            <a:effectRef idx="2">
              <a:schemeClr val="dk1"/>
            </a:effectRef>
            <a:fontRef idx="minor">
              <a:schemeClr val="tx1"/>
            </a:fontRef>
          </p:style>
        </p:cxnSp>
        <p:sp>
          <p:nvSpPr>
            <p:cNvPr id="19" name="TextBox 18">
              <a:extLst>
                <a:ext uri="{FF2B5EF4-FFF2-40B4-BE49-F238E27FC236}">
                  <a16:creationId xmlns:a16="http://schemas.microsoft.com/office/drawing/2014/main" id="{5F1B44E2-CC10-D431-FA9F-45D79728159A}"/>
                </a:ext>
              </a:extLst>
            </p:cNvPr>
            <p:cNvSpPr txBox="1"/>
            <p:nvPr/>
          </p:nvSpPr>
          <p:spPr>
            <a:xfrm>
              <a:off x="6758866" y="4475313"/>
              <a:ext cx="2620025" cy="738664"/>
            </a:xfrm>
            <a:prstGeom prst="rect">
              <a:avLst/>
            </a:prstGeom>
            <a:noFill/>
            <a:ln>
              <a:solidFill>
                <a:schemeClr val="tx1"/>
              </a:solidFill>
            </a:ln>
          </p:spPr>
          <p:txBody>
            <a:bodyPr wrap="square" lIns="91440" tIns="45720" rIns="91440" bIns="45720" rtlCol="0" anchor="t">
              <a:spAutoFit/>
            </a:bodyPr>
            <a:lstStyle/>
            <a:p>
              <a:r>
                <a:rPr lang="en-US" sz="1400" dirty="0">
                  <a:latin typeface="Calibri"/>
                  <a:cs typeface="Calibri"/>
                </a:rPr>
                <a:t>*If asthma control improves a lot after year 1, your child may no longer qualify for BACK</a:t>
              </a:r>
            </a:p>
          </p:txBody>
        </p:sp>
      </p:grpSp>
    </p:spTree>
    <p:extLst>
      <p:ext uri="{BB962C8B-B14F-4D97-AF65-F5344CB8AC3E}">
        <p14:creationId xmlns:p14="http://schemas.microsoft.com/office/powerpoint/2010/main" val="2222263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E51B2-C410-E0CD-1576-C143E8C7577D}"/>
              </a:ext>
            </a:extLst>
          </p:cNvPr>
          <p:cNvSpPr>
            <a:spLocks noGrp="1"/>
          </p:cNvSpPr>
          <p:nvPr>
            <p:ph type="title"/>
          </p:nvPr>
        </p:nvSpPr>
        <p:spPr/>
        <p:txBody>
          <a:bodyPr/>
          <a:lstStyle/>
          <a:p>
            <a:r>
              <a:rPr lang="en-US"/>
              <a:t>Asthma Navigator </a:t>
            </a:r>
            <a:r>
              <a:rPr lang="en-US" dirty="0"/>
              <a:t>Role</a:t>
            </a:r>
          </a:p>
        </p:txBody>
      </p:sp>
      <p:sp>
        <p:nvSpPr>
          <p:cNvPr id="3" name="Text Placeholder 2">
            <a:extLst>
              <a:ext uri="{FF2B5EF4-FFF2-40B4-BE49-F238E27FC236}">
                <a16:creationId xmlns:a16="http://schemas.microsoft.com/office/drawing/2014/main" id="{D3AA3998-7729-18FF-2574-AEE651CBB9B6}"/>
              </a:ext>
            </a:extLst>
          </p:cNvPr>
          <p:cNvSpPr>
            <a:spLocks noGrp="1"/>
          </p:cNvSpPr>
          <p:nvPr>
            <p:ph type="body" idx="1"/>
          </p:nvPr>
        </p:nvSpPr>
        <p:spPr>
          <a:xfrm>
            <a:off x="707136" y="2704663"/>
            <a:ext cx="10363200" cy="2688971"/>
          </a:xfrm>
        </p:spPr>
        <p:txBody>
          <a:bodyPr vert="horz" lIns="45720" tIns="45720" rIns="45720" bIns="45720" anchor="t">
            <a:normAutofit/>
          </a:bodyPr>
          <a:lstStyle/>
          <a:p>
            <a:r>
              <a:rPr lang="en-US" dirty="0"/>
              <a:t>2:00-2:30</a:t>
            </a:r>
          </a:p>
          <a:p>
            <a:endParaRPr lang="en-US" dirty="0"/>
          </a:p>
        </p:txBody>
      </p:sp>
    </p:spTree>
    <p:extLst>
      <p:ext uri="{BB962C8B-B14F-4D97-AF65-F5344CB8AC3E}">
        <p14:creationId xmlns:p14="http://schemas.microsoft.com/office/powerpoint/2010/main" val="707784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45A51-D35A-E268-C9E8-AF41E3984989}"/>
              </a:ext>
            </a:extLst>
          </p:cNvPr>
          <p:cNvSpPr>
            <a:spLocks noGrp="1"/>
          </p:cNvSpPr>
          <p:nvPr>
            <p:ph type="title"/>
          </p:nvPr>
        </p:nvSpPr>
        <p:spPr/>
        <p:txBody>
          <a:bodyPr vert="horz" lIns="0" tIns="45720" rIns="0" bIns="0" anchor="b">
            <a:normAutofit/>
          </a:bodyPr>
          <a:lstStyle/>
          <a:p>
            <a:r>
              <a:rPr lang="en-US" dirty="0"/>
              <a:t>Asthma Navigator Role</a:t>
            </a:r>
          </a:p>
        </p:txBody>
      </p:sp>
      <p:sp>
        <p:nvSpPr>
          <p:cNvPr id="3" name="Content Placeholder 2">
            <a:extLst>
              <a:ext uri="{FF2B5EF4-FFF2-40B4-BE49-F238E27FC236}">
                <a16:creationId xmlns:a16="http://schemas.microsoft.com/office/drawing/2014/main" id="{36CFE814-BD5C-3AD4-02B3-93663BA4EF8D}"/>
              </a:ext>
            </a:extLst>
          </p:cNvPr>
          <p:cNvSpPr>
            <a:spLocks noGrp="1"/>
          </p:cNvSpPr>
          <p:nvPr>
            <p:ph idx="1"/>
          </p:nvPr>
        </p:nvSpPr>
        <p:spPr/>
        <p:txBody>
          <a:bodyPr/>
          <a:lstStyle/>
          <a:p>
            <a:r>
              <a:rPr lang="en-US" dirty="0"/>
              <a:t>You will be meeting with families through 3 visits a year and 3 in school visits with students to deliver asthma education and collect data</a:t>
            </a:r>
          </a:p>
          <a:p>
            <a:pPr lvl="1"/>
            <a:r>
              <a:rPr lang="en-US" dirty="0"/>
              <a:t>Data to understand what has changed with their asthma for program purposes so that you can understand what that family/student needs and how to deliver the program</a:t>
            </a:r>
          </a:p>
          <a:p>
            <a:pPr lvl="1"/>
            <a:r>
              <a:rPr lang="en-US" dirty="0"/>
              <a:t>Data to deliver to the research team to understand how the program is working overall</a:t>
            </a:r>
          </a:p>
          <a:p>
            <a:r>
              <a:rPr lang="en-US" dirty="0"/>
              <a:t>These visits involve interviewing families to collect information and educating students and their families about asthma to improve their asthma management skills</a:t>
            </a:r>
          </a:p>
        </p:txBody>
      </p:sp>
    </p:spTree>
    <p:extLst>
      <p:ext uri="{BB962C8B-B14F-4D97-AF65-F5344CB8AC3E}">
        <p14:creationId xmlns:p14="http://schemas.microsoft.com/office/powerpoint/2010/main" val="2362518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58C13-4594-9BEF-24BA-44757E704D40}"/>
              </a:ext>
            </a:extLst>
          </p:cNvPr>
          <p:cNvSpPr>
            <a:spLocks noGrp="1"/>
          </p:cNvSpPr>
          <p:nvPr>
            <p:ph type="title"/>
          </p:nvPr>
        </p:nvSpPr>
        <p:spPr/>
        <p:txBody>
          <a:bodyPr vert="horz" lIns="0" tIns="45720" rIns="0" bIns="0" anchor="b">
            <a:normAutofit/>
          </a:bodyPr>
          <a:lstStyle/>
          <a:p>
            <a:r>
              <a:rPr lang="en-US" dirty="0"/>
              <a:t>Different types of data</a:t>
            </a:r>
          </a:p>
        </p:txBody>
      </p:sp>
      <p:sp>
        <p:nvSpPr>
          <p:cNvPr id="3" name="Content Placeholder 2">
            <a:extLst>
              <a:ext uri="{FF2B5EF4-FFF2-40B4-BE49-F238E27FC236}">
                <a16:creationId xmlns:a16="http://schemas.microsoft.com/office/drawing/2014/main" id="{B159FCE2-5581-EAD7-8EDA-F473C65E986F}"/>
              </a:ext>
            </a:extLst>
          </p:cNvPr>
          <p:cNvSpPr>
            <a:spLocks noGrp="1"/>
          </p:cNvSpPr>
          <p:nvPr>
            <p:ph idx="1"/>
          </p:nvPr>
        </p:nvSpPr>
        <p:spPr/>
        <p:txBody>
          <a:bodyPr vert="horz" lIns="91440" tIns="45720" rIns="91440" bIns="45720" anchor="t">
            <a:normAutofit/>
          </a:bodyPr>
          <a:lstStyle/>
          <a:p>
            <a:r>
              <a:rPr lang="en-US" dirty="0"/>
              <a:t>You will be working closely with families to help improve the student's asthma AND you will be collecting data for the study</a:t>
            </a:r>
          </a:p>
          <a:p>
            <a:pPr lvl="1" indent="-246380">
              <a:buClr>
                <a:srgbClr val="2A4F1C"/>
              </a:buClr>
            </a:pPr>
            <a:r>
              <a:rPr lang="en-US" dirty="0"/>
              <a:t>These are the two different modes you'll be in when meeting with families</a:t>
            </a:r>
          </a:p>
          <a:p>
            <a:pPr>
              <a:buClr>
                <a:srgbClr val="626B1A"/>
              </a:buClr>
            </a:pPr>
            <a:r>
              <a:rPr lang="en-US" dirty="0"/>
              <a:t>Data collection vs. Coaching – we will dive into this more in each of the forms</a:t>
            </a:r>
          </a:p>
          <a:p>
            <a:pPr lvl="1" indent="-246380">
              <a:buClr>
                <a:srgbClr val="2A4F1C"/>
              </a:buClr>
            </a:pPr>
            <a:r>
              <a:rPr lang="en-US" dirty="0"/>
              <a:t>When doing data collection, you will need to ask the questions as written and fill them out. </a:t>
            </a:r>
          </a:p>
          <a:p>
            <a:pPr lvl="2" indent="-246380"/>
            <a:r>
              <a:rPr lang="en-US" dirty="0"/>
              <a:t>When you see questions in blue, read as is AND the PROMIS survey</a:t>
            </a:r>
          </a:p>
          <a:p>
            <a:pPr lvl="1" indent="-246380">
              <a:buClr>
                <a:srgbClr val="2A4F1C"/>
              </a:buClr>
            </a:pPr>
            <a:r>
              <a:rPr lang="en-US" dirty="0"/>
              <a:t>When doing coaching, you are collecting knowledge from them to help understand how to improve asthma</a:t>
            </a:r>
          </a:p>
          <a:p>
            <a:pPr>
              <a:buClr>
                <a:srgbClr val="626B1A"/>
              </a:buClr>
            </a:pPr>
            <a:endParaRPr lang="en-US" dirty="0"/>
          </a:p>
        </p:txBody>
      </p:sp>
    </p:spTree>
    <p:extLst>
      <p:ext uri="{BB962C8B-B14F-4D97-AF65-F5344CB8AC3E}">
        <p14:creationId xmlns:p14="http://schemas.microsoft.com/office/powerpoint/2010/main" val="223342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0444B-96C1-4AD2-739C-8617751D3271}"/>
              </a:ext>
            </a:extLst>
          </p:cNvPr>
          <p:cNvSpPr>
            <a:spLocks noGrp="1"/>
          </p:cNvSpPr>
          <p:nvPr>
            <p:ph type="title"/>
          </p:nvPr>
        </p:nvSpPr>
        <p:spPr/>
        <p:txBody>
          <a:bodyPr vert="horz" lIns="0" tIns="45720" rIns="0" bIns="0" anchor="b">
            <a:normAutofit/>
          </a:bodyPr>
          <a:lstStyle/>
          <a:p>
            <a:r>
              <a:rPr lang="en-US" dirty="0"/>
              <a:t>Interviewing Skills- Building Rapport</a:t>
            </a:r>
          </a:p>
        </p:txBody>
      </p:sp>
      <p:sp>
        <p:nvSpPr>
          <p:cNvPr id="3" name="Content Placeholder 2">
            <a:extLst>
              <a:ext uri="{FF2B5EF4-FFF2-40B4-BE49-F238E27FC236}">
                <a16:creationId xmlns:a16="http://schemas.microsoft.com/office/drawing/2014/main" id="{12F01A99-E5DE-1487-4C8A-D6F8802F3D9E}"/>
              </a:ext>
            </a:extLst>
          </p:cNvPr>
          <p:cNvSpPr>
            <a:spLocks noGrp="1"/>
          </p:cNvSpPr>
          <p:nvPr>
            <p:ph idx="1"/>
          </p:nvPr>
        </p:nvSpPr>
        <p:spPr>
          <a:xfrm>
            <a:off x="609600" y="1935480"/>
            <a:ext cx="10972800" cy="4536011"/>
          </a:xfrm>
        </p:spPr>
        <p:txBody>
          <a:bodyPr vert="horz" lIns="91440" tIns="45720" rIns="91440" bIns="45720" anchor="t">
            <a:normAutofit/>
          </a:bodyPr>
          <a:lstStyle/>
          <a:p>
            <a:r>
              <a:rPr lang="en-US" dirty="0"/>
              <a:t>Why is building rapport important?</a:t>
            </a:r>
          </a:p>
          <a:p>
            <a:pPr lvl="1" indent="-246380">
              <a:buClr>
                <a:srgbClr val="2A4F1C"/>
              </a:buClr>
            </a:pPr>
            <a:r>
              <a:rPr lang="en-US" dirty="0"/>
              <a:t>Establishes relationships with families, builds trust, and keeps families engaged with the program</a:t>
            </a:r>
          </a:p>
          <a:p>
            <a:pPr lvl="1" indent="-246380">
              <a:buClr>
                <a:srgbClr val="2A4F1C"/>
              </a:buClr>
            </a:pPr>
            <a:r>
              <a:rPr lang="en-US" dirty="0"/>
              <a:t>Parents/Caregivers more likely be open and honest with you</a:t>
            </a:r>
          </a:p>
          <a:p>
            <a:pPr>
              <a:buClr>
                <a:srgbClr val="626B1A"/>
              </a:buClr>
            </a:pPr>
            <a:endParaRPr lang="en-US" dirty="0"/>
          </a:p>
          <a:p>
            <a:pPr>
              <a:buClr>
                <a:srgbClr val="626B1A"/>
              </a:buClr>
            </a:pPr>
            <a:r>
              <a:rPr lang="en-US" dirty="0"/>
              <a:t>How to build rapport?</a:t>
            </a:r>
          </a:p>
          <a:p>
            <a:pPr lvl="1" indent="-246380"/>
            <a:r>
              <a:rPr lang="en-US" dirty="0"/>
              <a:t>Introduce yourself, warm up the conversation casually, informal check-in </a:t>
            </a:r>
          </a:p>
          <a:p>
            <a:pPr lvl="1" indent="-246380">
              <a:buClr>
                <a:srgbClr val="2A4F1C"/>
              </a:buClr>
            </a:pPr>
            <a:r>
              <a:rPr lang="en-US" dirty="0"/>
              <a:t>Active listening</a:t>
            </a:r>
          </a:p>
          <a:p>
            <a:pPr lvl="1" indent="-246380">
              <a:buClr>
                <a:srgbClr val="2A4F1C"/>
              </a:buClr>
            </a:pPr>
            <a:r>
              <a:rPr lang="en-US" dirty="0"/>
              <a:t>Share personal 'tidbits' as appropriate and relevant</a:t>
            </a:r>
          </a:p>
          <a:p>
            <a:pPr lvl="1" indent="-246380">
              <a:buClr>
                <a:srgbClr val="2A4F1C"/>
              </a:buClr>
            </a:pPr>
            <a:r>
              <a:rPr lang="en-US" dirty="0"/>
              <a:t>Follow up and keep promises</a:t>
            </a:r>
          </a:p>
          <a:p>
            <a:pPr lvl="1" indent="-246380">
              <a:buClr>
                <a:srgbClr val="2A4F1C"/>
              </a:buClr>
            </a:pPr>
            <a:endParaRPr lang="en-US" dirty="0"/>
          </a:p>
          <a:p>
            <a:pPr marL="393700" lvl="1" indent="0">
              <a:buClr>
                <a:srgbClr val="2A4F1C"/>
              </a:buClr>
              <a:buNone/>
            </a:pPr>
            <a:endParaRPr lang="en-US" dirty="0"/>
          </a:p>
          <a:p>
            <a:pPr marL="0" indent="0">
              <a:buClr>
                <a:srgbClr val="626B1A"/>
              </a:buClr>
              <a:buNone/>
            </a:pPr>
            <a:endParaRPr lang="en-US" dirty="0"/>
          </a:p>
          <a:p>
            <a:pPr marL="393700" lvl="1" indent="0">
              <a:buClr>
                <a:srgbClr val="2A4F1C"/>
              </a:buClr>
              <a:buNone/>
            </a:pPr>
            <a:endParaRPr lang="en-US" dirty="0"/>
          </a:p>
          <a:p>
            <a:pPr>
              <a:buClr>
                <a:srgbClr val="626B1A"/>
              </a:buClr>
            </a:pPr>
            <a:endParaRPr lang="en-US" dirty="0">
              <a:highlight>
                <a:srgbClr val="FFFF00"/>
              </a:highlight>
            </a:endParaRPr>
          </a:p>
          <a:p>
            <a:pPr>
              <a:buClr>
                <a:srgbClr val="626B1A"/>
              </a:buClr>
            </a:pPr>
            <a:endParaRPr lang="en-US" dirty="0">
              <a:highlight>
                <a:srgbClr val="FFFF00"/>
              </a:highlight>
            </a:endParaRPr>
          </a:p>
        </p:txBody>
      </p:sp>
    </p:spTree>
    <p:extLst>
      <p:ext uri="{BB962C8B-B14F-4D97-AF65-F5344CB8AC3E}">
        <p14:creationId xmlns:p14="http://schemas.microsoft.com/office/powerpoint/2010/main" val="2081069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0444B-96C1-4AD2-739C-8617751D3271}"/>
              </a:ext>
            </a:extLst>
          </p:cNvPr>
          <p:cNvSpPr>
            <a:spLocks noGrp="1"/>
          </p:cNvSpPr>
          <p:nvPr>
            <p:ph type="title"/>
          </p:nvPr>
        </p:nvSpPr>
        <p:spPr/>
        <p:txBody>
          <a:bodyPr vert="horz" lIns="0" tIns="45720" rIns="0" bIns="0" anchor="b">
            <a:normAutofit/>
          </a:bodyPr>
          <a:lstStyle/>
          <a:p>
            <a:r>
              <a:rPr lang="en-US" dirty="0"/>
              <a:t>Interviewing Skills- Probing</a:t>
            </a:r>
          </a:p>
        </p:txBody>
      </p:sp>
      <p:sp>
        <p:nvSpPr>
          <p:cNvPr id="3" name="Content Placeholder 2">
            <a:extLst>
              <a:ext uri="{FF2B5EF4-FFF2-40B4-BE49-F238E27FC236}">
                <a16:creationId xmlns:a16="http://schemas.microsoft.com/office/drawing/2014/main" id="{12F01A99-E5DE-1487-4C8A-D6F8802F3D9E}"/>
              </a:ext>
            </a:extLst>
          </p:cNvPr>
          <p:cNvSpPr>
            <a:spLocks noGrp="1"/>
          </p:cNvSpPr>
          <p:nvPr>
            <p:ph idx="1"/>
          </p:nvPr>
        </p:nvSpPr>
        <p:spPr/>
        <p:txBody>
          <a:bodyPr vert="horz" lIns="91440" tIns="45720" rIns="91440" bIns="45720" anchor="t">
            <a:normAutofit/>
          </a:bodyPr>
          <a:lstStyle/>
          <a:p>
            <a:r>
              <a:rPr lang="en-US" dirty="0"/>
              <a:t>Probing: Questions that elicit more relevant information that may not be initially offered by a participant</a:t>
            </a:r>
          </a:p>
          <a:p>
            <a:pPr lvl="1" indent="-246380">
              <a:buClr>
                <a:srgbClr val="2A4F1C"/>
              </a:buClr>
            </a:pPr>
            <a:r>
              <a:rPr lang="en-US" dirty="0"/>
              <a:t>Tool for Semi-structured interviewing</a:t>
            </a:r>
          </a:p>
          <a:p>
            <a:pPr lvl="1" indent="-246380">
              <a:buClr>
                <a:srgbClr val="2A4F1C"/>
              </a:buClr>
            </a:pPr>
            <a:r>
              <a:rPr lang="en-US" dirty="0"/>
              <a:t>Can be pre-identified follow-up questions written by the study team</a:t>
            </a:r>
          </a:p>
          <a:p>
            <a:pPr lvl="1" indent="-246380">
              <a:buClr>
                <a:srgbClr val="2A4F1C"/>
              </a:buClr>
            </a:pPr>
            <a:r>
              <a:rPr lang="en-US" dirty="0"/>
              <a:t>Spontaneous probes are unplanned and can be used as needed to get additional depth in responses</a:t>
            </a:r>
          </a:p>
          <a:p>
            <a:pPr>
              <a:buClr>
                <a:srgbClr val="626B1A"/>
              </a:buClr>
            </a:pPr>
            <a:r>
              <a:rPr lang="en-US" dirty="0"/>
              <a:t>Examples: </a:t>
            </a:r>
          </a:p>
          <a:p>
            <a:pPr marL="393700" lvl="1" indent="0">
              <a:buNone/>
            </a:pPr>
            <a:endParaRPr lang="en-US" dirty="0"/>
          </a:p>
          <a:p>
            <a:pPr marL="393700" lvl="1" indent="0">
              <a:buClr>
                <a:srgbClr val="2A4F1C"/>
              </a:buClr>
              <a:buNone/>
            </a:pPr>
            <a:endParaRPr lang="en-US" dirty="0"/>
          </a:p>
          <a:p>
            <a:pPr lvl="1" indent="-246380">
              <a:buClr>
                <a:srgbClr val="2A4F1C"/>
              </a:buClr>
            </a:pPr>
            <a:endParaRPr lang="en-US" dirty="0"/>
          </a:p>
          <a:p>
            <a:pPr marL="393700" lvl="1" indent="0">
              <a:buClr>
                <a:srgbClr val="2A4F1C"/>
              </a:buClr>
              <a:buNone/>
            </a:pPr>
            <a:endParaRPr lang="en-US" dirty="0"/>
          </a:p>
          <a:p>
            <a:pPr lvl="1" indent="-246380">
              <a:buClr>
                <a:srgbClr val="2A4F1C"/>
              </a:buClr>
            </a:pPr>
            <a:endParaRPr lang="en-US" dirty="0"/>
          </a:p>
          <a:p>
            <a:pPr>
              <a:buClr>
                <a:srgbClr val="626B1A"/>
              </a:buClr>
            </a:pPr>
            <a:endParaRPr lang="en-US" dirty="0">
              <a:highlight>
                <a:srgbClr val="FFFF00"/>
              </a:highlight>
            </a:endParaRPr>
          </a:p>
          <a:p>
            <a:pPr>
              <a:buClr>
                <a:srgbClr val="626B1A"/>
              </a:buClr>
            </a:pPr>
            <a:endParaRPr lang="en-US" dirty="0">
              <a:highlight>
                <a:srgbClr val="FFFF00"/>
              </a:highlight>
            </a:endParaRPr>
          </a:p>
        </p:txBody>
      </p:sp>
      <p:sp>
        <p:nvSpPr>
          <p:cNvPr id="4" name="Speech Bubble: Rectangle with Corners Rounded 3">
            <a:extLst>
              <a:ext uri="{FF2B5EF4-FFF2-40B4-BE49-F238E27FC236}">
                <a16:creationId xmlns:a16="http://schemas.microsoft.com/office/drawing/2014/main" id="{B5184424-5706-3DFC-AC8F-783CE018F9E1}"/>
              </a:ext>
            </a:extLst>
          </p:cNvPr>
          <p:cNvSpPr/>
          <p:nvPr/>
        </p:nvSpPr>
        <p:spPr>
          <a:xfrm>
            <a:off x="571041" y="5142433"/>
            <a:ext cx="2723000" cy="1402189"/>
          </a:xfrm>
          <a:prstGeom prst="wedgeRoundRect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Can you tell me more about that?</a:t>
            </a:r>
          </a:p>
        </p:txBody>
      </p:sp>
      <p:sp>
        <p:nvSpPr>
          <p:cNvPr id="5" name="Speech Bubble: Rectangle with Corners Rounded 4">
            <a:extLst>
              <a:ext uri="{FF2B5EF4-FFF2-40B4-BE49-F238E27FC236}">
                <a16:creationId xmlns:a16="http://schemas.microsoft.com/office/drawing/2014/main" id="{85526251-A832-D71B-E6D4-353E78AFA262}"/>
              </a:ext>
            </a:extLst>
          </p:cNvPr>
          <p:cNvSpPr/>
          <p:nvPr/>
        </p:nvSpPr>
        <p:spPr>
          <a:xfrm>
            <a:off x="3573137" y="4628313"/>
            <a:ext cx="2658735" cy="1420550"/>
          </a:xfrm>
          <a:prstGeom prst="wedgeRoundRectCallou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en-US" dirty="0"/>
              <a:t>*Silence*</a:t>
            </a:r>
          </a:p>
        </p:txBody>
      </p:sp>
      <p:sp>
        <p:nvSpPr>
          <p:cNvPr id="6" name="Speech Bubble: Rectangle with Corners Rounded 5">
            <a:extLst>
              <a:ext uri="{FF2B5EF4-FFF2-40B4-BE49-F238E27FC236}">
                <a16:creationId xmlns:a16="http://schemas.microsoft.com/office/drawing/2014/main" id="{6FB80DE3-34AA-1F4B-CB79-08BD99CBDC89}"/>
              </a:ext>
            </a:extLst>
          </p:cNvPr>
          <p:cNvSpPr/>
          <p:nvPr/>
        </p:nvSpPr>
        <p:spPr>
          <a:xfrm>
            <a:off x="6510968" y="5078168"/>
            <a:ext cx="2713819" cy="1420550"/>
          </a:xfrm>
          <a:prstGeom prst="wedgeRoundRectCallou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en-US" dirty="0"/>
              <a:t>You make an interesting point, how do you think _______ impacts your child's asthma care?</a:t>
            </a:r>
          </a:p>
        </p:txBody>
      </p:sp>
      <p:sp>
        <p:nvSpPr>
          <p:cNvPr id="7" name="Speech Bubble: Rectangle with Corners Rounded 6">
            <a:extLst>
              <a:ext uri="{FF2B5EF4-FFF2-40B4-BE49-F238E27FC236}">
                <a16:creationId xmlns:a16="http://schemas.microsoft.com/office/drawing/2014/main" id="{F0911A82-9A8C-501F-B07F-592EA775B46A}"/>
              </a:ext>
            </a:extLst>
          </p:cNvPr>
          <p:cNvSpPr/>
          <p:nvPr/>
        </p:nvSpPr>
        <p:spPr>
          <a:xfrm>
            <a:off x="9384534" y="4591591"/>
            <a:ext cx="2603651" cy="1493996"/>
          </a:xfrm>
          <a:prstGeom prst="wedgeRoundRectCallou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en-US" dirty="0"/>
              <a:t>Why is that?</a:t>
            </a:r>
          </a:p>
        </p:txBody>
      </p:sp>
    </p:spTree>
    <p:extLst>
      <p:ext uri="{BB962C8B-B14F-4D97-AF65-F5344CB8AC3E}">
        <p14:creationId xmlns:p14="http://schemas.microsoft.com/office/powerpoint/2010/main" val="843825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0444B-96C1-4AD2-739C-8617751D3271}"/>
              </a:ext>
            </a:extLst>
          </p:cNvPr>
          <p:cNvSpPr>
            <a:spLocks noGrp="1"/>
          </p:cNvSpPr>
          <p:nvPr>
            <p:ph type="title"/>
          </p:nvPr>
        </p:nvSpPr>
        <p:spPr/>
        <p:txBody>
          <a:bodyPr vert="horz" lIns="0" tIns="45720" rIns="0" bIns="0" anchor="b">
            <a:normAutofit/>
          </a:bodyPr>
          <a:lstStyle/>
          <a:p>
            <a:r>
              <a:rPr lang="en-US" dirty="0"/>
              <a:t>Interviewing Skills</a:t>
            </a:r>
          </a:p>
        </p:txBody>
      </p:sp>
      <p:sp>
        <p:nvSpPr>
          <p:cNvPr id="3" name="Content Placeholder 2">
            <a:extLst>
              <a:ext uri="{FF2B5EF4-FFF2-40B4-BE49-F238E27FC236}">
                <a16:creationId xmlns:a16="http://schemas.microsoft.com/office/drawing/2014/main" id="{12F01A99-E5DE-1487-4C8A-D6F8802F3D9E}"/>
              </a:ext>
            </a:extLst>
          </p:cNvPr>
          <p:cNvSpPr>
            <a:spLocks noGrp="1"/>
          </p:cNvSpPr>
          <p:nvPr>
            <p:ph idx="1"/>
          </p:nvPr>
        </p:nvSpPr>
        <p:spPr/>
        <p:txBody>
          <a:bodyPr vert="horz" lIns="91440" tIns="45720" rIns="91440" bIns="45720" anchor="t">
            <a:normAutofit/>
          </a:bodyPr>
          <a:lstStyle/>
          <a:p>
            <a:pPr>
              <a:buClr>
                <a:srgbClr val="626B1A"/>
              </a:buClr>
            </a:pPr>
            <a:r>
              <a:rPr lang="en-US" dirty="0"/>
              <a:t>Active Listening</a:t>
            </a:r>
          </a:p>
          <a:p>
            <a:pPr lvl="1" indent="-246380"/>
            <a:r>
              <a:rPr lang="en-US" dirty="0"/>
              <a:t>Non-verbal: nodding, eye-contact</a:t>
            </a:r>
          </a:p>
          <a:p>
            <a:pPr lvl="1" indent="-246380">
              <a:buClr>
                <a:srgbClr val="2A4F1C"/>
              </a:buClr>
            </a:pPr>
            <a:r>
              <a:rPr lang="en-US" dirty="0"/>
              <a:t>Verbal: "mmhmm", "uh-huh", "interesting"</a:t>
            </a:r>
          </a:p>
          <a:p>
            <a:pPr marL="393700" lvl="1" indent="0">
              <a:buClr>
                <a:srgbClr val="2A4F1C"/>
              </a:buClr>
              <a:buNone/>
            </a:pPr>
            <a:endParaRPr lang="en-US" dirty="0"/>
          </a:p>
          <a:p>
            <a:pPr>
              <a:buClr>
                <a:srgbClr val="626B1A"/>
              </a:buClr>
            </a:pPr>
            <a:r>
              <a:rPr lang="en-US" dirty="0"/>
              <a:t>Rephrasing/Summarizing </a:t>
            </a:r>
          </a:p>
          <a:p>
            <a:pPr lvl="1" indent="-246380">
              <a:buClr>
                <a:srgbClr val="2A4F1C"/>
              </a:buClr>
            </a:pPr>
            <a:r>
              <a:rPr lang="en-US" dirty="0"/>
              <a:t>Shows active listening, helps to build rapport</a:t>
            </a:r>
          </a:p>
          <a:p>
            <a:pPr lvl="1" indent="-246380">
              <a:buClr>
                <a:srgbClr val="2A4F1C"/>
              </a:buClr>
            </a:pPr>
            <a:r>
              <a:rPr lang="en-US" dirty="0"/>
              <a:t>Allows you to confirm your understanding of what a participant is saying</a:t>
            </a:r>
          </a:p>
          <a:p>
            <a:pPr lvl="1" indent="-246380">
              <a:buClr>
                <a:srgbClr val="2A4F1C"/>
              </a:buClr>
            </a:pPr>
            <a:r>
              <a:rPr lang="en-US" dirty="0"/>
              <a:t>Allows you to explore a point made previously </a:t>
            </a:r>
          </a:p>
          <a:p>
            <a:pPr lvl="1" indent="-246380">
              <a:buClr>
                <a:srgbClr val="2A4F1C"/>
              </a:buClr>
            </a:pPr>
            <a:endParaRPr lang="en-US" dirty="0"/>
          </a:p>
          <a:p>
            <a:pPr marL="393700" lvl="1" indent="0">
              <a:buClr>
                <a:srgbClr val="2A4F1C"/>
              </a:buClr>
              <a:buNone/>
            </a:pPr>
            <a:endParaRPr lang="en-US" dirty="0"/>
          </a:p>
          <a:p>
            <a:pPr>
              <a:buClr>
                <a:srgbClr val="626B1A"/>
              </a:buClr>
            </a:pPr>
            <a:endParaRPr lang="en-US" dirty="0">
              <a:highlight>
                <a:srgbClr val="FFFF00"/>
              </a:highlight>
            </a:endParaRPr>
          </a:p>
          <a:p>
            <a:pPr>
              <a:buClr>
                <a:srgbClr val="626B1A"/>
              </a:buClr>
            </a:pPr>
            <a:endParaRPr lang="en-US" dirty="0">
              <a:highlight>
                <a:srgbClr val="FFFF00"/>
              </a:highlight>
            </a:endParaRPr>
          </a:p>
        </p:txBody>
      </p:sp>
      <p:sp>
        <p:nvSpPr>
          <p:cNvPr id="5" name="Speech Bubble: Rectangle with Corners Rounded 4">
            <a:extLst>
              <a:ext uri="{FF2B5EF4-FFF2-40B4-BE49-F238E27FC236}">
                <a16:creationId xmlns:a16="http://schemas.microsoft.com/office/drawing/2014/main" id="{7D8070BD-8C27-4247-CF9A-128A6E89C881}"/>
              </a:ext>
            </a:extLst>
          </p:cNvPr>
          <p:cNvSpPr/>
          <p:nvPr/>
        </p:nvSpPr>
        <p:spPr>
          <a:xfrm>
            <a:off x="7199524" y="1075374"/>
            <a:ext cx="3283024" cy="1539900"/>
          </a:xfrm>
          <a:prstGeom prst="wedgeRoundRectCallou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Earlier you mentioned that your child has had four asthma attacks this week, can you tell me more about these flare-ups? </a:t>
            </a:r>
          </a:p>
        </p:txBody>
      </p:sp>
      <p:sp>
        <p:nvSpPr>
          <p:cNvPr id="6" name="Speech Bubble: Rectangle with Corners Rounded 5">
            <a:extLst>
              <a:ext uri="{FF2B5EF4-FFF2-40B4-BE49-F238E27FC236}">
                <a16:creationId xmlns:a16="http://schemas.microsoft.com/office/drawing/2014/main" id="{4F806CA4-231E-6BD0-1B2C-509E9267199C}"/>
              </a:ext>
            </a:extLst>
          </p:cNvPr>
          <p:cNvSpPr/>
          <p:nvPr/>
        </p:nvSpPr>
        <p:spPr>
          <a:xfrm>
            <a:off x="8613354" y="2801350"/>
            <a:ext cx="3218759" cy="1631707"/>
          </a:xfrm>
          <a:prstGeom prst="wedgeRoundRectCallou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en-US" dirty="0"/>
              <a:t>I want to make sure I understand what you are saying. What I'm hearing is that...</a:t>
            </a:r>
          </a:p>
        </p:txBody>
      </p:sp>
    </p:spTree>
    <p:extLst>
      <p:ext uri="{BB962C8B-B14F-4D97-AF65-F5344CB8AC3E}">
        <p14:creationId xmlns:p14="http://schemas.microsoft.com/office/powerpoint/2010/main" val="181672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E04C6-EB4A-7A6F-E148-D5A6808EFF61}"/>
              </a:ext>
            </a:extLst>
          </p:cNvPr>
          <p:cNvSpPr>
            <a:spLocks noGrp="1"/>
          </p:cNvSpPr>
          <p:nvPr>
            <p:ph type="title"/>
          </p:nvPr>
        </p:nvSpPr>
        <p:spPr>
          <a:xfrm>
            <a:off x="390525" y="2857500"/>
            <a:ext cx="3600450" cy="1143000"/>
          </a:xfrm>
        </p:spPr>
        <p:txBody>
          <a:bodyPr>
            <a:normAutofit fontScale="90000"/>
          </a:bodyPr>
          <a:lstStyle/>
          <a:p>
            <a:r>
              <a:rPr lang="en-US" dirty="0"/>
              <a:t>Asthma Navigator Journey</a:t>
            </a:r>
          </a:p>
        </p:txBody>
      </p:sp>
      <p:pic>
        <p:nvPicPr>
          <p:cNvPr id="6" name="Picture 6" descr="A picture containing table&#10;&#10;Description automatically generated">
            <a:extLst>
              <a:ext uri="{FF2B5EF4-FFF2-40B4-BE49-F238E27FC236}">
                <a16:creationId xmlns:a16="http://schemas.microsoft.com/office/drawing/2014/main" id="{3DE2D622-41E5-6483-4E11-5F27D3623E67}"/>
              </a:ext>
            </a:extLst>
          </p:cNvPr>
          <p:cNvPicPr>
            <a:picLocks noChangeAspect="1"/>
          </p:cNvPicPr>
          <p:nvPr/>
        </p:nvPicPr>
        <p:blipFill>
          <a:blip r:embed="rId3"/>
          <a:stretch>
            <a:fillRect/>
          </a:stretch>
        </p:blipFill>
        <p:spPr>
          <a:xfrm>
            <a:off x="3940630" y="102005"/>
            <a:ext cx="7478484" cy="6577791"/>
          </a:xfrm>
          <a:prstGeom prst="rect">
            <a:avLst/>
          </a:prstGeom>
        </p:spPr>
      </p:pic>
    </p:spTree>
    <p:extLst>
      <p:ext uri="{BB962C8B-B14F-4D97-AF65-F5344CB8AC3E}">
        <p14:creationId xmlns:p14="http://schemas.microsoft.com/office/powerpoint/2010/main" val="69997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7A650-FA10-A5BB-E7F7-B224C9F8D64F}"/>
              </a:ext>
            </a:extLst>
          </p:cNvPr>
          <p:cNvSpPr>
            <a:spLocks noGrp="1"/>
          </p:cNvSpPr>
          <p:nvPr>
            <p:ph type="title"/>
          </p:nvPr>
        </p:nvSpPr>
        <p:spPr>
          <a:xfrm>
            <a:off x="707136" y="1971730"/>
            <a:ext cx="10363200" cy="1362456"/>
          </a:xfrm>
        </p:spPr>
        <p:txBody>
          <a:bodyPr/>
          <a:lstStyle/>
          <a:p>
            <a:r>
              <a:rPr lang="en-US"/>
              <a:t>Intervention: Data Collection and RedCap Overview</a:t>
            </a:r>
          </a:p>
        </p:txBody>
      </p:sp>
      <p:sp>
        <p:nvSpPr>
          <p:cNvPr id="3" name="Text Placeholder 2">
            <a:extLst>
              <a:ext uri="{FF2B5EF4-FFF2-40B4-BE49-F238E27FC236}">
                <a16:creationId xmlns:a16="http://schemas.microsoft.com/office/drawing/2014/main" id="{FC047324-8B0A-B084-DAD4-AA87BE7BFDCE}"/>
              </a:ext>
            </a:extLst>
          </p:cNvPr>
          <p:cNvSpPr>
            <a:spLocks noGrp="1"/>
          </p:cNvSpPr>
          <p:nvPr>
            <p:ph type="body" idx="1"/>
          </p:nvPr>
        </p:nvSpPr>
        <p:spPr>
          <a:xfrm>
            <a:off x="707136" y="3523814"/>
            <a:ext cx="10363200" cy="1509712"/>
          </a:xfrm>
        </p:spPr>
        <p:txBody>
          <a:bodyPr vert="horz" lIns="45720" tIns="45720" rIns="45720" bIns="45720" anchor="t">
            <a:normAutofit/>
          </a:bodyPr>
          <a:lstStyle/>
          <a:p>
            <a:r>
              <a:rPr lang="en-US" dirty="0"/>
              <a:t>2:30-3:00</a:t>
            </a:r>
          </a:p>
          <a:p>
            <a:r>
              <a:rPr lang="en-US" dirty="0"/>
              <a:t>Data collection overview (share timeline)</a:t>
            </a:r>
          </a:p>
          <a:p>
            <a:r>
              <a:rPr lang="en-US" dirty="0"/>
              <a:t>Tools (walk through and introduce with paper versions)</a:t>
            </a:r>
          </a:p>
          <a:p>
            <a:endParaRPr lang="en-US" dirty="0"/>
          </a:p>
        </p:txBody>
      </p:sp>
    </p:spTree>
    <p:extLst>
      <p:ext uri="{BB962C8B-B14F-4D97-AF65-F5344CB8AC3E}">
        <p14:creationId xmlns:p14="http://schemas.microsoft.com/office/powerpoint/2010/main" val="2501345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F6D547-3DC0-9FF0-1DC2-15A309BA3BFC}"/>
              </a:ext>
            </a:extLst>
          </p:cNvPr>
          <p:cNvSpPr>
            <a:spLocks noGrp="1"/>
          </p:cNvSpPr>
          <p:nvPr>
            <p:ph type="title"/>
          </p:nvPr>
        </p:nvSpPr>
        <p:spPr/>
        <p:txBody>
          <a:bodyPr vert="horz" lIns="0" tIns="45720" rIns="0" bIns="0" anchor="b">
            <a:normAutofit/>
          </a:bodyPr>
          <a:lstStyle/>
          <a:p>
            <a:r>
              <a:rPr lang="en-US" dirty="0"/>
              <a:t>Timeline</a:t>
            </a:r>
          </a:p>
        </p:txBody>
      </p:sp>
      <p:sp>
        <p:nvSpPr>
          <p:cNvPr id="5" name="Content Placeholder 4">
            <a:extLst>
              <a:ext uri="{FF2B5EF4-FFF2-40B4-BE49-F238E27FC236}">
                <a16:creationId xmlns:a16="http://schemas.microsoft.com/office/drawing/2014/main" id="{E0CC0945-A454-FC40-28A9-948DA4691A47}"/>
              </a:ext>
            </a:extLst>
          </p:cNvPr>
          <p:cNvSpPr>
            <a:spLocks noGrp="1"/>
          </p:cNvSpPr>
          <p:nvPr>
            <p:ph idx="1"/>
          </p:nvPr>
        </p:nvSpPr>
        <p:spPr/>
        <p:txBody>
          <a:bodyPr vert="horz" lIns="91440" tIns="45720" rIns="91440" bIns="45720" anchor="t">
            <a:normAutofit/>
          </a:bodyPr>
          <a:lstStyle/>
          <a:p>
            <a:pPr marL="0" indent="0" algn="ctr">
              <a:buNone/>
            </a:pPr>
            <a:endParaRPr lang="en-US" b="1" dirty="0">
              <a:solidFill>
                <a:schemeClr val="accent1"/>
              </a:solidFill>
            </a:endParaRPr>
          </a:p>
          <a:p>
            <a:pPr marL="0" indent="0" algn="ctr">
              <a:buNone/>
            </a:pPr>
            <a:endParaRPr lang="en-US" b="1" dirty="0">
              <a:solidFill>
                <a:schemeClr val="accent1"/>
              </a:solidFill>
            </a:endParaRPr>
          </a:p>
          <a:p>
            <a:pPr marL="0" indent="0" algn="ctr">
              <a:buNone/>
            </a:pPr>
            <a:r>
              <a:rPr lang="en-US" b="1" dirty="0">
                <a:solidFill>
                  <a:schemeClr val="accent1"/>
                </a:solidFill>
              </a:rPr>
              <a:t>Let’s start by looking at the </a:t>
            </a:r>
            <a:r>
              <a:rPr lang="en-US" b="1" dirty="0">
                <a:solidFill>
                  <a:schemeClr val="accent6"/>
                </a:solidFill>
              </a:rPr>
              <a:t>BACK Timeline </a:t>
            </a:r>
            <a:r>
              <a:rPr lang="en-US" b="1" dirty="0">
                <a:solidFill>
                  <a:schemeClr val="accent1"/>
                </a:solidFill>
              </a:rPr>
              <a:t>to get an understanding of the flow of the year and what is happening when</a:t>
            </a:r>
          </a:p>
        </p:txBody>
      </p:sp>
    </p:spTree>
    <p:extLst>
      <p:ext uri="{BB962C8B-B14F-4D97-AF65-F5344CB8AC3E}">
        <p14:creationId xmlns:p14="http://schemas.microsoft.com/office/powerpoint/2010/main" val="1607220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9A65374-61DF-49BD-F6F7-55FB7873E416}"/>
              </a:ext>
            </a:extLst>
          </p:cNvPr>
          <p:cNvSpPr/>
          <p:nvPr/>
        </p:nvSpPr>
        <p:spPr>
          <a:xfrm>
            <a:off x="4451364" y="2773779"/>
            <a:ext cx="6833243" cy="348800"/>
          </a:xfrm>
          <a:prstGeom prst="rect">
            <a:avLst/>
          </a:prstGeom>
          <a:solidFill>
            <a:srgbClr val="FFEAD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2394874-1415-15F2-4235-5B75C1133BA1}"/>
              </a:ext>
            </a:extLst>
          </p:cNvPr>
          <p:cNvSpPr/>
          <p:nvPr/>
        </p:nvSpPr>
        <p:spPr>
          <a:xfrm>
            <a:off x="4451364" y="3122579"/>
            <a:ext cx="6833243" cy="1977741"/>
          </a:xfrm>
          <a:prstGeom prst="rect">
            <a:avLst/>
          </a:prstGeom>
          <a:solidFill>
            <a:srgbClr val="FFCD9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1929D54-BBD3-06FC-343C-54024A8A329A}"/>
              </a:ext>
            </a:extLst>
          </p:cNvPr>
          <p:cNvSpPr/>
          <p:nvPr/>
        </p:nvSpPr>
        <p:spPr>
          <a:xfrm>
            <a:off x="4451364" y="5100320"/>
            <a:ext cx="6833243" cy="911374"/>
          </a:xfrm>
          <a:prstGeom prst="rect">
            <a:avLst/>
          </a:prstGeom>
          <a:solidFill>
            <a:srgbClr val="FFB66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3117223-2E50-AB8E-055F-38BECD5D625C}"/>
              </a:ext>
            </a:extLst>
          </p:cNvPr>
          <p:cNvSpPr/>
          <p:nvPr/>
        </p:nvSpPr>
        <p:spPr>
          <a:xfrm>
            <a:off x="4451364" y="6011694"/>
            <a:ext cx="6833243" cy="624081"/>
          </a:xfrm>
          <a:prstGeom prst="rect">
            <a:avLst/>
          </a:prstGeom>
          <a:solidFill>
            <a:schemeClr val="accent1">
              <a:lumMod val="40000"/>
              <a:lumOff val="6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726B3C3-C647-FF06-2E3C-22C4FE7D0160}"/>
              </a:ext>
            </a:extLst>
          </p:cNvPr>
          <p:cNvSpPr/>
          <p:nvPr/>
        </p:nvSpPr>
        <p:spPr>
          <a:xfrm>
            <a:off x="363295" y="4789282"/>
            <a:ext cx="3572427" cy="875555"/>
          </a:xfrm>
          <a:prstGeom prst="rect">
            <a:avLst/>
          </a:prstGeom>
          <a:solidFill>
            <a:srgbClr val="FFB66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3603FDD-AE98-A811-6782-6228E4AE7F33}"/>
              </a:ext>
            </a:extLst>
          </p:cNvPr>
          <p:cNvSpPr/>
          <p:nvPr/>
        </p:nvSpPr>
        <p:spPr>
          <a:xfrm>
            <a:off x="363295" y="3428999"/>
            <a:ext cx="3572427" cy="1360283"/>
          </a:xfrm>
          <a:prstGeom prst="rect">
            <a:avLst/>
          </a:prstGeom>
          <a:solidFill>
            <a:srgbClr val="FFCD9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A3AF10C-3A48-2DA1-D388-C103F0C8B763}"/>
              </a:ext>
            </a:extLst>
          </p:cNvPr>
          <p:cNvSpPr/>
          <p:nvPr/>
        </p:nvSpPr>
        <p:spPr>
          <a:xfrm>
            <a:off x="363295" y="2773779"/>
            <a:ext cx="3572427" cy="655222"/>
          </a:xfrm>
          <a:prstGeom prst="rect">
            <a:avLst/>
          </a:prstGeom>
          <a:solidFill>
            <a:srgbClr val="FFEAD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6E256527-BA6F-1DCF-FE8B-A71A79616E52}"/>
              </a:ext>
            </a:extLst>
          </p:cNvPr>
          <p:cNvCxnSpPr/>
          <p:nvPr/>
        </p:nvCxnSpPr>
        <p:spPr>
          <a:xfrm>
            <a:off x="345233" y="1772816"/>
            <a:ext cx="11206065" cy="0"/>
          </a:xfrm>
          <a:prstGeom prst="straightConnector1">
            <a:avLst/>
          </a:prstGeom>
          <a:ln w="76200">
            <a:solidFill>
              <a:srgbClr val="FC8208"/>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44D26D5-6250-BACC-AA09-60BF532C9661}"/>
              </a:ext>
            </a:extLst>
          </p:cNvPr>
          <p:cNvSpPr txBox="1"/>
          <p:nvPr/>
        </p:nvSpPr>
        <p:spPr>
          <a:xfrm>
            <a:off x="345233" y="496211"/>
            <a:ext cx="9127222" cy="861774"/>
          </a:xfrm>
          <a:prstGeom prst="rect">
            <a:avLst/>
          </a:prstGeom>
          <a:noFill/>
        </p:spPr>
        <p:txBody>
          <a:bodyPr wrap="square" rtlCol="0">
            <a:spAutoFit/>
          </a:bodyPr>
          <a:lstStyle/>
          <a:p>
            <a:r>
              <a:rPr lang="en-US" sz="3200" b="1" dirty="0"/>
              <a:t>BACK Timeline</a:t>
            </a:r>
          </a:p>
          <a:p>
            <a:r>
              <a:rPr lang="en-US" b="1" dirty="0">
                <a:solidFill>
                  <a:srgbClr val="FC8208"/>
                </a:solidFill>
              </a:rPr>
              <a:t>Part 1: Recruitment and Visit 1</a:t>
            </a:r>
          </a:p>
        </p:txBody>
      </p:sp>
      <p:cxnSp>
        <p:nvCxnSpPr>
          <p:cNvPr id="8" name="Straight Connector 7">
            <a:extLst>
              <a:ext uri="{FF2B5EF4-FFF2-40B4-BE49-F238E27FC236}">
                <a16:creationId xmlns:a16="http://schemas.microsoft.com/office/drawing/2014/main" id="{18112589-5998-53C7-4C92-66300C825AEA}"/>
              </a:ext>
            </a:extLst>
          </p:cNvPr>
          <p:cNvCxnSpPr/>
          <p:nvPr/>
        </p:nvCxnSpPr>
        <p:spPr>
          <a:xfrm>
            <a:off x="363295" y="1772816"/>
            <a:ext cx="0" cy="366377"/>
          </a:xfrm>
          <a:prstGeom prst="line">
            <a:avLst/>
          </a:prstGeom>
          <a:ln w="28575">
            <a:solidFill>
              <a:srgbClr val="FC8208"/>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DCB74EB-4545-DEE2-5B78-6AEF7DEECE9A}"/>
              </a:ext>
            </a:extLst>
          </p:cNvPr>
          <p:cNvSpPr txBox="1"/>
          <p:nvPr/>
        </p:nvSpPr>
        <p:spPr>
          <a:xfrm>
            <a:off x="345233" y="2802515"/>
            <a:ext cx="3572426" cy="2862322"/>
          </a:xfrm>
          <a:prstGeom prst="rect">
            <a:avLst/>
          </a:prstGeom>
          <a:noFill/>
        </p:spPr>
        <p:txBody>
          <a:bodyPr wrap="square" rtlCol="0">
            <a:spAutoFit/>
          </a:bodyPr>
          <a:lstStyle/>
          <a:p>
            <a:pPr marL="285750" indent="-285750">
              <a:buFont typeface="Arial" panose="020B0604020202020204" pitchFamily="34" charset="0"/>
              <a:buChar char="•"/>
            </a:pPr>
            <a:r>
              <a:rPr lang="en-US" dirty="0"/>
              <a:t>Attend registration and back-to-school events as available </a:t>
            </a:r>
          </a:p>
          <a:p>
            <a:endParaRPr lang="en-US" dirty="0"/>
          </a:p>
          <a:p>
            <a:pPr marL="285750" indent="-285750">
              <a:buFont typeface="Arial" panose="020B0604020202020204" pitchFamily="34" charset="0"/>
              <a:buChar char="•"/>
            </a:pPr>
            <a:r>
              <a:rPr lang="en-US" dirty="0"/>
              <a:t>Help nurse collect Asthma Intake Forms</a:t>
            </a:r>
          </a:p>
          <a:p>
            <a:pPr marL="285750" indent="-285750">
              <a:buFont typeface="Arial" panose="020B0604020202020204" pitchFamily="34" charset="0"/>
              <a:buChar char="•"/>
            </a:pPr>
            <a:r>
              <a:rPr lang="en-US" dirty="0"/>
              <a:t>Assess Asthma Intake forms for eligibility</a:t>
            </a:r>
          </a:p>
          <a:p>
            <a:endParaRPr lang="en-US" dirty="0"/>
          </a:p>
          <a:p>
            <a:pPr marL="285750" indent="-285750">
              <a:buFont typeface="Arial" panose="020B0604020202020204" pitchFamily="34" charset="0"/>
              <a:buChar char="•"/>
            </a:pPr>
            <a:r>
              <a:rPr lang="en-US" dirty="0"/>
              <a:t>Recruit eligible students into the program</a:t>
            </a:r>
          </a:p>
        </p:txBody>
      </p:sp>
      <p:cxnSp>
        <p:nvCxnSpPr>
          <p:cNvPr id="10" name="Straight Connector 9">
            <a:extLst>
              <a:ext uri="{FF2B5EF4-FFF2-40B4-BE49-F238E27FC236}">
                <a16:creationId xmlns:a16="http://schemas.microsoft.com/office/drawing/2014/main" id="{CE8E260D-AE6C-90E2-1776-8D997EF81FD1}"/>
              </a:ext>
            </a:extLst>
          </p:cNvPr>
          <p:cNvCxnSpPr/>
          <p:nvPr/>
        </p:nvCxnSpPr>
        <p:spPr>
          <a:xfrm>
            <a:off x="4190072" y="1772816"/>
            <a:ext cx="0" cy="366377"/>
          </a:xfrm>
          <a:prstGeom prst="line">
            <a:avLst/>
          </a:prstGeom>
          <a:ln w="28575">
            <a:solidFill>
              <a:srgbClr val="FC820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9A4CA24-50F3-09CE-40DB-5908D6DA4200}"/>
              </a:ext>
            </a:extLst>
          </p:cNvPr>
          <p:cNvCxnSpPr/>
          <p:nvPr/>
        </p:nvCxnSpPr>
        <p:spPr>
          <a:xfrm>
            <a:off x="10541936" y="1772816"/>
            <a:ext cx="0" cy="366377"/>
          </a:xfrm>
          <a:prstGeom prst="line">
            <a:avLst/>
          </a:prstGeom>
          <a:ln w="28575">
            <a:solidFill>
              <a:srgbClr val="FC8208"/>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9F8C879-34A3-B9B1-7FEE-0C66BEDFE965}"/>
              </a:ext>
            </a:extLst>
          </p:cNvPr>
          <p:cNvSpPr txBox="1"/>
          <p:nvPr/>
        </p:nvSpPr>
        <p:spPr>
          <a:xfrm>
            <a:off x="4451364" y="2773333"/>
            <a:ext cx="7032999" cy="420115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Schedule visit 1 with family</a:t>
            </a:r>
          </a:p>
          <a:p>
            <a:pPr marL="285750" indent="-285750">
              <a:buFont typeface="Arial" panose="020B0604020202020204" pitchFamily="34" charset="0"/>
              <a:buChar char="•"/>
            </a:pPr>
            <a:r>
              <a:rPr lang="en-US" dirty="0"/>
              <a:t>Complete visit 1 with family</a:t>
            </a:r>
          </a:p>
          <a:p>
            <a:pPr marL="742950" lvl="1" indent="-285750">
              <a:buFont typeface="Arial" panose="020B0604020202020204" pitchFamily="34" charset="0"/>
              <a:buChar char="•"/>
            </a:pPr>
            <a:r>
              <a:rPr lang="en-US" dirty="0"/>
              <a:t>Consent/assent</a:t>
            </a:r>
          </a:p>
          <a:p>
            <a:pPr marL="742950" lvl="1" indent="-285750">
              <a:buFont typeface="Arial" panose="020B0604020202020204" pitchFamily="34" charset="0"/>
              <a:buChar char="•"/>
            </a:pPr>
            <a:r>
              <a:rPr lang="en-US" dirty="0"/>
              <a:t>Baseline Navigator Questionnaire</a:t>
            </a:r>
          </a:p>
          <a:p>
            <a:pPr marL="742950" lvl="1" indent="-285750">
              <a:buFont typeface="Arial" panose="020B0604020202020204" pitchFamily="34" charset="0"/>
              <a:buChar char="•"/>
            </a:pPr>
            <a:r>
              <a:rPr lang="en-US" dirty="0"/>
              <a:t>Social Needs Screener</a:t>
            </a:r>
          </a:p>
          <a:p>
            <a:pPr marL="742950" lvl="1" indent="-285750">
              <a:buFont typeface="Arial" panose="020B0604020202020204" pitchFamily="34" charset="0"/>
              <a:buChar char="•"/>
            </a:pPr>
            <a:r>
              <a:rPr lang="en-US" dirty="0"/>
              <a:t>Social Needs guided conversation with a 2-week check in</a:t>
            </a:r>
          </a:p>
          <a:p>
            <a:pPr marL="742950" lvl="1" indent="-285750">
              <a:buFont typeface="Arial" panose="020B0604020202020204" pitchFamily="34" charset="0"/>
              <a:buChar char="•"/>
            </a:pPr>
            <a:r>
              <a:rPr lang="en-US" dirty="0"/>
              <a:t>Asthma education</a:t>
            </a:r>
          </a:p>
          <a:p>
            <a:pPr marL="742950" lvl="1" indent="-285750">
              <a:spcAft>
                <a:spcPts val="600"/>
              </a:spcAft>
              <a:buFont typeface="Arial" panose="020B0604020202020204" pitchFamily="34" charset="0"/>
              <a:buChar char="•"/>
            </a:pPr>
            <a:r>
              <a:rPr lang="en-US" dirty="0"/>
              <a:t>Family will be sent post-visit survey to complete</a:t>
            </a:r>
          </a:p>
          <a:p>
            <a:pPr marL="285750" indent="-285750">
              <a:buFont typeface="Arial" panose="020B0604020202020204" pitchFamily="34" charset="0"/>
              <a:buChar char="•"/>
            </a:pPr>
            <a:r>
              <a:rPr lang="en-US" dirty="0"/>
              <a:t>Complete visit 1 with student</a:t>
            </a:r>
          </a:p>
          <a:p>
            <a:pPr marL="742950" lvl="1" indent="-285750">
              <a:buFont typeface="Arial" panose="020B0604020202020204" pitchFamily="34" charset="0"/>
              <a:buChar char="•"/>
            </a:pPr>
            <a:r>
              <a:rPr lang="en-US" dirty="0"/>
              <a:t>IDAT</a:t>
            </a:r>
          </a:p>
          <a:p>
            <a:pPr marL="742950" lvl="1" indent="-285750">
              <a:spcAft>
                <a:spcPts val="600"/>
              </a:spcAft>
              <a:buFont typeface="Arial" panose="020B0604020202020204" pitchFamily="34" charset="0"/>
              <a:buChar char="•"/>
            </a:pPr>
            <a:r>
              <a:rPr lang="en-US" dirty="0"/>
              <a:t>Asthma education</a:t>
            </a:r>
            <a:endParaRPr lang="en-US" i="1" dirty="0"/>
          </a:p>
          <a:p>
            <a:pPr marL="285750" indent="-285750">
              <a:buFont typeface="Arial" panose="020B0604020202020204" pitchFamily="34" charset="0"/>
              <a:buChar char="•"/>
            </a:pPr>
            <a:r>
              <a:rPr lang="en-US" i="1" dirty="0"/>
              <a:t>For waitlist schools, complete a family visit with Consent/assent, Waitlist Baseline Navigator Questionnaire and Social Needs Screener</a:t>
            </a:r>
          </a:p>
          <a:p>
            <a:endParaRPr lang="en-US" dirty="0"/>
          </a:p>
        </p:txBody>
      </p:sp>
      <p:pic>
        <p:nvPicPr>
          <p:cNvPr id="14" name="Picture 13" descr="A picture containing circle, graphics, colorfulness, graphic design&#10;&#10;Description automatically generated">
            <a:extLst>
              <a:ext uri="{FF2B5EF4-FFF2-40B4-BE49-F238E27FC236}">
                <a16:creationId xmlns:a16="http://schemas.microsoft.com/office/drawing/2014/main" id="{83D320B0-7CDE-A7E3-D290-94FB62AE8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37239" y="32098"/>
            <a:ext cx="1488871" cy="1374342"/>
          </a:xfrm>
          <a:prstGeom prst="rect">
            <a:avLst/>
          </a:prstGeom>
        </p:spPr>
      </p:pic>
      <p:sp>
        <p:nvSpPr>
          <p:cNvPr id="17" name="TextBox 16">
            <a:extLst>
              <a:ext uri="{FF2B5EF4-FFF2-40B4-BE49-F238E27FC236}">
                <a16:creationId xmlns:a16="http://schemas.microsoft.com/office/drawing/2014/main" id="{64A30A59-2145-6207-0F64-4FEB5077470C}"/>
              </a:ext>
            </a:extLst>
          </p:cNvPr>
          <p:cNvSpPr txBox="1"/>
          <p:nvPr/>
        </p:nvSpPr>
        <p:spPr>
          <a:xfrm>
            <a:off x="363295" y="2312114"/>
            <a:ext cx="3572427" cy="461665"/>
          </a:xfrm>
          <a:prstGeom prst="rect">
            <a:avLst/>
          </a:prstGeom>
          <a:noFill/>
        </p:spPr>
        <p:txBody>
          <a:bodyPr wrap="square" rtlCol="0">
            <a:spAutoFit/>
          </a:bodyPr>
          <a:lstStyle/>
          <a:p>
            <a:pPr algn="ctr"/>
            <a:r>
              <a:rPr lang="en-US" sz="2400" b="1" dirty="0">
                <a:solidFill>
                  <a:srgbClr val="FC8208"/>
                </a:solidFill>
              </a:rPr>
              <a:t>July – August</a:t>
            </a:r>
          </a:p>
        </p:txBody>
      </p:sp>
      <p:sp>
        <p:nvSpPr>
          <p:cNvPr id="18" name="TextBox 17">
            <a:extLst>
              <a:ext uri="{FF2B5EF4-FFF2-40B4-BE49-F238E27FC236}">
                <a16:creationId xmlns:a16="http://schemas.microsoft.com/office/drawing/2014/main" id="{6F665783-121A-4393-D999-25FCFFA4D908}"/>
              </a:ext>
            </a:extLst>
          </p:cNvPr>
          <p:cNvSpPr txBox="1"/>
          <p:nvPr/>
        </p:nvSpPr>
        <p:spPr>
          <a:xfrm>
            <a:off x="4635215" y="2311445"/>
            <a:ext cx="5744198" cy="461665"/>
          </a:xfrm>
          <a:prstGeom prst="rect">
            <a:avLst/>
          </a:prstGeom>
          <a:noFill/>
        </p:spPr>
        <p:txBody>
          <a:bodyPr wrap="square" rtlCol="0">
            <a:spAutoFit/>
          </a:bodyPr>
          <a:lstStyle/>
          <a:p>
            <a:pPr algn="ctr"/>
            <a:r>
              <a:rPr lang="en-US" sz="2400" b="1" dirty="0">
                <a:solidFill>
                  <a:srgbClr val="FC8208"/>
                </a:solidFill>
              </a:rPr>
              <a:t>August - December: Visit 1</a:t>
            </a:r>
          </a:p>
        </p:txBody>
      </p:sp>
    </p:spTree>
    <p:extLst>
      <p:ext uri="{BB962C8B-B14F-4D97-AF65-F5344CB8AC3E}">
        <p14:creationId xmlns:p14="http://schemas.microsoft.com/office/powerpoint/2010/main" val="125772881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1C7CE4E-E51F-30C1-196B-D550C2439CB9}"/>
              </a:ext>
            </a:extLst>
          </p:cNvPr>
          <p:cNvSpPr/>
          <p:nvPr/>
        </p:nvSpPr>
        <p:spPr>
          <a:xfrm>
            <a:off x="5641368" y="3620050"/>
            <a:ext cx="4900565" cy="1833895"/>
          </a:xfrm>
          <a:prstGeom prst="rect">
            <a:avLst/>
          </a:prstGeom>
          <a:solidFill>
            <a:srgbClr val="FFCD9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CA738A70-50D0-B409-B02E-856007C120EF}"/>
              </a:ext>
            </a:extLst>
          </p:cNvPr>
          <p:cNvSpPr/>
          <p:nvPr/>
        </p:nvSpPr>
        <p:spPr>
          <a:xfrm>
            <a:off x="5641368" y="2716472"/>
            <a:ext cx="4900565" cy="904520"/>
          </a:xfrm>
          <a:prstGeom prst="rect">
            <a:avLst/>
          </a:prstGeom>
          <a:solidFill>
            <a:srgbClr val="FFEAD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F39AA6F-6E49-05C5-D0CF-AA803707AE70}"/>
              </a:ext>
            </a:extLst>
          </p:cNvPr>
          <p:cNvSpPr/>
          <p:nvPr/>
        </p:nvSpPr>
        <p:spPr>
          <a:xfrm>
            <a:off x="5641369" y="5453945"/>
            <a:ext cx="4900564" cy="1186678"/>
          </a:xfrm>
          <a:prstGeom prst="rect">
            <a:avLst/>
          </a:prstGeom>
          <a:solidFill>
            <a:srgbClr val="FFB66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7889D6C-B5D0-D8FE-1AE5-7CE513866389}"/>
              </a:ext>
            </a:extLst>
          </p:cNvPr>
          <p:cNvSpPr/>
          <p:nvPr/>
        </p:nvSpPr>
        <p:spPr>
          <a:xfrm>
            <a:off x="363295" y="2716471"/>
            <a:ext cx="4703654" cy="3019631"/>
          </a:xfrm>
          <a:prstGeom prst="rect">
            <a:avLst/>
          </a:prstGeom>
          <a:solidFill>
            <a:srgbClr val="FFEAD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3B2D8D3-E2DA-195B-8505-B4084140E03C}"/>
              </a:ext>
            </a:extLst>
          </p:cNvPr>
          <p:cNvSpPr/>
          <p:nvPr/>
        </p:nvSpPr>
        <p:spPr>
          <a:xfrm>
            <a:off x="363295" y="5736103"/>
            <a:ext cx="4703654" cy="904520"/>
          </a:xfrm>
          <a:prstGeom prst="rect">
            <a:avLst/>
          </a:prstGeom>
          <a:solidFill>
            <a:srgbClr val="FFCD9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6E256527-BA6F-1DCF-FE8B-A71A79616E52}"/>
              </a:ext>
            </a:extLst>
          </p:cNvPr>
          <p:cNvCxnSpPr/>
          <p:nvPr/>
        </p:nvCxnSpPr>
        <p:spPr>
          <a:xfrm>
            <a:off x="345233" y="1772816"/>
            <a:ext cx="11206065" cy="0"/>
          </a:xfrm>
          <a:prstGeom prst="straightConnector1">
            <a:avLst/>
          </a:prstGeom>
          <a:ln w="76200">
            <a:solidFill>
              <a:srgbClr val="FC8208"/>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44D26D5-6250-BACC-AA09-60BF532C9661}"/>
              </a:ext>
            </a:extLst>
          </p:cNvPr>
          <p:cNvSpPr txBox="1"/>
          <p:nvPr/>
        </p:nvSpPr>
        <p:spPr>
          <a:xfrm>
            <a:off x="345233" y="496211"/>
            <a:ext cx="9127222" cy="861774"/>
          </a:xfrm>
          <a:prstGeom prst="rect">
            <a:avLst/>
          </a:prstGeom>
          <a:noFill/>
        </p:spPr>
        <p:txBody>
          <a:bodyPr wrap="square" rtlCol="0">
            <a:spAutoFit/>
          </a:bodyPr>
          <a:lstStyle/>
          <a:p>
            <a:r>
              <a:rPr lang="en-US" sz="3200" b="1" dirty="0"/>
              <a:t>BACK Timeline</a:t>
            </a:r>
          </a:p>
          <a:p>
            <a:r>
              <a:rPr lang="en-US" b="1" dirty="0">
                <a:solidFill>
                  <a:srgbClr val="FC8208"/>
                </a:solidFill>
              </a:rPr>
              <a:t>Part 2: Visit 2 and 3</a:t>
            </a:r>
          </a:p>
        </p:txBody>
      </p:sp>
      <p:cxnSp>
        <p:nvCxnSpPr>
          <p:cNvPr id="8" name="Straight Connector 7">
            <a:extLst>
              <a:ext uri="{FF2B5EF4-FFF2-40B4-BE49-F238E27FC236}">
                <a16:creationId xmlns:a16="http://schemas.microsoft.com/office/drawing/2014/main" id="{18112589-5998-53C7-4C92-66300C825AEA}"/>
              </a:ext>
            </a:extLst>
          </p:cNvPr>
          <p:cNvCxnSpPr/>
          <p:nvPr/>
        </p:nvCxnSpPr>
        <p:spPr>
          <a:xfrm>
            <a:off x="363295" y="1772816"/>
            <a:ext cx="0" cy="366377"/>
          </a:xfrm>
          <a:prstGeom prst="line">
            <a:avLst/>
          </a:prstGeom>
          <a:ln w="28575">
            <a:solidFill>
              <a:srgbClr val="FC820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9A4CA24-50F3-09CE-40DB-5908D6DA4200}"/>
              </a:ext>
            </a:extLst>
          </p:cNvPr>
          <p:cNvCxnSpPr/>
          <p:nvPr/>
        </p:nvCxnSpPr>
        <p:spPr>
          <a:xfrm>
            <a:off x="10541936" y="1772816"/>
            <a:ext cx="0" cy="366377"/>
          </a:xfrm>
          <a:prstGeom prst="line">
            <a:avLst/>
          </a:prstGeom>
          <a:ln w="28575">
            <a:solidFill>
              <a:srgbClr val="FC8208"/>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9F8C879-34A3-B9B1-7FEE-0C66BEDFE965}"/>
              </a:ext>
            </a:extLst>
          </p:cNvPr>
          <p:cNvSpPr txBox="1"/>
          <p:nvPr/>
        </p:nvSpPr>
        <p:spPr>
          <a:xfrm>
            <a:off x="363295" y="2716472"/>
            <a:ext cx="4703654" cy="392415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Schedule visit 2 with family</a:t>
            </a:r>
          </a:p>
          <a:p>
            <a:pPr marL="285750" indent="-285750">
              <a:spcAft>
                <a:spcPts val="600"/>
              </a:spcAft>
              <a:buFont typeface="Arial" panose="020B0604020202020204" pitchFamily="34" charset="0"/>
              <a:buChar char="•"/>
            </a:pPr>
            <a:r>
              <a:rPr lang="en-US" dirty="0"/>
              <a:t>Family will be sent pre-visit survey to complete</a:t>
            </a:r>
          </a:p>
          <a:p>
            <a:pPr marL="285750" indent="-285750">
              <a:buFont typeface="Arial" panose="020B0604020202020204" pitchFamily="34" charset="0"/>
              <a:buChar char="•"/>
            </a:pPr>
            <a:r>
              <a:rPr lang="en-US" dirty="0"/>
              <a:t>Complete visit 2 with family</a:t>
            </a:r>
          </a:p>
          <a:p>
            <a:pPr marL="742950" lvl="1" indent="-285750">
              <a:buFont typeface="Arial" panose="020B0604020202020204" pitchFamily="34" charset="0"/>
              <a:buChar char="•"/>
            </a:pPr>
            <a:r>
              <a:rPr lang="en-US" dirty="0"/>
              <a:t>Post baseline demographics survey and pre-visit survey if they did not complete them on their own</a:t>
            </a:r>
          </a:p>
          <a:p>
            <a:pPr marL="742950" lvl="1" indent="-285750">
              <a:buFont typeface="Arial" panose="020B0604020202020204" pitchFamily="34" charset="0"/>
              <a:buChar char="•"/>
            </a:pPr>
            <a:r>
              <a:rPr lang="en-US" dirty="0"/>
              <a:t>Follow-up Navigator Questionnaire</a:t>
            </a:r>
          </a:p>
          <a:p>
            <a:pPr marL="742950" lvl="1" indent="-285750">
              <a:buFont typeface="Arial" panose="020B0604020202020204" pitchFamily="34" charset="0"/>
              <a:buChar char="•"/>
            </a:pPr>
            <a:r>
              <a:rPr lang="en-US" dirty="0"/>
              <a:t>SDOH Follow up</a:t>
            </a:r>
          </a:p>
          <a:p>
            <a:pPr marL="742950" lvl="1" indent="-285750">
              <a:spcAft>
                <a:spcPts val="600"/>
              </a:spcAft>
              <a:buFont typeface="Arial" panose="020B0604020202020204" pitchFamily="34" charset="0"/>
              <a:buChar char="•"/>
            </a:pPr>
            <a:r>
              <a:rPr lang="en-US" dirty="0"/>
              <a:t>Asthma education</a:t>
            </a:r>
          </a:p>
          <a:p>
            <a:pPr marL="285750" indent="-285750">
              <a:buFont typeface="Arial" panose="020B0604020202020204" pitchFamily="34" charset="0"/>
              <a:buChar char="•"/>
            </a:pPr>
            <a:r>
              <a:rPr lang="en-US" dirty="0"/>
              <a:t>Complete visit 2 with student</a:t>
            </a:r>
          </a:p>
          <a:p>
            <a:pPr marL="742950" lvl="1" indent="-285750">
              <a:buFont typeface="Arial" panose="020B0604020202020204" pitchFamily="34" charset="0"/>
              <a:buChar char="•"/>
            </a:pPr>
            <a:r>
              <a:rPr lang="en-US" dirty="0"/>
              <a:t>IDAT</a:t>
            </a:r>
          </a:p>
          <a:p>
            <a:pPr marL="742950" lvl="1" indent="-285750">
              <a:buFont typeface="Arial" panose="020B0604020202020204" pitchFamily="34" charset="0"/>
              <a:buChar char="•"/>
            </a:pPr>
            <a:r>
              <a:rPr lang="en-US" dirty="0"/>
              <a:t>Asthma education</a:t>
            </a:r>
          </a:p>
        </p:txBody>
      </p:sp>
      <p:sp>
        <p:nvSpPr>
          <p:cNvPr id="2" name="TextBox 1">
            <a:extLst>
              <a:ext uri="{FF2B5EF4-FFF2-40B4-BE49-F238E27FC236}">
                <a16:creationId xmlns:a16="http://schemas.microsoft.com/office/drawing/2014/main" id="{2E5FD383-5B6C-780D-64A1-91BC5A3EDBB6}"/>
              </a:ext>
            </a:extLst>
          </p:cNvPr>
          <p:cNvSpPr txBox="1"/>
          <p:nvPr/>
        </p:nvSpPr>
        <p:spPr>
          <a:xfrm>
            <a:off x="5739447" y="2716472"/>
            <a:ext cx="4703654" cy="3693319"/>
          </a:xfrm>
          <a:prstGeom prst="rect">
            <a:avLst/>
          </a:prstGeom>
          <a:noFill/>
        </p:spPr>
        <p:txBody>
          <a:bodyPr wrap="square" rtlCol="0">
            <a:spAutoFit/>
          </a:bodyPr>
          <a:lstStyle/>
          <a:p>
            <a:pPr marL="285750" indent="-285750">
              <a:buFont typeface="Arial" panose="020B0604020202020204" pitchFamily="34" charset="0"/>
              <a:buChar char="•"/>
            </a:pPr>
            <a:r>
              <a:rPr lang="en-US" dirty="0"/>
              <a:t>Schedule visit 3 with family</a:t>
            </a:r>
          </a:p>
          <a:p>
            <a:pPr marL="285750" indent="-285750">
              <a:spcAft>
                <a:spcPts val="600"/>
              </a:spcAft>
              <a:buFont typeface="Arial" panose="020B0604020202020204" pitchFamily="34" charset="0"/>
              <a:buChar char="•"/>
            </a:pPr>
            <a:r>
              <a:rPr lang="en-US" dirty="0"/>
              <a:t>Family will be sent pre-visit survey to complete</a:t>
            </a:r>
          </a:p>
          <a:p>
            <a:pPr marL="285750" indent="-285750">
              <a:buFont typeface="Arial" panose="020B0604020202020204" pitchFamily="34" charset="0"/>
              <a:buChar char="•"/>
            </a:pPr>
            <a:r>
              <a:rPr lang="en-US" dirty="0"/>
              <a:t>Complete visit 3 with family</a:t>
            </a:r>
          </a:p>
          <a:p>
            <a:pPr marL="742950" lvl="1" indent="-285750">
              <a:buFont typeface="Arial" panose="020B0604020202020204" pitchFamily="34" charset="0"/>
              <a:buChar char="•"/>
            </a:pPr>
            <a:r>
              <a:rPr lang="en-US" dirty="0"/>
              <a:t>Pre-visit survey if they did not complete it on their own</a:t>
            </a:r>
          </a:p>
          <a:p>
            <a:pPr marL="742950" lvl="1" indent="-285750">
              <a:buFont typeface="Arial" panose="020B0604020202020204" pitchFamily="34" charset="0"/>
              <a:buChar char="•"/>
            </a:pPr>
            <a:r>
              <a:rPr lang="en-US" dirty="0"/>
              <a:t>Follow-up Navigator Questionnaire</a:t>
            </a:r>
          </a:p>
          <a:p>
            <a:pPr marL="742950" lvl="1" indent="-285750">
              <a:buFont typeface="Arial" panose="020B0604020202020204" pitchFamily="34" charset="0"/>
              <a:buChar char="•"/>
            </a:pPr>
            <a:r>
              <a:rPr lang="en-US" dirty="0"/>
              <a:t>SDOH Follow up</a:t>
            </a:r>
          </a:p>
          <a:p>
            <a:pPr marL="742950" lvl="1" indent="-285750">
              <a:buFont typeface="Arial" panose="020B0604020202020204" pitchFamily="34" charset="0"/>
              <a:buChar char="•"/>
            </a:pPr>
            <a:r>
              <a:rPr lang="en-US" dirty="0"/>
              <a:t>Asthma education</a:t>
            </a:r>
          </a:p>
          <a:p>
            <a:pPr marL="742950" lvl="1"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dirty="0"/>
              <a:t>Complete visit 3 with student</a:t>
            </a:r>
          </a:p>
          <a:p>
            <a:pPr marL="742950" lvl="1" indent="-285750">
              <a:buFont typeface="Arial" panose="020B0604020202020204" pitchFamily="34" charset="0"/>
              <a:buChar char="•"/>
            </a:pPr>
            <a:r>
              <a:rPr lang="en-US" dirty="0"/>
              <a:t>IDAT</a:t>
            </a:r>
          </a:p>
          <a:p>
            <a:pPr marL="742950" lvl="1" indent="-285750">
              <a:buFont typeface="Arial" panose="020B0604020202020204" pitchFamily="34" charset="0"/>
              <a:buChar char="•"/>
            </a:pPr>
            <a:r>
              <a:rPr lang="en-US" dirty="0"/>
              <a:t>Asthma education</a:t>
            </a:r>
          </a:p>
        </p:txBody>
      </p:sp>
      <p:cxnSp>
        <p:nvCxnSpPr>
          <p:cNvPr id="3" name="Straight Connector 2">
            <a:extLst>
              <a:ext uri="{FF2B5EF4-FFF2-40B4-BE49-F238E27FC236}">
                <a16:creationId xmlns:a16="http://schemas.microsoft.com/office/drawing/2014/main" id="{CB72867D-11EF-C6D5-F477-6484ED2A24E9}"/>
              </a:ext>
            </a:extLst>
          </p:cNvPr>
          <p:cNvCxnSpPr/>
          <p:nvPr/>
        </p:nvCxnSpPr>
        <p:spPr>
          <a:xfrm>
            <a:off x="5493162" y="1772816"/>
            <a:ext cx="0" cy="366377"/>
          </a:xfrm>
          <a:prstGeom prst="line">
            <a:avLst/>
          </a:prstGeom>
          <a:ln w="28575">
            <a:solidFill>
              <a:srgbClr val="FC8208"/>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circle, graphics, colorfulness, graphic design&#10;&#10;Description automatically generated">
            <a:extLst>
              <a:ext uri="{FF2B5EF4-FFF2-40B4-BE49-F238E27FC236}">
                <a16:creationId xmlns:a16="http://schemas.microsoft.com/office/drawing/2014/main" id="{7B765F2D-00BF-07D9-38F8-FB7F06DD5C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7239" y="32098"/>
            <a:ext cx="1488871" cy="1374342"/>
          </a:xfrm>
          <a:prstGeom prst="rect">
            <a:avLst/>
          </a:prstGeom>
        </p:spPr>
      </p:pic>
      <p:sp>
        <p:nvSpPr>
          <p:cNvPr id="14" name="TextBox 13">
            <a:extLst>
              <a:ext uri="{FF2B5EF4-FFF2-40B4-BE49-F238E27FC236}">
                <a16:creationId xmlns:a16="http://schemas.microsoft.com/office/drawing/2014/main" id="{CD5D8A97-0D53-C6D2-0FB8-1FD622245814}"/>
              </a:ext>
            </a:extLst>
          </p:cNvPr>
          <p:cNvSpPr txBox="1"/>
          <p:nvPr/>
        </p:nvSpPr>
        <p:spPr>
          <a:xfrm>
            <a:off x="928908" y="2230754"/>
            <a:ext cx="3572427" cy="461665"/>
          </a:xfrm>
          <a:prstGeom prst="rect">
            <a:avLst/>
          </a:prstGeom>
          <a:noFill/>
        </p:spPr>
        <p:txBody>
          <a:bodyPr wrap="square" rtlCol="0">
            <a:spAutoFit/>
          </a:bodyPr>
          <a:lstStyle/>
          <a:p>
            <a:pPr algn="ctr"/>
            <a:r>
              <a:rPr lang="en-US" sz="2400" b="1" dirty="0">
                <a:solidFill>
                  <a:srgbClr val="FC8208"/>
                </a:solidFill>
              </a:rPr>
              <a:t>January - March: Visit 2</a:t>
            </a:r>
          </a:p>
        </p:txBody>
      </p:sp>
      <p:sp>
        <p:nvSpPr>
          <p:cNvPr id="15" name="TextBox 14">
            <a:extLst>
              <a:ext uri="{FF2B5EF4-FFF2-40B4-BE49-F238E27FC236}">
                <a16:creationId xmlns:a16="http://schemas.microsoft.com/office/drawing/2014/main" id="{EF5B64E2-AD9C-E51C-4292-096367D175E2}"/>
              </a:ext>
            </a:extLst>
          </p:cNvPr>
          <p:cNvSpPr txBox="1"/>
          <p:nvPr/>
        </p:nvSpPr>
        <p:spPr>
          <a:xfrm>
            <a:off x="6305061" y="2241082"/>
            <a:ext cx="3572427" cy="461665"/>
          </a:xfrm>
          <a:prstGeom prst="rect">
            <a:avLst/>
          </a:prstGeom>
          <a:noFill/>
        </p:spPr>
        <p:txBody>
          <a:bodyPr wrap="square" rtlCol="0">
            <a:spAutoFit/>
          </a:bodyPr>
          <a:lstStyle/>
          <a:p>
            <a:pPr algn="ctr"/>
            <a:r>
              <a:rPr lang="en-US" sz="2400" b="1" dirty="0">
                <a:solidFill>
                  <a:srgbClr val="FC8208"/>
                </a:solidFill>
              </a:rPr>
              <a:t>March - May: Visit 3</a:t>
            </a:r>
          </a:p>
        </p:txBody>
      </p:sp>
    </p:spTree>
    <p:extLst>
      <p:ext uri="{BB962C8B-B14F-4D97-AF65-F5344CB8AC3E}">
        <p14:creationId xmlns:p14="http://schemas.microsoft.com/office/powerpoint/2010/main" val="24639697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6477831-0580-31BC-FB0B-AEB1AF73FF9B}"/>
              </a:ext>
            </a:extLst>
          </p:cNvPr>
          <p:cNvSpPr/>
          <p:nvPr/>
        </p:nvSpPr>
        <p:spPr>
          <a:xfrm>
            <a:off x="5678890" y="2935917"/>
            <a:ext cx="4988880" cy="838412"/>
          </a:xfrm>
          <a:prstGeom prst="rect">
            <a:avLst/>
          </a:prstGeom>
          <a:solidFill>
            <a:srgbClr val="FFEAD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D7C3C8C-20D1-A9EE-0AD2-40784DF12C88}"/>
              </a:ext>
            </a:extLst>
          </p:cNvPr>
          <p:cNvSpPr/>
          <p:nvPr/>
        </p:nvSpPr>
        <p:spPr>
          <a:xfrm>
            <a:off x="5682440" y="3776574"/>
            <a:ext cx="4988880" cy="785904"/>
          </a:xfrm>
          <a:prstGeom prst="rect">
            <a:avLst/>
          </a:prstGeom>
          <a:solidFill>
            <a:srgbClr val="FFCD9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389E437-3356-DC48-7B2F-B838949C326C}"/>
              </a:ext>
            </a:extLst>
          </p:cNvPr>
          <p:cNvSpPr/>
          <p:nvPr/>
        </p:nvSpPr>
        <p:spPr>
          <a:xfrm>
            <a:off x="5682794" y="4562478"/>
            <a:ext cx="4988880" cy="741038"/>
          </a:xfrm>
          <a:prstGeom prst="rect">
            <a:avLst/>
          </a:prstGeom>
          <a:solidFill>
            <a:srgbClr val="FFB66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E3C7239-5E85-DC42-2A23-E4E33B2F152F}"/>
              </a:ext>
            </a:extLst>
          </p:cNvPr>
          <p:cNvSpPr/>
          <p:nvPr/>
        </p:nvSpPr>
        <p:spPr>
          <a:xfrm>
            <a:off x="363295" y="4003612"/>
            <a:ext cx="4988880" cy="1299906"/>
          </a:xfrm>
          <a:prstGeom prst="rect">
            <a:avLst/>
          </a:prstGeom>
          <a:solidFill>
            <a:srgbClr val="FFB66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2083E15-2461-FF21-3809-36C71B0DB789}"/>
              </a:ext>
            </a:extLst>
          </p:cNvPr>
          <p:cNvSpPr/>
          <p:nvPr/>
        </p:nvSpPr>
        <p:spPr>
          <a:xfrm>
            <a:off x="363295" y="3508890"/>
            <a:ext cx="4988880" cy="494722"/>
          </a:xfrm>
          <a:prstGeom prst="rect">
            <a:avLst/>
          </a:prstGeom>
          <a:solidFill>
            <a:srgbClr val="FFCD9B"/>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469069A-0F58-2410-557D-CF7405B8A9EB}"/>
              </a:ext>
            </a:extLst>
          </p:cNvPr>
          <p:cNvSpPr/>
          <p:nvPr/>
        </p:nvSpPr>
        <p:spPr>
          <a:xfrm>
            <a:off x="363295" y="2935918"/>
            <a:ext cx="4988880" cy="572972"/>
          </a:xfrm>
          <a:prstGeom prst="rect">
            <a:avLst/>
          </a:prstGeom>
          <a:solidFill>
            <a:srgbClr val="FFEAD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6E256527-BA6F-1DCF-FE8B-A71A79616E52}"/>
              </a:ext>
            </a:extLst>
          </p:cNvPr>
          <p:cNvCxnSpPr/>
          <p:nvPr/>
        </p:nvCxnSpPr>
        <p:spPr>
          <a:xfrm>
            <a:off x="345233" y="1772816"/>
            <a:ext cx="11206065" cy="0"/>
          </a:xfrm>
          <a:prstGeom prst="straightConnector1">
            <a:avLst/>
          </a:prstGeom>
          <a:ln w="76200">
            <a:solidFill>
              <a:srgbClr val="FC8208"/>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44D26D5-6250-BACC-AA09-60BF532C9661}"/>
              </a:ext>
            </a:extLst>
          </p:cNvPr>
          <p:cNvSpPr txBox="1"/>
          <p:nvPr/>
        </p:nvSpPr>
        <p:spPr>
          <a:xfrm>
            <a:off x="345233" y="496211"/>
            <a:ext cx="9127222" cy="861774"/>
          </a:xfrm>
          <a:prstGeom prst="rect">
            <a:avLst/>
          </a:prstGeom>
          <a:noFill/>
        </p:spPr>
        <p:txBody>
          <a:bodyPr wrap="square" rtlCol="0">
            <a:spAutoFit/>
          </a:bodyPr>
          <a:lstStyle/>
          <a:p>
            <a:r>
              <a:rPr lang="en-US" sz="3200" b="1" dirty="0"/>
              <a:t>BACK Timeline</a:t>
            </a:r>
          </a:p>
          <a:p>
            <a:r>
              <a:rPr lang="en-US" b="1" dirty="0">
                <a:solidFill>
                  <a:srgbClr val="FC8208"/>
                </a:solidFill>
              </a:rPr>
              <a:t>Part 3: End of the school year and summer</a:t>
            </a:r>
          </a:p>
        </p:txBody>
      </p:sp>
      <p:cxnSp>
        <p:nvCxnSpPr>
          <p:cNvPr id="8" name="Straight Connector 7">
            <a:extLst>
              <a:ext uri="{FF2B5EF4-FFF2-40B4-BE49-F238E27FC236}">
                <a16:creationId xmlns:a16="http://schemas.microsoft.com/office/drawing/2014/main" id="{18112589-5998-53C7-4C92-66300C825AEA}"/>
              </a:ext>
            </a:extLst>
          </p:cNvPr>
          <p:cNvCxnSpPr/>
          <p:nvPr/>
        </p:nvCxnSpPr>
        <p:spPr>
          <a:xfrm>
            <a:off x="363295" y="1772816"/>
            <a:ext cx="0" cy="366377"/>
          </a:xfrm>
          <a:prstGeom prst="line">
            <a:avLst/>
          </a:prstGeom>
          <a:ln w="28575">
            <a:solidFill>
              <a:srgbClr val="FC8208"/>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DCB74EB-4545-DEE2-5B78-6AEF7DEECE9A}"/>
              </a:ext>
            </a:extLst>
          </p:cNvPr>
          <p:cNvSpPr txBox="1"/>
          <p:nvPr/>
        </p:nvSpPr>
        <p:spPr>
          <a:xfrm>
            <a:off x="341328" y="3015364"/>
            <a:ext cx="5006943" cy="2308324"/>
          </a:xfrm>
          <a:prstGeom prst="rect">
            <a:avLst/>
          </a:prstGeom>
          <a:noFill/>
        </p:spPr>
        <p:txBody>
          <a:bodyPr wrap="square" rtlCol="0">
            <a:spAutoFit/>
          </a:bodyPr>
          <a:lstStyle/>
          <a:p>
            <a:pPr marL="285750" indent="-285750">
              <a:buFont typeface="Arial" panose="020B0604020202020204" pitchFamily="34" charset="0"/>
              <a:buChar char="•"/>
            </a:pPr>
            <a:r>
              <a:rPr lang="en-US" dirty="0"/>
              <a:t>Family will be sent annual survey to complete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ANs will be sent annual survey to complete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Confirm school nurse participation in BACK next year</a:t>
            </a:r>
          </a:p>
          <a:p>
            <a:pPr marL="285750" indent="-285750">
              <a:buFont typeface="Arial" panose="020B0604020202020204" pitchFamily="34" charset="0"/>
              <a:buChar char="•"/>
            </a:pPr>
            <a:r>
              <a:rPr lang="en-US" dirty="0"/>
              <a:t>Find out about any planned registrations or back to school events for next school year</a:t>
            </a:r>
          </a:p>
        </p:txBody>
      </p:sp>
      <p:cxnSp>
        <p:nvCxnSpPr>
          <p:cNvPr id="10" name="Straight Connector 9">
            <a:extLst>
              <a:ext uri="{FF2B5EF4-FFF2-40B4-BE49-F238E27FC236}">
                <a16:creationId xmlns:a16="http://schemas.microsoft.com/office/drawing/2014/main" id="{CE8E260D-AE6C-90E2-1776-8D997EF81FD1}"/>
              </a:ext>
            </a:extLst>
          </p:cNvPr>
          <p:cNvCxnSpPr/>
          <p:nvPr/>
        </p:nvCxnSpPr>
        <p:spPr>
          <a:xfrm>
            <a:off x="5507144" y="1772816"/>
            <a:ext cx="0" cy="366377"/>
          </a:xfrm>
          <a:prstGeom prst="line">
            <a:avLst/>
          </a:prstGeom>
          <a:ln w="28575">
            <a:solidFill>
              <a:srgbClr val="FC820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9A4CA24-50F3-09CE-40DB-5908D6DA4200}"/>
              </a:ext>
            </a:extLst>
          </p:cNvPr>
          <p:cNvCxnSpPr/>
          <p:nvPr/>
        </p:nvCxnSpPr>
        <p:spPr>
          <a:xfrm>
            <a:off x="10541936" y="1772816"/>
            <a:ext cx="0" cy="366377"/>
          </a:xfrm>
          <a:prstGeom prst="line">
            <a:avLst/>
          </a:prstGeom>
          <a:ln w="28575">
            <a:solidFill>
              <a:srgbClr val="FC8208"/>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9F8C879-34A3-B9B1-7FEE-0C66BEDFE965}"/>
              </a:ext>
            </a:extLst>
          </p:cNvPr>
          <p:cNvSpPr txBox="1"/>
          <p:nvPr/>
        </p:nvSpPr>
        <p:spPr>
          <a:xfrm>
            <a:off x="5682086" y="3015364"/>
            <a:ext cx="4678031" cy="2585323"/>
          </a:xfrm>
          <a:prstGeom prst="rect">
            <a:avLst/>
          </a:prstGeom>
          <a:noFill/>
        </p:spPr>
        <p:txBody>
          <a:bodyPr wrap="square" rtlCol="0">
            <a:spAutoFit/>
          </a:bodyPr>
          <a:lstStyle/>
          <a:p>
            <a:pPr marL="285750" indent="-285750">
              <a:buFont typeface="Arial" panose="020B0604020202020204" pitchFamily="34" charset="0"/>
              <a:buChar char="•"/>
            </a:pPr>
            <a:r>
              <a:rPr lang="en-US" dirty="0"/>
              <a:t>Find out about any planned registrations or back to school events for next school year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Complete further training and professional development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Prepare for upcoming school year</a:t>
            </a:r>
          </a:p>
          <a:p>
            <a:endParaRPr lang="en-US" dirty="0"/>
          </a:p>
          <a:p>
            <a:endParaRPr lang="en-US" dirty="0"/>
          </a:p>
        </p:txBody>
      </p:sp>
      <p:pic>
        <p:nvPicPr>
          <p:cNvPr id="2" name="Picture 1" descr="A picture containing circle, graphics, colorfulness, graphic design&#10;&#10;Description automatically generated">
            <a:extLst>
              <a:ext uri="{FF2B5EF4-FFF2-40B4-BE49-F238E27FC236}">
                <a16:creationId xmlns:a16="http://schemas.microsoft.com/office/drawing/2014/main" id="{A6DEBDFB-451F-F1C8-77E4-676A458DE5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37239" y="32098"/>
            <a:ext cx="1488871" cy="1374342"/>
          </a:xfrm>
          <a:prstGeom prst="rect">
            <a:avLst/>
          </a:prstGeom>
        </p:spPr>
      </p:pic>
      <p:sp>
        <p:nvSpPr>
          <p:cNvPr id="16" name="TextBox 15">
            <a:extLst>
              <a:ext uri="{FF2B5EF4-FFF2-40B4-BE49-F238E27FC236}">
                <a16:creationId xmlns:a16="http://schemas.microsoft.com/office/drawing/2014/main" id="{8F15B1B5-6793-84CF-E238-96FB4166AFC9}"/>
              </a:ext>
            </a:extLst>
          </p:cNvPr>
          <p:cNvSpPr txBox="1"/>
          <p:nvPr/>
        </p:nvSpPr>
        <p:spPr>
          <a:xfrm>
            <a:off x="958091" y="2454083"/>
            <a:ext cx="3572427" cy="461665"/>
          </a:xfrm>
          <a:prstGeom prst="rect">
            <a:avLst/>
          </a:prstGeom>
          <a:noFill/>
        </p:spPr>
        <p:txBody>
          <a:bodyPr wrap="square" rtlCol="0">
            <a:spAutoFit/>
          </a:bodyPr>
          <a:lstStyle/>
          <a:p>
            <a:pPr algn="ctr"/>
            <a:r>
              <a:rPr lang="en-US" sz="2400" b="1" dirty="0">
                <a:solidFill>
                  <a:srgbClr val="FC8208"/>
                </a:solidFill>
              </a:rPr>
              <a:t>May – June </a:t>
            </a:r>
          </a:p>
        </p:txBody>
      </p:sp>
      <p:sp>
        <p:nvSpPr>
          <p:cNvPr id="17" name="TextBox 16">
            <a:extLst>
              <a:ext uri="{FF2B5EF4-FFF2-40B4-BE49-F238E27FC236}">
                <a16:creationId xmlns:a16="http://schemas.microsoft.com/office/drawing/2014/main" id="{FAFBDDE3-1822-60CD-8489-25A598E0FA5A}"/>
              </a:ext>
            </a:extLst>
          </p:cNvPr>
          <p:cNvSpPr txBox="1"/>
          <p:nvPr/>
        </p:nvSpPr>
        <p:spPr>
          <a:xfrm>
            <a:off x="6519070" y="2487360"/>
            <a:ext cx="3572427" cy="461665"/>
          </a:xfrm>
          <a:prstGeom prst="rect">
            <a:avLst/>
          </a:prstGeom>
          <a:noFill/>
        </p:spPr>
        <p:txBody>
          <a:bodyPr wrap="square" rtlCol="0">
            <a:spAutoFit/>
          </a:bodyPr>
          <a:lstStyle/>
          <a:p>
            <a:pPr algn="ctr"/>
            <a:r>
              <a:rPr lang="en-US" sz="2400" b="1" dirty="0">
                <a:solidFill>
                  <a:srgbClr val="FC8208"/>
                </a:solidFill>
              </a:rPr>
              <a:t>June – July </a:t>
            </a:r>
          </a:p>
        </p:txBody>
      </p:sp>
    </p:spTree>
    <p:extLst>
      <p:ext uri="{BB962C8B-B14F-4D97-AF65-F5344CB8AC3E}">
        <p14:creationId xmlns:p14="http://schemas.microsoft.com/office/powerpoint/2010/main" val="18854500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C295F-5136-96F8-926D-45A2815BD42D}"/>
              </a:ext>
            </a:extLst>
          </p:cNvPr>
          <p:cNvSpPr>
            <a:spLocks noGrp="1"/>
          </p:cNvSpPr>
          <p:nvPr>
            <p:ph type="title"/>
          </p:nvPr>
        </p:nvSpPr>
        <p:spPr/>
        <p:txBody>
          <a:bodyPr/>
          <a:lstStyle/>
          <a:p>
            <a:r>
              <a:rPr lang="en-US" dirty="0"/>
              <a:t>Database Overview</a:t>
            </a:r>
          </a:p>
        </p:txBody>
      </p:sp>
      <p:sp>
        <p:nvSpPr>
          <p:cNvPr id="3" name="Content Placeholder 2">
            <a:extLst>
              <a:ext uri="{FF2B5EF4-FFF2-40B4-BE49-F238E27FC236}">
                <a16:creationId xmlns:a16="http://schemas.microsoft.com/office/drawing/2014/main" id="{3416F6DE-B21B-51DD-77DA-4DE3A9009637}"/>
              </a:ext>
            </a:extLst>
          </p:cNvPr>
          <p:cNvSpPr>
            <a:spLocks noGrp="1"/>
          </p:cNvSpPr>
          <p:nvPr>
            <p:ph idx="1"/>
          </p:nvPr>
        </p:nvSpPr>
        <p:spPr/>
        <p:txBody>
          <a:bodyPr vert="horz" lIns="91440" tIns="45720" rIns="91440" bIns="45720" anchor="t">
            <a:normAutofit/>
          </a:bodyPr>
          <a:lstStyle/>
          <a:p>
            <a:r>
              <a:rPr lang="en-US" dirty="0"/>
              <a:t>You will be working in 4 different databases</a:t>
            </a:r>
          </a:p>
          <a:p>
            <a:pPr lvl="1" indent="-246380"/>
            <a:r>
              <a:rPr lang="en-US" dirty="0" err="1"/>
              <a:t>DECIPHeR</a:t>
            </a:r>
            <a:r>
              <a:rPr lang="en-US" dirty="0"/>
              <a:t> - Schools</a:t>
            </a:r>
            <a:endParaRPr lang="en-US" strike="sngStrike" dirty="0">
              <a:highlight>
                <a:srgbClr val="FFFF00"/>
              </a:highlight>
            </a:endParaRPr>
          </a:p>
          <a:p>
            <a:pPr lvl="1" indent="-246380"/>
            <a:r>
              <a:rPr lang="en-US" dirty="0" err="1"/>
              <a:t>DECIPHeR</a:t>
            </a:r>
            <a:r>
              <a:rPr lang="en-US" dirty="0"/>
              <a:t> – Students, longitudinal</a:t>
            </a:r>
            <a:endParaRPr lang="en-US" strike="sngStrike" dirty="0">
              <a:highlight>
                <a:srgbClr val="FFFF00"/>
              </a:highlight>
            </a:endParaRPr>
          </a:p>
          <a:p>
            <a:pPr lvl="1" indent="-246380"/>
            <a:r>
              <a:rPr lang="en-US" dirty="0" err="1"/>
              <a:t>DECIPHeR</a:t>
            </a:r>
            <a:r>
              <a:rPr lang="en-US" dirty="0"/>
              <a:t> – Clinics</a:t>
            </a:r>
            <a:endParaRPr lang="en-US" strike="sngStrike" dirty="0">
              <a:highlight>
                <a:srgbClr val="FFFF00"/>
              </a:highlight>
            </a:endParaRPr>
          </a:p>
          <a:p>
            <a:pPr lvl="1" indent="-246380"/>
            <a:r>
              <a:rPr lang="en-US" dirty="0" err="1"/>
              <a:t>DECIPHeR</a:t>
            </a:r>
            <a:r>
              <a:rPr lang="en-US" dirty="0"/>
              <a:t> – Regional</a:t>
            </a:r>
            <a:endParaRPr lang="en-US" strike="sngStrike" dirty="0">
              <a:highlight>
                <a:srgbClr val="FFFF00"/>
              </a:highlight>
            </a:endParaRPr>
          </a:p>
          <a:p>
            <a:pPr marL="0" indent="0">
              <a:buNone/>
            </a:pPr>
            <a:endParaRPr lang="en-US" dirty="0"/>
          </a:p>
          <a:p>
            <a:endParaRPr lang="en-US" dirty="0"/>
          </a:p>
        </p:txBody>
      </p:sp>
    </p:spTree>
    <p:extLst>
      <p:ext uri="{BB962C8B-B14F-4D97-AF65-F5344CB8AC3E}">
        <p14:creationId xmlns:p14="http://schemas.microsoft.com/office/powerpoint/2010/main" val="3409666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6367E-B96B-1B2D-0C44-E5C02BE7F995}"/>
              </a:ext>
            </a:extLst>
          </p:cNvPr>
          <p:cNvSpPr>
            <a:spLocks noGrp="1"/>
          </p:cNvSpPr>
          <p:nvPr>
            <p:ph type="title"/>
          </p:nvPr>
        </p:nvSpPr>
        <p:spPr/>
        <p:txBody>
          <a:bodyPr/>
          <a:lstStyle/>
          <a:p>
            <a:r>
              <a:rPr lang="en-US" dirty="0"/>
              <a:t>Database Overview</a:t>
            </a:r>
          </a:p>
        </p:txBody>
      </p:sp>
      <p:sp>
        <p:nvSpPr>
          <p:cNvPr id="3" name="Content Placeholder 2">
            <a:extLst>
              <a:ext uri="{FF2B5EF4-FFF2-40B4-BE49-F238E27FC236}">
                <a16:creationId xmlns:a16="http://schemas.microsoft.com/office/drawing/2014/main" id="{44FE54DD-3604-163E-20B5-96DEDE4D34AC}"/>
              </a:ext>
            </a:extLst>
          </p:cNvPr>
          <p:cNvSpPr>
            <a:spLocks noGrp="1"/>
          </p:cNvSpPr>
          <p:nvPr>
            <p:ph idx="1"/>
          </p:nvPr>
        </p:nvSpPr>
        <p:spPr>
          <a:xfrm>
            <a:off x="609600" y="1935480"/>
            <a:ext cx="10972800" cy="4678384"/>
          </a:xfrm>
        </p:spPr>
        <p:txBody>
          <a:bodyPr vert="horz" lIns="91440" tIns="45720" rIns="91440" bIns="45720" anchor="t">
            <a:normAutofit/>
          </a:bodyPr>
          <a:lstStyle/>
          <a:p>
            <a:r>
              <a:rPr lang="en-US" dirty="0"/>
              <a:t>You will be using these databases for several types of activities</a:t>
            </a:r>
          </a:p>
          <a:p>
            <a:pPr lvl="1"/>
            <a:r>
              <a:rPr lang="en-US" dirty="0"/>
              <a:t>Tracking</a:t>
            </a:r>
          </a:p>
          <a:p>
            <a:pPr lvl="2"/>
            <a:r>
              <a:rPr lang="en-US" dirty="0"/>
              <a:t>Visits scheduling</a:t>
            </a:r>
          </a:p>
          <a:p>
            <a:pPr lvl="2">
              <a:spcAft>
                <a:spcPts val="600"/>
              </a:spcAft>
            </a:pPr>
            <a:r>
              <a:rPr lang="en-US" dirty="0"/>
              <a:t>Dates/communications with families, nurses, clinics, and SDOH organizations</a:t>
            </a:r>
          </a:p>
          <a:p>
            <a:pPr lvl="1" indent="-246380"/>
            <a:r>
              <a:rPr lang="en-US" dirty="0"/>
              <a:t>Recording data</a:t>
            </a:r>
          </a:p>
          <a:p>
            <a:pPr lvl="1" indent="-246380">
              <a:spcAft>
                <a:spcPts val="600"/>
              </a:spcAft>
            </a:pPr>
            <a:r>
              <a:rPr lang="en-US" dirty="0"/>
              <a:t>Pulling reports</a:t>
            </a:r>
            <a:endParaRPr lang="en-US" strike="sngStrike" dirty="0">
              <a:highlight>
                <a:srgbClr val="FFFF00"/>
              </a:highlight>
            </a:endParaRPr>
          </a:p>
          <a:p>
            <a:pPr lvl="1" indent="-246380"/>
            <a:r>
              <a:rPr lang="en-US" dirty="0"/>
              <a:t>Completing surveys</a:t>
            </a:r>
            <a:endParaRPr lang="en-US" strike="sngStrike" dirty="0">
              <a:highlight>
                <a:srgbClr val="FFFF00"/>
              </a:highlight>
            </a:endParaRPr>
          </a:p>
          <a:p>
            <a:pPr lvl="1"/>
            <a:endParaRPr lang="en-US" dirty="0"/>
          </a:p>
        </p:txBody>
      </p:sp>
    </p:spTree>
    <p:extLst>
      <p:ext uri="{BB962C8B-B14F-4D97-AF65-F5344CB8AC3E}">
        <p14:creationId xmlns:p14="http://schemas.microsoft.com/office/powerpoint/2010/main" val="185791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4E358-929B-8AFC-E241-8212CF8F9E73}"/>
              </a:ext>
            </a:extLst>
          </p:cNvPr>
          <p:cNvSpPr>
            <a:spLocks noGrp="1"/>
          </p:cNvSpPr>
          <p:nvPr>
            <p:ph type="title"/>
          </p:nvPr>
        </p:nvSpPr>
        <p:spPr/>
        <p:txBody>
          <a:bodyPr vert="horz" lIns="0" tIns="45720" rIns="0" bIns="0" anchor="b">
            <a:normAutofit/>
          </a:bodyPr>
          <a:lstStyle/>
          <a:p>
            <a:r>
              <a:rPr lang="en-US" dirty="0"/>
              <a:t>Types of Data Collection</a:t>
            </a:r>
          </a:p>
        </p:txBody>
      </p:sp>
      <p:sp>
        <p:nvSpPr>
          <p:cNvPr id="3" name="Content Placeholder 2">
            <a:extLst>
              <a:ext uri="{FF2B5EF4-FFF2-40B4-BE49-F238E27FC236}">
                <a16:creationId xmlns:a16="http://schemas.microsoft.com/office/drawing/2014/main" id="{8B674F60-7CEA-8F8E-5D58-F29C927D442A}"/>
              </a:ext>
            </a:extLst>
          </p:cNvPr>
          <p:cNvSpPr>
            <a:spLocks noGrp="1"/>
          </p:cNvSpPr>
          <p:nvPr>
            <p:ph idx="1"/>
          </p:nvPr>
        </p:nvSpPr>
        <p:spPr>
          <a:xfrm>
            <a:off x="609600" y="2157422"/>
            <a:ext cx="11582400" cy="4389120"/>
          </a:xfrm>
        </p:spPr>
        <p:txBody>
          <a:bodyPr vert="horz" lIns="91440" tIns="45720" rIns="91440" bIns="45720" anchor="t">
            <a:normAutofit/>
          </a:bodyPr>
          <a:lstStyle/>
          <a:p>
            <a:pPr marL="908050" lvl="1" indent="-514350">
              <a:spcBef>
                <a:spcPts val="0"/>
              </a:spcBef>
              <a:buAutoNum type="arabicPeriod"/>
            </a:pPr>
            <a:r>
              <a:rPr lang="en-US" sz="2800" dirty="0">
                <a:latin typeface="Palatino Linotype"/>
                <a:cs typeface="Calibri"/>
              </a:rPr>
              <a:t>Collecting data as a help for you to provide education/counseling/coaching</a:t>
            </a:r>
          </a:p>
          <a:p>
            <a:pPr marL="908050" lvl="1" indent="-514350">
              <a:spcBef>
                <a:spcPts val="0"/>
              </a:spcBef>
              <a:buAutoNum type="arabicPeriod"/>
            </a:pPr>
            <a:endParaRPr lang="en-US" sz="2800" dirty="0">
              <a:latin typeface="Palatino Linotype"/>
              <a:cs typeface="Calibri"/>
            </a:endParaRPr>
          </a:p>
          <a:p>
            <a:pPr marL="908050" lvl="1" indent="-514350">
              <a:spcBef>
                <a:spcPts val="0"/>
              </a:spcBef>
              <a:buClr>
                <a:srgbClr val="2A4F1C"/>
              </a:buClr>
              <a:buAutoNum type="arabicPeriod"/>
            </a:pPr>
            <a:r>
              <a:rPr lang="en-US" sz="2800" dirty="0">
                <a:latin typeface="Palatino Linotype"/>
                <a:cs typeface="Calibri"/>
              </a:rPr>
              <a:t>Data collection for outcomes/research</a:t>
            </a:r>
          </a:p>
          <a:p>
            <a:pPr marL="908050" lvl="1" indent="-514350">
              <a:spcBef>
                <a:spcPts val="0"/>
              </a:spcBef>
              <a:buClr>
                <a:srgbClr val="2A4F1C"/>
              </a:buClr>
              <a:buAutoNum type="arabicPeriod"/>
            </a:pPr>
            <a:endParaRPr lang="en-US" sz="2800" dirty="0">
              <a:latin typeface="Palatino Linotype"/>
              <a:cs typeface="Calibri"/>
            </a:endParaRPr>
          </a:p>
          <a:p>
            <a:pPr marL="908050" lvl="1" indent="-514350">
              <a:spcBef>
                <a:spcPts val="0"/>
              </a:spcBef>
              <a:buClr>
                <a:srgbClr val="2A4F1C"/>
              </a:buClr>
              <a:buAutoNum type="arabicPeriod"/>
            </a:pPr>
            <a:r>
              <a:rPr lang="en-US" sz="2800" dirty="0">
                <a:latin typeface="Palatino Linotype"/>
                <a:cs typeface="Calibri"/>
              </a:rPr>
              <a:t>Collecting data from you as a data participant</a:t>
            </a:r>
          </a:p>
        </p:txBody>
      </p:sp>
    </p:spTree>
    <p:extLst>
      <p:ext uri="{BB962C8B-B14F-4D97-AF65-F5344CB8AC3E}">
        <p14:creationId xmlns:p14="http://schemas.microsoft.com/office/powerpoint/2010/main" val="1296171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86D15-3A61-A7D2-5F5D-80E18FF93E74}"/>
              </a:ext>
            </a:extLst>
          </p:cNvPr>
          <p:cNvSpPr>
            <a:spLocks noGrp="1"/>
          </p:cNvSpPr>
          <p:nvPr>
            <p:ph type="title"/>
          </p:nvPr>
        </p:nvSpPr>
        <p:spPr/>
        <p:txBody>
          <a:bodyPr/>
          <a:lstStyle/>
          <a:p>
            <a:r>
              <a:rPr lang="en-US" dirty="0"/>
              <a:t>School Database</a:t>
            </a:r>
          </a:p>
        </p:txBody>
      </p:sp>
      <p:sp>
        <p:nvSpPr>
          <p:cNvPr id="3" name="Content Placeholder 2">
            <a:extLst>
              <a:ext uri="{FF2B5EF4-FFF2-40B4-BE49-F238E27FC236}">
                <a16:creationId xmlns:a16="http://schemas.microsoft.com/office/drawing/2014/main" id="{D2F5B2DE-2F0F-2467-66A6-FCF6CBE3EEFA}"/>
              </a:ext>
            </a:extLst>
          </p:cNvPr>
          <p:cNvSpPr>
            <a:spLocks noGrp="1"/>
          </p:cNvSpPr>
          <p:nvPr>
            <p:ph idx="1"/>
          </p:nvPr>
        </p:nvSpPr>
        <p:spPr/>
        <p:txBody>
          <a:bodyPr/>
          <a:lstStyle/>
          <a:p>
            <a:r>
              <a:rPr lang="en-US" b="1" dirty="0">
                <a:solidFill>
                  <a:schemeClr val="accent6"/>
                </a:solidFill>
              </a:rPr>
              <a:t>School Information: </a:t>
            </a:r>
            <a:r>
              <a:rPr lang="en-US" dirty="0"/>
              <a:t>baseball card level information</a:t>
            </a:r>
          </a:p>
          <a:p>
            <a:r>
              <a:rPr lang="en-US" b="1" dirty="0">
                <a:solidFill>
                  <a:schemeClr val="accent6"/>
                </a:solidFill>
              </a:rPr>
              <a:t>Beginning of the School Year Tracking: </a:t>
            </a:r>
            <a:r>
              <a:rPr lang="en-US" dirty="0"/>
              <a:t>where you will record project introduction and student recruitment activities you will be doing with the school nurse (like collecting Asthma Intake Forms and assessing for program eligibility)</a:t>
            </a:r>
          </a:p>
          <a:p>
            <a:r>
              <a:rPr lang="en-US" b="1" dirty="0">
                <a:solidFill>
                  <a:schemeClr val="accent6"/>
                </a:solidFill>
              </a:rPr>
              <a:t>School Wide Communications Tracking: </a:t>
            </a:r>
            <a:r>
              <a:rPr lang="en-US" dirty="0"/>
              <a:t>separated by groups</a:t>
            </a:r>
          </a:p>
          <a:p>
            <a:r>
              <a:rPr lang="en-US" b="1" dirty="0">
                <a:solidFill>
                  <a:schemeClr val="accent6"/>
                </a:solidFill>
              </a:rPr>
              <a:t>School Nurse Team Meetings Tracking: </a:t>
            </a:r>
            <a:r>
              <a:rPr lang="en-US" dirty="0"/>
              <a:t>where you will track your meetings with school nursing teams</a:t>
            </a:r>
            <a:endParaRPr lang="en-US" b="1" dirty="0">
              <a:solidFill>
                <a:schemeClr val="accent6"/>
              </a:solidFill>
            </a:endParaRPr>
          </a:p>
          <a:p>
            <a:r>
              <a:rPr lang="en-US" b="1" dirty="0" err="1">
                <a:solidFill>
                  <a:schemeClr val="accent6"/>
                </a:solidFill>
              </a:rPr>
              <a:t>ANav</a:t>
            </a:r>
            <a:r>
              <a:rPr lang="en-US" b="1" dirty="0">
                <a:solidFill>
                  <a:schemeClr val="accent6"/>
                </a:solidFill>
              </a:rPr>
              <a:t> Annual Survey: </a:t>
            </a:r>
            <a:r>
              <a:rPr lang="en-US" dirty="0"/>
              <a:t>each year, you will fill out surveys for several schools you work with (schools specified by study team)</a:t>
            </a:r>
          </a:p>
          <a:p>
            <a:endParaRPr lang="en-US" dirty="0"/>
          </a:p>
        </p:txBody>
      </p:sp>
    </p:spTree>
    <p:extLst>
      <p:ext uri="{BB962C8B-B14F-4D97-AF65-F5344CB8AC3E}">
        <p14:creationId xmlns:p14="http://schemas.microsoft.com/office/powerpoint/2010/main" val="427393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0EA40-4C53-0E99-418E-C4621E3819D5}"/>
              </a:ext>
            </a:extLst>
          </p:cNvPr>
          <p:cNvSpPr>
            <a:spLocks noGrp="1"/>
          </p:cNvSpPr>
          <p:nvPr>
            <p:ph type="title"/>
          </p:nvPr>
        </p:nvSpPr>
        <p:spPr/>
        <p:txBody>
          <a:bodyPr/>
          <a:lstStyle/>
          <a:p>
            <a:r>
              <a:rPr lang="en-US" dirty="0"/>
              <a:t>Clinics Database</a:t>
            </a:r>
          </a:p>
        </p:txBody>
      </p:sp>
      <p:sp>
        <p:nvSpPr>
          <p:cNvPr id="3" name="Content Placeholder 2">
            <a:extLst>
              <a:ext uri="{FF2B5EF4-FFF2-40B4-BE49-F238E27FC236}">
                <a16:creationId xmlns:a16="http://schemas.microsoft.com/office/drawing/2014/main" id="{F1AD65B3-6F96-C3B0-3FEE-0F92B4D84EB0}"/>
              </a:ext>
            </a:extLst>
          </p:cNvPr>
          <p:cNvSpPr>
            <a:spLocks noGrp="1"/>
          </p:cNvSpPr>
          <p:nvPr>
            <p:ph idx="1"/>
          </p:nvPr>
        </p:nvSpPr>
        <p:spPr/>
        <p:txBody>
          <a:bodyPr/>
          <a:lstStyle/>
          <a:p>
            <a:r>
              <a:rPr lang="en-US" dirty="0"/>
              <a:t>This database will primarily be used for finding information (pulling reports) about clinics that your students are getting asthma care through. Each clinic has a liaison that has agreed to work closer with the BACK team to solve any asthma related issues</a:t>
            </a:r>
          </a:p>
          <a:p>
            <a:endParaRPr lang="en-US" dirty="0"/>
          </a:p>
          <a:p>
            <a:r>
              <a:rPr lang="en-US" dirty="0"/>
              <a:t>If you connect with a clinic that is not already on our list, you can record it in this database</a:t>
            </a:r>
          </a:p>
          <a:p>
            <a:endParaRPr lang="en-US" dirty="0"/>
          </a:p>
        </p:txBody>
      </p:sp>
    </p:spTree>
    <p:extLst>
      <p:ext uri="{BB962C8B-B14F-4D97-AF65-F5344CB8AC3E}">
        <p14:creationId xmlns:p14="http://schemas.microsoft.com/office/powerpoint/2010/main" val="1813524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C5F84-290F-9B6F-FB18-3482DB7B3326}"/>
              </a:ext>
            </a:extLst>
          </p:cNvPr>
          <p:cNvSpPr>
            <a:spLocks noGrp="1"/>
          </p:cNvSpPr>
          <p:nvPr>
            <p:ph type="title"/>
          </p:nvPr>
        </p:nvSpPr>
        <p:spPr/>
        <p:txBody>
          <a:bodyPr/>
          <a:lstStyle/>
          <a:p>
            <a:r>
              <a:rPr lang="en-US" dirty="0"/>
              <a:t>Regional Database</a:t>
            </a:r>
          </a:p>
        </p:txBody>
      </p:sp>
      <p:sp>
        <p:nvSpPr>
          <p:cNvPr id="3" name="Content Placeholder 2">
            <a:extLst>
              <a:ext uri="{FF2B5EF4-FFF2-40B4-BE49-F238E27FC236}">
                <a16:creationId xmlns:a16="http://schemas.microsoft.com/office/drawing/2014/main" id="{CA287AC3-89D2-4EF7-20AB-D75D31069E60}"/>
              </a:ext>
            </a:extLst>
          </p:cNvPr>
          <p:cNvSpPr>
            <a:spLocks noGrp="1"/>
          </p:cNvSpPr>
          <p:nvPr>
            <p:ph idx="1"/>
          </p:nvPr>
        </p:nvSpPr>
        <p:spPr>
          <a:xfrm>
            <a:off x="609600" y="2077523"/>
            <a:ext cx="10972800" cy="4389120"/>
          </a:xfrm>
        </p:spPr>
        <p:txBody>
          <a:bodyPr/>
          <a:lstStyle/>
          <a:p>
            <a:r>
              <a:rPr lang="en-US" b="1" dirty="0">
                <a:solidFill>
                  <a:schemeClr val="accent6"/>
                </a:solidFill>
              </a:rPr>
              <a:t>SDOH Contacts: </a:t>
            </a:r>
            <a:r>
              <a:rPr lang="en-US" dirty="0"/>
              <a:t>Recording general interactions with SDOH agencies (other than referring families)</a:t>
            </a:r>
          </a:p>
          <a:p>
            <a:endParaRPr lang="en-US" dirty="0"/>
          </a:p>
          <a:p>
            <a:r>
              <a:rPr lang="en-US" b="1" dirty="0" err="1">
                <a:solidFill>
                  <a:schemeClr val="accent6"/>
                </a:solidFill>
              </a:rPr>
              <a:t>ANav</a:t>
            </a:r>
            <a:r>
              <a:rPr lang="en-US" b="1" dirty="0">
                <a:solidFill>
                  <a:schemeClr val="accent6"/>
                </a:solidFill>
              </a:rPr>
              <a:t> Annual Program Assessment: </a:t>
            </a:r>
            <a:r>
              <a:rPr lang="en-US" dirty="0"/>
              <a:t>You will take this once a year to give feedback on the program. The study team will likely be using this feedback to make improvements to the program</a:t>
            </a:r>
          </a:p>
        </p:txBody>
      </p:sp>
    </p:spTree>
    <p:extLst>
      <p:ext uri="{BB962C8B-B14F-4D97-AF65-F5344CB8AC3E}">
        <p14:creationId xmlns:p14="http://schemas.microsoft.com/office/powerpoint/2010/main" val="439961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F3B66-09EF-BDE6-6CB8-03C97BCCBCA3}"/>
              </a:ext>
            </a:extLst>
          </p:cNvPr>
          <p:cNvSpPr>
            <a:spLocks noGrp="1"/>
          </p:cNvSpPr>
          <p:nvPr>
            <p:ph type="title"/>
          </p:nvPr>
        </p:nvSpPr>
        <p:spPr/>
        <p:txBody>
          <a:bodyPr/>
          <a:lstStyle/>
          <a:p>
            <a:r>
              <a:rPr lang="en-US" dirty="0"/>
              <a:t>Student Database</a:t>
            </a:r>
          </a:p>
        </p:txBody>
      </p:sp>
      <p:sp>
        <p:nvSpPr>
          <p:cNvPr id="3" name="Content Placeholder 2">
            <a:extLst>
              <a:ext uri="{FF2B5EF4-FFF2-40B4-BE49-F238E27FC236}">
                <a16:creationId xmlns:a16="http://schemas.microsoft.com/office/drawing/2014/main" id="{5733EF96-A53D-0EE9-A380-F530EAB75A9E}"/>
              </a:ext>
            </a:extLst>
          </p:cNvPr>
          <p:cNvSpPr>
            <a:spLocks noGrp="1"/>
          </p:cNvSpPr>
          <p:nvPr>
            <p:ph idx="1"/>
          </p:nvPr>
        </p:nvSpPr>
        <p:spPr>
          <a:xfrm>
            <a:off x="609600" y="1935479"/>
            <a:ext cx="10972800" cy="4775713"/>
          </a:xfrm>
        </p:spPr>
        <p:txBody>
          <a:bodyPr vert="horz" lIns="91440" tIns="45720" rIns="91440" bIns="45720" anchor="t">
            <a:normAutofit fontScale="92500" lnSpcReduction="20000"/>
          </a:bodyPr>
          <a:lstStyle/>
          <a:p>
            <a:r>
              <a:rPr lang="en-US" dirty="0"/>
              <a:t>This will be your most used database</a:t>
            </a:r>
          </a:p>
          <a:p>
            <a:r>
              <a:rPr lang="en-US" dirty="0"/>
              <a:t>It contains forms to aid you in the student recruitment process, scheduling visits, and guiding you through visit activities</a:t>
            </a:r>
          </a:p>
          <a:p>
            <a:r>
              <a:rPr lang="en-US" dirty="0"/>
              <a:t>There are 24 forms and surveys in total</a:t>
            </a:r>
          </a:p>
          <a:p>
            <a:r>
              <a:rPr lang="en-US" dirty="0"/>
              <a:t>Student Recruitment</a:t>
            </a:r>
          </a:p>
          <a:p>
            <a:r>
              <a:rPr lang="en-US" dirty="0"/>
              <a:t>Visit 1: </a:t>
            </a:r>
            <a:r>
              <a:rPr lang="en-US" dirty="0">
                <a:solidFill>
                  <a:schemeClr val="accent6"/>
                </a:solidFill>
              </a:rPr>
              <a:t>Visit 1 Scheduling Log, Consent, Visit 1 Log, Intervention Baseline Navigator Questionnaire, IDAT Assessment, SDOH Screener, SDOH Conversation, Post-Baseline Demographics</a:t>
            </a:r>
          </a:p>
          <a:p>
            <a:r>
              <a:rPr lang="en-US" dirty="0"/>
              <a:t>Visit 2: </a:t>
            </a:r>
            <a:r>
              <a:rPr lang="en-US" dirty="0">
                <a:solidFill>
                  <a:schemeClr val="accent6"/>
                </a:solidFill>
              </a:rPr>
              <a:t>Visit 2 Scheduling Log, Pre-Visit 2 Survey, Visit 2 Log, Follow-up Navigator Questionnaire, SDOH Follow-up V2</a:t>
            </a:r>
          </a:p>
          <a:p>
            <a:r>
              <a:rPr lang="en-US" dirty="0"/>
              <a:t>Visit 3: </a:t>
            </a:r>
            <a:r>
              <a:rPr lang="en-US" dirty="0">
                <a:solidFill>
                  <a:schemeClr val="accent6"/>
                </a:solidFill>
              </a:rPr>
              <a:t>Visit 3 Scheduling Log, Pre-Visit 3 Survey, Visit 3 Log, Follow-up Navigator Questionnaire, SDOH Follow-up V3</a:t>
            </a:r>
          </a:p>
          <a:p>
            <a:r>
              <a:rPr lang="en-US" dirty="0"/>
              <a:t>Other: </a:t>
            </a:r>
            <a:r>
              <a:rPr lang="en-US" dirty="0">
                <a:solidFill>
                  <a:schemeClr val="accent6"/>
                </a:solidFill>
              </a:rPr>
              <a:t>Active Withdraw, Rescheduling Log, DC Scheduling Log</a:t>
            </a:r>
          </a:p>
        </p:txBody>
      </p:sp>
    </p:spTree>
    <p:extLst>
      <p:ext uri="{BB962C8B-B14F-4D97-AF65-F5344CB8AC3E}">
        <p14:creationId xmlns:p14="http://schemas.microsoft.com/office/powerpoint/2010/main" val="183180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B28FF-51F4-2F7F-1C8E-883B49602CEF}"/>
              </a:ext>
            </a:extLst>
          </p:cNvPr>
          <p:cNvSpPr>
            <a:spLocks noGrp="1"/>
          </p:cNvSpPr>
          <p:nvPr>
            <p:ph type="title"/>
          </p:nvPr>
        </p:nvSpPr>
        <p:spPr/>
        <p:txBody>
          <a:bodyPr/>
          <a:lstStyle/>
          <a:p>
            <a:r>
              <a:rPr lang="en-US" dirty="0"/>
              <a:t>Break</a:t>
            </a:r>
          </a:p>
        </p:txBody>
      </p:sp>
      <p:sp>
        <p:nvSpPr>
          <p:cNvPr id="3" name="Text Placeholder 2">
            <a:extLst>
              <a:ext uri="{FF2B5EF4-FFF2-40B4-BE49-F238E27FC236}">
                <a16:creationId xmlns:a16="http://schemas.microsoft.com/office/drawing/2014/main" id="{6AD838CE-6217-4203-E1C8-118FF3A2EC24}"/>
              </a:ext>
            </a:extLst>
          </p:cNvPr>
          <p:cNvSpPr>
            <a:spLocks noGrp="1"/>
          </p:cNvSpPr>
          <p:nvPr>
            <p:ph type="body" idx="1"/>
          </p:nvPr>
        </p:nvSpPr>
        <p:spPr/>
        <p:txBody>
          <a:bodyPr/>
          <a:lstStyle/>
          <a:p>
            <a:r>
              <a:rPr lang="en-US" dirty="0"/>
              <a:t>3:30-3:45</a:t>
            </a:r>
          </a:p>
        </p:txBody>
      </p:sp>
    </p:spTree>
    <p:extLst>
      <p:ext uri="{BB962C8B-B14F-4D97-AF65-F5344CB8AC3E}">
        <p14:creationId xmlns:p14="http://schemas.microsoft.com/office/powerpoint/2010/main" val="2551405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9B1C2-5BBE-495C-3DA0-EE93DD0A4655}"/>
              </a:ext>
            </a:extLst>
          </p:cNvPr>
          <p:cNvSpPr>
            <a:spLocks noGrp="1"/>
          </p:cNvSpPr>
          <p:nvPr>
            <p:ph type="title"/>
          </p:nvPr>
        </p:nvSpPr>
        <p:spPr/>
        <p:txBody>
          <a:bodyPr/>
          <a:lstStyle/>
          <a:p>
            <a:r>
              <a:rPr lang="en-US"/>
              <a:t>Social Determinants of </a:t>
            </a:r>
            <a:r>
              <a:rPr lang="en-US" dirty="0"/>
              <a:t>Health</a:t>
            </a:r>
          </a:p>
        </p:txBody>
      </p:sp>
      <p:sp>
        <p:nvSpPr>
          <p:cNvPr id="3" name="Text Placeholder 2">
            <a:extLst>
              <a:ext uri="{FF2B5EF4-FFF2-40B4-BE49-F238E27FC236}">
                <a16:creationId xmlns:a16="http://schemas.microsoft.com/office/drawing/2014/main" id="{6530921F-CA40-7AF1-AF72-DED81E0A287C}"/>
              </a:ext>
            </a:extLst>
          </p:cNvPr>
          <p:cNvSpPr>
            <a:spLocks noGrp="1"/>
          </p:cNvSpPr>
          <p:nvPr>
            <p:ph type="body" idx="1"/>
          </p:nvPr>
        </p:nvSpPr>
        <p:spPr/>
        <p:txBody>
          <a:bodyPr vert="horz" lIns="45720" tIns="45720" rIns="45720" bIns="45720" anchor="t">
            <a:normAutofit lnSpcReduction="10000"/>
          </a:bodyPr>
          <a:lstStyle/>
          <a:p>
            <a:r>
              <a:rPr lang="en-US" dirty="0"/>
              <a:t>3:45-5:15</a:t>
            </a:r>
          </a:p>
          <a:p>
            <a:r>
              <a:rPr lang="en-US" dirty="0"/>
              <a:t>Overview of Social Determinants of Health (20 mins)</a:t>
            </a:r>
          </a:p>
          <a:p>
            <a:r>
              <a:rPr lang="en-US" dirty="0"/>
              <a:t>SDOH management and processes for BACK (30 mins)</a:t>
            </a:r>
          </a:p>
          <a:p>
            <a:r>
              <a:rPr lang="en-US" dirty="0"/>
              <a:t>Role Play SDOH conversation (40 mins)</a:t>
            </a:r>
          </a:p>
        </p:txBody>
      </p:sp>
    </p:spTree>
    <p:extLst>
      <p:ext uri="{BB962C8B-B14F-4D97-AF65-F5344CB8AC3E}">
        <p14:creationId xmlns:p14="http://schemas.microsoft.com/office/powerpoint/2010/main" val="1172506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6145" name="Rectangle 1026">
            <a:extLst>
              <a:ext uri="{FF2B5EF4-FFF2-40B4-BE49-F238E27FC236}">
                <a16:creationId xmlns:a16="http://schemas.microsoft.com/office/drawing/2014/main" id="{0C4EB0CB-8130-F040-9C0C-CD817C4DBBA8}"/>
              </a:ext>
            </a:extLst>
          </p:cNvPr>
          <p:cNvSpPr>
            <a:spLocks noGrp="1" noChangeArrowheads="1"/>
          </p:cNvSpPr>
          <p:nvPr>
            <p:ph type="ctrTitle" idx="4294967295"/>
          </p:nvPr>
        </p:nvSpPr>
        <p:spPr>
          <a:xfrm>
            <a:off x="734519" y="424722"/>
            <a:ext cx="7772400" cy="914400"/>
          </a:xfrm>
        </p:spPr>
        <p:txBody>
          <a:bodyPr/>
          <a:lstStyle/>
          <a:p>
            <a:pPr algn="l" eaLnBrk="1" hangingPunct="1"/>
            <a:r>
              <a:rPr lang="en-US" altLang="en-US" sz="4800" b="1" i="1" dirty="0">
                <a:solidFill>
                  <a:schemeClr val="tx2">
                    <a:lumMod val="75000"/>
                  </a:schemeClr>
                </a:solidFill>
                <a:latin typeface="Arial" panose="020B0604020202020204" pitchFamily="34" charset="0"/>
                <a:cs typeface="Arial" panose="020B0604020202020204" pitchFamily="34" charset="0"/>
              </a:rPr>
              <a:t>Objectives</a:t>
            </a:r>
          </a:p>
        </p:txBody>
      </p:sp>
      <p:sp>
        <p:nvSpPr>
          <p:cNvPr id="6146" name="Rectangle 1027">
            <a:extLst>
              <a:ext uri="{FF2B5EF4-FFF2-40B4-BE49-F238E27FC236}">
                <a16:creationId xmlns:a16="http://schemas.microsoft.com/office/drawing/2014/main" id="{A88F767A-C7DB-9D41-8723-AE4374C156A9}"/>
              </a:ext>
            </a:extLst>
          </p:cNvPr>
          <p:cNvSpPr>
            <a:spLocks noGrp="1" noChangeArrowheads="1"/>
          </p:cNvSpPr>
          <p:nvPr>
            <p:ph type="subTitle" idx="4294967295"/>
          </p:nvPr>
        </p:nvSpPr>
        <p:spPr>
          <a:xfrm>
            <a:off x="421482" y="1724803"/>
            <a:ext cx="11617376" cy="5638800"/>
          </a:xfrm>
        </p:spPr>
        <p:txBody>
          <a:bodyPr vert="horz" lIns="91440" tIns="45720" rIns="91440" bIns="45720" rtlCol="0" anchor="t">
            <a:normAutofit/>
          </a:bodyPr>
          <a:lstStyle/>
          <a:p>
            <a:pPr>
              <a:buNone/>
            </a:pPr>
            <a:r>
              <a:rPr lang="en-US" altLang="en-US" b="1" i="1" dirty="0">
                <a:solidFill>
                  <a:schemeClr val="bg1"/>
                </a:solidFill>
                <a:latin typeface="Arial"/>
                <a:cs typeface="Arial"/>
              </a:rPr>
              <a:t>• To review social determinants of health (SDOH) and how they influence health and healthcare</a:t>
            </a:r>
            <a:endParaRPr lang="en-US" altLang="en-US" sz="3600" i="1" dirty="0">
              <a:solidFill>
                <a:schemeClr val="bg1"/>
              </a:solidFill>
              <a:latin typeface="Arial" panose="020B0604020202020204" pitchFamily="34" charset="0"/>
              <a:cs typeface="Arial" panose="020B0604020202020204" pitchFamily="34" charset="0"/>
            </a:endParaRPr>
          </a:p>
          <a:p>
            <a:pPr>
              <a:buNone/>
            </a:pPr>
            <a:r>
              <a:rPr lang="en-US" altLang="en-US" sz="3600" i="1" dirty="0">
                <a:solidFill>
                  <a:schemeClr val="bg1"/>
                </a:solidFill>
                <a:latin typeface="Arial"/>
                <a:cs typeface="Arial"/>
              </a:rPr>
              <a:t>• </a:t>
            </a:r>
            <a:r>
              <a:rPr lang="en-US" altLang="en-US" b="1" i="1" dirty="0">
                <a:solidFill>
                  <a:schemeClr val="bg1"/>
                </a:solidFill>
                <a:latin typeface="Arial"/>
                <a:cs typeface="Arial"/>
              </a:rPr>
              <a:t>To summarize how SDOH influence asthma care and outcomes</a:t>
            </a:r>
            <a:endParaRPr lang="en-US" altLang="en-US" b="1" i="1">
              <a:solidFill>
                <a:schemeClr val="bg1"/>
              </a:solidFill>
              <a:latin typeface="Arial" panose="020B0604020202020204" pitchFamily="34" charset="0"/>
              <a:cs typeface="Arial" panose="020B0604020202020204" pitchFamily="34" charset="0"/>
            </a:endParaRPr>
          </a:p>
          <a:p>
            <a:pPr>
              <a:buNone/>
            </a:pPr>
            <a:r>
              <a:rPr lang="en-US" altLang="en-US" sz="3600" i="1" dirty="0">
                <a:solidFill>
                  <a:schemeClr val="bg1"/>
                </a:solidFill>
                <a:latin typeface="Arial"/>
                <a:cs typeface="Arial"/>
              </a:rPr>
              <a:t>• </a:t>
            </a:r>
            <a:r>
              <a:rPr lang="en-US" altLang="en-US" b="1" i="1" dirty="0">
                <a:solidFill>
                  <a:schemeClr val="bg1"/>
                </a:solidFill>
                <a:latin typeface="Arial"/>
                <a:cs typeface="Arial"/>
              </a:rPr>
              <a:t>To describe the process of SDOH screening and intervention in </a:t>
            </a:r>
            <a:r>
              <a:rPr lang="en-US" altLang="en-US" b="1" i="1">
                <a:solidFill>
                  <a:schemeClr val="bg1"/>
                </a:solidFill>
                <a:latin typeface="Arial"/>
                <a:cs typeface="Arial"/>
              </a:rPr>
              <a:t>BACK</a:t>
            </a:r>
            <a:endParaRPr lang="en-US" altLang="en-US" b="1" i="1" dirty="0">
              <a:solidFill>
                <a:schemeClr val="bg1"/>
              </a:solidFill>
              <a:latin typeface="Arial"/>
              <a:cs typeface="Arial"/>
            </a:endParaRPr>
          </a:p>
          <a:p>
            <a:r>
              <a:rPr lang="en-US" altLang="en-US" b="1" i="1">
                <a:solidFill>
                  <a:schemeClr val="bg1"/>
                </a:solidFill>
                <a:latin typeface="Arial"/>
                <a:cs typeface="Arial"/>
              </a:rPr>
              <a:t>To practice SDOH screening and referral conversations</a:t>
            </a:r>
            <a:endParaRPr lang="en-US" altLang="en-US" b="1" i="1" dirty="0">
              <a:solidFill>
                <a:schemeClr val="bg1"/>
              </a:solidFill>
              <a:latin typeface="Arial"/>
              <a:cs typeface="Arial"/>
            </a:endParaRPr>
          </a:p>
          <a:p>
            <a:pPr>
              <a:buNone/>
            </a:pPr>
            <a:endParaRPr lang="en-US" altLang="en-US" b="1" i="1" dirty="0">
              <a:solidFill>
                <a:schemeClr val="bg1"/>
              </a:solidFill>
            </a:endParaRPr>
          </a:p>
        </p:txBody>
      </p:sp>
      <p:sp>
        <p:nvSpPr>
          <p:cNvPr id="6147" name="Slide Number Placeholder 1">
            <a:extLst>
              <a:ext uri="{FF2B5EF4-FFF2-40B4-BE49-F238E27FC236}">
                <a16:creationId xmlns:a16="http://schemas.microsoft.com/office/drawing/2014/main" id="{259A32A3-6EF4-6948-9D56-51F1B84C60A2}"/>
              </a:ext>
            </a:extLst>
          </p:cNvPr>
          <p:cNvSpPr>
            <a:spLocks noGrp="1"/>
          </p:cNvSpPr>
          <p:nvPr>
            <p:ph type="sldNum" sz="quarter" idx="4294967295"/>
          </p:nvPr>
        </p:nvSpPr>
        <p:spPr bwMode="auto">
          <a:xfrm>
            <a:off x="952500" y="0"/>
            <a:ext cx="0" cy="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ct val="30000"/>
              </a:spcBef>
              <a:buSzPct val="100000"/>
              <a:buChar char="•"/>
              <a:defRPr sz="2400" b="1">
                <a:solidFill>
                  <a:schemeClr val="tx1"/>
                </a:solidFill>
                <a:latin typeface="Times" pitchFamily="2" charset="0"/>
                <a:ea typeface="MS PGothic" panose="020B0600070205080204" pitchFamily="34" charset="-128"/>
              </a:defRPr>
            </a:lvl1pPr>
            <a:lvl2pPr marL="742950" indent="-285750">
              <a:lnSpc>
                <a:spcPct val="90000"/>
              </a:lnSpc>
              <a:spcBef>
                <a:spcPct val="30000"/>
              </a:spcBef>
              <a:buSzPct val="100000"/>
              <a:buChar char="-"/>
              <a:defRPr sz="2400" b="1">
                <a:solidFill>
                  <a:schemeClr val="tx1"/>
                </a:solidFill>
                <a:latin typeface="Times" pitchFamily="2" charset="0"/>
                <a:ea typeface="MS PGothic" panose="020B0600070205080204" pitchFamily="34" charset="-128"/>
              </a:defRPr>
            </a:lvl2pPr>
            <a:lvl3pPr marL="1143000" indent="-228600">
              <a:lnSpc>
                <a:spcPct val="90000"/>
              </a:lnSpc>
              <a:spcBef>
                <a:spcPct val="30000"/>
              </a:spcBef>
              <a:buSzPct val="100000"/>
              <a:buChar char="•"/>
              <a:defRPr sz="2000" b="1">
                <a:solidFill>
                  <a:schemeClr val="tx1"/>
                </a:solidFill>
                <a:latin typeface="Times" pitchFamily="2" charset="0"/>
                <a:ea typeface="ヒラギノ角ゴ Pro W3" panose="020B0300000000000000" pitchFamily="34" charset="-128"/>
              </a:defRPr>
            </a:lvl3pPr>
            <a:lvl4pPr marL="1600200" indent="-228600">
              <a:lnSpc>
                <a:spcPct val="90000"/>
              </a:lnSpc>
              <a:spcBef>
                <a:spcPct val="30000"/>
              </a:spcBef>
              <a:buSzPct val="100000"/>
              <a:buChar char="•"/>
              <a:defRPr sz="2000" b="1">
                <a:solidFill>
                  <a:schemeClr val="tx1"/>
                </a:solidFill>
                <a:latin typeface="Times" pitchFamily="2" charset="0"/>
                <a:ea typeface="ヒラギノ角ゴ Pro W3" panose="020B0300000000000000" pitchFamily="34" charset="-128"/>
              </a:defRPr>
            </a:lvl4pPr>
            <a:lvl5pPr marL="2057400" indent="-228600">
              <a:lnSpc>
                <a:spcPct val="90000"/>
              </a:lnSpc>
              <a:spcBef>
                <a:spcPct val="30000"/>
              </a:spcBef>
              <a:buSzPct val="100000"/>
              <a:buChar char="–"/>
              <a:defRPr sz="2000" b="1">
                <a:solidFill>
                  <a:schemeClr val="tx1"/>
                </a:solidFill>
                <a:latin typeface="Times" pitchFamily="2" charset="0"/>
                <a:ea typeface="ヒラギノ角ゴ Pro W3" panose="020B0300000000000000" pitchFamily="34" charset="-128"/>
              </a:defRPr>
            </a:lvl5pPr>
            <a:lvl6pPr marL="2514600" indent="-228600" eaLnBrk="0" fontAlgn="base" hangingPunct="0">
              <a:lnSpc>
                <a:spcPct val="90000"/>
              </a:lnSpc>
              <a:spcBef>
                <a:spcPct val="30000"/>
              </a:spcBef>
              <a:spcAft>
                <a:spcPct val="0"/>
              </a:spcAft>
              <a:buSzPct val="100000"/>
              <a:buChar char="–"/>
              <a:defRPr sz="2000" b="1">
                <a:solidFill>
                  <a:schemeClr val="tx1"/>
                </a:solidFill>
                <a:latin typeface="Times" pitchFamily="2" charset="0"/>
                <a:ea typeface="ヒラギノ角ゴ Pro W3" panose="020B0300000000000000" pitchFamily="34" charset="-128"/>
              </a:defRPr>
            </a:lvl6pPr>
            <a:lvl7pPr marL="2971800" indent="-228600" eaLnBrk="0" fontAlgn="base" hangingPunct="0">
              <a:lnSpc>
                <a:spcPct val="90000"/>
              </a:lnSpc>
              <a:spcBef>
                <a:spcPct val="30000"/>
              </a:spcBef>
              <a:spcAft>
                <a:spcPct val="0"/>
              </a:spcAft>
              <a:buSzPct val="100000"/>
              <a:buChar char="–"/>
              <a:defRPr sz="2000" b="1">
                <a:solidFill>
                  <a:schemeClr val="tx1"/>
                </a:solidFill>
                <a:latin typeface="Times" pitchFamily="2" charset="0"/>
                <a:ea typeface="ヒラギノ角ゴ Pro W3" panose="020B0300000000000000" pitchFamily="34" charset="-128"/>
              </a:defRPr>
            </a:lvl7pPr>
            <a:lvl8pPr marL="3429000" indent="-228600" eaLnBrk="0" fontAlgn="base" hangingPunct="0">
              <a:lnSpc>
                <a:spcPct val="90000"/>
              </a:lnSpc>
              <a:spcBef>
                <a:spcPct val="30000"/>
              </a:spcBef>
              <a:spcAft>
                <a:spcPct val="0"/>
              </a:spcAft>
              <a:buSzPct val="100000"/>
              <a:buChar char="–"/>
              <a:defRPr sz="2000" b="1">
                <a:solidFill>
                  <a:schemeClr val="tx1"/>
                </a:solidFill>
                <a:latin typeface="Times" pitchFamily="2" charset="0"/>
                <a:ea typeface="ヒラギノ角ゴ Pro W3" panose="020B0300000000000000" pitchFamily="34" charset="-128"/>
              </a:defRPr>
            </a:lvl8pPr>
            <a:lvl9pPr marL="3886200" indent="-228600" eaLnBrk="0" fontAlgn="base" hangingPunct="0">
              <a:lnSpc>
                <a:spcPct val="90000"/>
              </a:lnSpc>
              <a:spcBef>
                <a:spcPct val="30000"/>
              </a:spcBef>
              <a:spcAft>
                <a:spcPct val="0"/>
              </a:spcAft>
              <a:buSzPct val="100000"/>
              <a:buChar char="–"/>
              <a:defRPr sz="2000" b="1">
                <a:solidFill>
                  <a:schemeClr val="tx1"/>
                </a:solidFill>
                <a:latin typeface="Times" pitchFamily="2" charset="0"/>
                <a:ea typeface="ヒラギノ角ゴ Pro W3" panose="020B0300000000000000" pitchFamily="34" charset="-128"/>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fld id="{03C259E4-2DC2-DF48-8305-BAAAB8C5D8A2}" type="slidenum">
              <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mn-cs"/>
              </a:rPr>
              <a:pPr marL="0" marR="0" lvl="0" indent="0" algn="l" defTabSz="914400" rtl="0" eaLnBrk="1" fontAlgn="auto" latinLnBrk="0" hangingPunct="1">
                <a:lnSpc>
                  <a:spcPct val="100000"/>
                </a:lnSpc>
                <a:spcBef>
                  <a:spcPct val="0"/>
                </a:spcBef>
                <a:spcAft>
                  <a:spcPts val="0"/>
                </a:spcAft>
                <a:buClrTx/>
                <a:buSzTx/>
                <a:buFontTx/>
                <a:buNone/>
                <a:tabLst/>
                <a:defRPr/>
              </a:pPr>
              <a:t>83</a:t>
            </a:fld>
            <a:endParaRPr kumimoji="0" lang="en-US" altLang="en-US" sz="1200" b="1" i="0" u="none" strike="noStrike" kern="1200" cap="none" spc="0" normalizeH="0" baseline="0" noProof="0">
              <a:ln>
                <a:noFill/>
              </a:ln>
              <a:solidFill>
                <a:srgbClr val="FFFFFF"/>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2546469283"/>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07B7D7-0859-7EF4-9A30-D9BBE5D5D35E}"/>
              </a:ext>
            </a:extLst>
          </p:cNvPr>
          <p:cNvSpPr>
            <a:spLocks noGrp="1"/>
          </p:cNvSpPr>
          <p:nvPr>
            <p:ph type="body" sz="quarter" idx="11"/>
          </p:nvPr>
        </p:nvSpPr>
        <p:spPr>
          <a:xfrm>
            <a:off x="990441" y="526764"/>
            <a:ext cx="7661589" cy="646331"/>
          </a:xfrm>
        </p:spPr>
        <p:txBody>
          <a:bodyPr/>
          <a:lstStyle/>
          <a:p>
            <a:r>
              <a:rPr lang="en-US" sz="4000" dirty="0"/>
              <a:t>SDOH and Health Inequities</a:t>
            </a:r>
          </a:p>
        </p:txBody>
      </p:sp>
      <p:sp>
        <p:nvSpPr>
          <p:cNvPr id="3" name="Text Placeholder 2">
            <a:extLst>
              <a:ext uri="{FF2B5EF4-FFF2-40B4-BE49-F238E27FC236}">
                <a16:creationId xmlns:a16="http://schemas.microsoft.com/office/drawing/2014/main" id="{C691090F-E837-6333-722D-94A85C67699F}"/>
              </a:ext>
            </a:extLst>
          </p:cNvPr>
          <p:cNvSpPr>
            <a:spLocks noGrp="1"/>
          </p:cNvSpPr>
          <p:nvPr>
            <p:ph type="body" sz="quarter" idx="12"/>
          </p:nvPr>
        </p:nvSpPr>
        <p:spPr>
          <a:xfrm>
            <a:off x="1073568" y="1672877"/>
            <a:ext cx="10381950" cy="4189766"/>
          </a:xfrm>
        </p:spPr>
        <p:txBody>
          <a:bodyPr/>
          <a:lstStyle/>
          <a:p>
            <a:r>
              <a:rPr lang="en-US" sz="2800" b="1" u="sng" dirty="0">
                <a:solidFill>
                  <a:schemeClr val="bg1"/>
                </a:solidFill>
                <a:latin typeface="Arial" panose="020B0604020202020204" pitchFamily="34" charset="0"/>
                <a:cs typeface="Arial" panose="020B0604020202020204" pitchFamily="34" charset="0"/>
              </a:rPr>
              <a:t>Social determinants of health (SDOH): </a:t>
            </a:r>
            <a:r>
              <a:rPr lang="en-US" sz="2800" dirty="0">
                <a:solidFill>
                  <a:schemeClr val="bg1"/>
                </a:solidFill>
                <a:latin typeface="Arial" panose="020B0604020202020204" pitchFamily="34" charset="0"/>
                <a:cs typeface="Arial" panose="020B0604020202020204" pitchFamily="34" charset="0"/>
              </a:rPr>
              <a:t>the non-medical factors that influence health outcomes. They are the conditions in which people are born, grow, work, live, and age, and the wider set of forces and systems shaping the conditions of daily life. </a:t>
            </a:r>
          </a:p>
          <a:p>
            <a:endParaRPr lang="en-US" sz="2800" dirty="0">
              <a:solidFill>
                <a:schemeClr val="bg1"/>
              </a:solidFill>
              <a:latin typeface="Arial" panose="020B0604020202020204" pitchFamily="34" charset="0"/>
              <a:cs typeface="Arial" panose="020B0604020202020204" pitchFamily="34" charset="0"/>
            </a:endParaRPr>
          </a:p>
          <a:p>
            <a:r>
              <a:rPr lang="en-US" sz="2800" b="1" u="sng" dirty="0">
                <a:solidFill>
                  <a:schemeClr val="bg1"/>
                </a:solidFill>
                <a:latin typeface="Arial" panose="020B0604020202020204" pitchFamily="34" charset="0"/>
                <a:cs typeface="Arial" panose="020B0604020202020204" pitchFamily="34" charset="0"/>
              </a:rPr>
              <a:t>Social inequities in health: </a:t>
            </a:r>
            <a:r>
              <a:rPr lang="en-US" sz="2800" dirty="0">
                <a:solidFill>
                  <a:schemeClr val="bg1"/>
                </a:solidFill>
                <a:latin typeface="Arial" panose="020B0604020202020204" pitchFamily="34" charset="0"/>
                <a:cs typeface="Arial" panose="020B0604020202020204" pitchFamily="34" charset="0"/>
              </a:rPr>
              <a:t>the unfair and avoidable differences in health status across groups in society that result from the uneven distribution of social determinants </a:t>
            </a:r>
          </a:p>
          <a:p>
            <a:endParaRPr lang="en-US" dirty="0"/>
          </a:p>
        </p:txBody>
      </p:sp>
    </p:spTree>
    <p:extLst>
      <p:ext uri="{BB962C8B-B14F-4D97-AF65-F5344CB8AC3E}">
        <p14:creationId xmlns:p14="http://schemas.microsoft.com/office/powerpoint/2010/main" val="21428129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bg>
      <p:bgPr>
        <a:solidFill>
          <a:srgbClr val="0070C0"/>
        </a:solidFill>
        <a:effectLst/>
      </p:bgPr>
    </p:bg>
    <p:spTree>
      <p:nvGrpSpPr>
        <p:cNvPr id="1" name="Shape 416"/>
        <p:cNvGrpSpPr/>
        <p:nvPr/>
      </p:nvGrpSpPr>
      <p:grpSpPr>
        <a:xfrm>
          <a:off x="0" y="0"/>
          <a:ext cx="0" cy="0"/>
          <a:chOff x="0" y="0"/>
          <a:chExt cx="0" cy="0"/>
        </a:xfrm>
      </p:grpSpPr>
      <p:pic>
        <p:nvPicPr>
          <p:cNvPr id="417" name="Google Shape;417;p70"/>
          <p:cNvPicPr preferRelativeResize="0"/>
          <p:nvPr/>
        </p:nvPicPr>
        <p:blipFill>
          <a:blip r:embed="rId3">
            <a:alphaModFix/>
          </a:blip>
          <a:stretch>
            <a:fillRect/>
          </a:stretch>
        </p:blipFill>
        <p:spPr>
          <a:xfrm>
            <a:off x="2597301" y="1371600"/>
            <a:ext cx="6997401" cy="5206400"/>
          </a:xfrm>
          <a:prstGeom prst="rect">
            <a:avLst/>
          </a:prstGeom>
          <a:noFill/>
          <a:ln>
            <a:noFill/>
          </a:ln>
        </p:spPr>
      </p:pic>
      <p:sp>
        <p:nvSpPr>
          <p:cNvPr id="418" name="Google Shape;418;p70"/>
          <p:cNvSpPr txBox="1">
            <a:spLocks noGrp="1"/>
          </p:cNvSpPr>
          <p:nvPr>
            <p:ph type="title"/>
          </p:nvPr>
        </p:nvSpPr>
        <p:spPr>
          <a:xfrm>
            <a:off x="443567" y="205167"/>
            <a:ext cx="10299200" cy="898400"/>
          </a:xfrm>
          <a:prstGeom prst="rect">
            <a:avLst/>
          </a:prstGeom>
        </p:spPr>
        <p:txBody>
          <a:bodyPr spcFirstLastPara="1" vert="horz" wrap="square" lIns="0" tIns="0" rIns="0" bIns="0" rtlCol="0" anchor="t" anchorCtr="0">
            <a:noAutofit/>
          </a:bodyPr>
          <a:lstStyle/>
          <a:p>
            <a:pPr>
              <a:lnSpc>
                <a:spcPct val="100000"/>
              </a:lnSpc>
              <a:spcBef>
                <a:spcPts val="0"/>
              </a:spcBef>
              <a:buClr>
                <a:schemeClr val="dk1"/>
              </a:buClr>
              <a:buSzPts val="1100"/>
            </a:pPr>
            <a:r>
              <a:rPr lang="en" sz="4667"/>
              <a:t>Maslow’s Hierarchy of Needs</a:t>
            </a:r>
            <a:endParaRPr sz="4667"/>
          </a:p>
          <a:p>
            <a:pPr>
              <a:spcBef>
                <a:spcPts val="0"/>
              </a:spcBef>
            </a:pPr>
            <a:endParaRPr sz="4667"/>
          </a:p>
        </p:txBody>
      </p:sp>
      <p:pic>
        <p:nvPicPr>
          <p:cNvPr id="419" name="Google Shape;419;p70"/>
          <p:cNvPicPr preferRelativeResize="0"/>
          <p:nvPr/>
        </p:nvPicPr>
        <p:blipFill rotWithShape="1">
          <a:blip r:embed="rId3">
            <a:alphaModFix/>
          </a:blip>
          <a:srcRect t="70056"/>
          <a:stretch/>
        </p:blipFill>
        <p:spPr>
          <a:xfrm>
            <a:off x="2185118" y="3558901"/>
            <a:ext cx="7821767" cy="237176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373A96-97CF-90B1-693C-0D88FCDFD614}"/>
              </a:ext>
            </a:extLst>
          </p:cNvPr>
          <p:cNvPicPr>
            <a:picLocks noChangeAspect="1"/>
          </p:cNvPicPr>
          <p:nvPr/>
        </p:nvPicPr>
        <p:blipFill>
          <a:blip r:embed="rId3"/>
          <a:stretch>
            <a:fillRect/>
          </a:stretch>
        </p:blipFill>
        <p:spPr>
          <a:xfrm>
            <a:off x="5639" y="3172"/>
            <a:ext cx="12180722" cy="6851656"/>
          </a:xfrm>
          <a:prstGeom prst="rect">
            <a:avLst/>
          </a:prstGeom>
        </p:spPr>
      </p:pic>
    </p:spTree>
    <p:extLst>
      <p:ext uri="{BB962C8B-B14F-4D97-AF65-F5344CB8AC3E}">
        <p14:creationId xmlns:p14="http://schemas.microsoft.com/office/powerpoint/2010/main" val="19178276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DFD32935-E6C3-8F82-80B0-65E5E2F70068}"/>
              </a:ext>
            </a:extLst>
          </p:cNvPr>
          <p:cNvSpPr>
            <a:spLocks noGrp="1"/>
          </p:cNvSpPr>
          <p:nvPr>
            <p:ph type="title"/>
          </p:nvPr>
        </p:nvSpPr>
        <p:spPr>
          <a:xfrm>
            <a:off x="484095" y="3145631"/>
            <a:ext cx="3840753" cy="566738"/>
          </a:xfrm>
        </p:spPr>
        <p:txBody>
          <a:bodyPr>
            <a:normAutofit fontScale="90000"/>
          </a:bodyPr>
          <a:lstStyle/>
          <a:p>
            <a:pPr algn="ctr"/>
            <a:r>
              <a:rPr lang="en-US" dirty="0"/>
              <a:t>National Academy of Medicine Social Determinants of Health 101 for Health care: Five Plus Five</a:t>
            </a:r>
          </a:p>
        </p:txBody>
      </p:sp>
      <p:pic>
        <p:nvPicPr>
          <p:cNvPr id="3" name="Picture 2">
            <a:extLst>
              <a:ext uri="{FF2B5EF4-FFF2-40B4-BE49-F238E27FC236}">
                <a16:creationId xmlns:a16="http://schemas.microsoft.com/office/drawing/2014/main" id="{69CE0DD5-8F69-40C9-8944-0B18EE456B0B}"/>
              </a:ext>
            </a:extLst>
          </p:cNvPr>
          <p:cNvPicPr>
            <a:picLocks noChangeAspect="1"/>
          </p:cNvPicPr>
          <p:nvPr/>
        </p:nvPicPr>
        <p:blipFill>
          <a:blip r:embed="rId2"/>
          <a:stretch>
            <a:fillRect/>
          </a:stretch>
        </p:blipFill>
        <p:spPr>
          <a:xfrm>
            <a:off x="5292763" y="-48025"/>
            <a:ext cx="5841402" cy="6954050"/>
          </a:xfrm>
          <a:prstGeom prst="rect">
            <a:avLst/>
          </a:prstGeom>
          <a:noFill/>
        </p:spPr>
      </p:pic>
      <p:sp>
        <p:nvSpPr>
          <p:cNvPr id="5" name="TextBox 4">
            <a:extLst>
              <a:ext uri="{FF2B5EF4-FFF2-40B4-BE49-F238E27FC236}">
                <a16:creationId xmlns:a16="http://schemas.microsoft.com/office/drawing/2014/main" id="{11720338-24CD-4008-A37E-59F1850A1D80}"/>
              </a:ext>
            </a:extLst>
          </p:cNvPr>
          <p:cNvSpPr txBox="1"/>
          <p:nvPr/>
        </p:nvSpPr>
        <p:spPr>
          <a:xfrm>
            <a:off x="484095" y="3949037"/>
            <a:ext cx="3840753" cy="804862"/>
          </a:xfrm>
          <a:prstGeom prst="rect">
            <a:avLst/>
          </a:prstGeom>
        </p:spPr>
        <p:txBody>
          <a:bodyPr vert="horz" lIns="91440" tIns="45720" rIns="91440" bIns="45720" rtlCol="0">
            <a:normAutofit/>
          </a:bodyPr>
          <a:lstStyle/>
          <a:p>
            <a:pPr marL="0" marR="0" lvl="0" indent="0" algn="l" defTabSz="457200" rtl="0" eaLnBrk="1" fontAlgn="auto" latinLnBrk="0" hangingPunct="1">
              <a:lnSpc>
                <a:spcPct val="100000"/>
              </a:lnSpc>
              <a:spcBef>
                <a:spcPct val="2000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a:ea typeface="+mn-ea"/>
                <a:cs typeface="+mn-cs"/>
              </a:rPr>
              <a:t>https://nam.edu/social-determinants-of-health-101-for-health-care-five-plus-five/</a:t>
            </a:r>
          </a:p>
        </p:txBody>
      </p:sp>
    </p:spTree>
    <p:extLst>
      <p:ext uri="{BB962C8B-B14F-4D97-AF65-F5344CB8AC3E}">
        <p14:creationId xmlns:p14="http://schemas.microsoft.com/office/powerpoint/2010/main" val="34897828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BACEA4C-6F5D-3B2A-8136-58491A825856}"/>
              </a:ext>
            </a:extLst>
          </p:cNvPr>
          <p:cNvPicPr>
            <a:picLocks noChangeAspect="1"/>
          </p:cNvPicPr>
          <p:nvPr/>
        </p:nvPicPr>
        <p:blipFill>
          <a:blip r:embed="rId3"/>
          <a:stretch>
            <a:fillRect/>
          </a:stretch>
        </p:blipFill>
        <p:spPr>
          <a:xfrm>
            <a:off x="5639" y="3172"/>
            <a:ext cx="12180722" cy="6851656"/>
          </a:xfrm>
          <a:prstGeom prst="rect">
            <a:avLst/>
          </a:prstGeom>
        </p:spPr>
      </p:pic>
    </p:spTree>
    <p:extLst>
      <p:ext uri="{BB962C8B-B14F-4D97-AF65-F5344CB8AC3E}">
        <p14:creationId xmlns:p14="http://schemas.microsoft.com/office/powerpoint/2010/main" val="4086856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5B6EB0-B64C-9555-4B2A-02C066155150}"/>
              </a:ext>
            </a:extLst>
          </p:cNvPr>
          <p:cNvPicPr>
            <a:picLocks noChangeAspect="1"/>
          </p:cNvPicPr>
          <p:nvPr/>
        </p:nvPicPr>
        <p:blipFill>
          <a:blip r:embed="rId3"/>
          <a:stretch>
            <a:fillRect/>
          </a:stretch>
        </p:blipFill>
        <p:spPr>
          <a:xfrm>
            <a:off x="5639" y="3172"/>
            <a:ext cx="12180722" cy="6851656"/>
          </a:xfrm>
          <a:prstGeom prst="rect">
            <a:avLst/>
          </a:prstGeom>
        </p:spPr>
      </p:pic>
    </p:spTree>
    <p:extLst>
      <p:ext uri="{BB962C8B-B14F-4D97-AF65-F5344CB8AC3E}">
        <p14:creationId xmlns:p14="http://schemas.microsoft.com/office/powerpoint/2010/main" val="7434544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11724F-B9CB-6A80-1BE2-898A305F1DA7}"/>
              </a:ext>
            </a:extLst>
          </p:cNvPr>
          <p:cNvPicPr>
            <a:picLocks noChangeAspect="1"/>
          </p:cNvPicPr>
          <p:nvPr/>
        </p:nvPicPr>
        <p:blipFill>
          <a:blip r:embed="rId3"/>
          <a:stretch>
            <a:fillRect/>
          </a:stretch>
        </p:blipFill>
        <p:spPr>
          <a:xfrm>
            <a:off x="5639" y="3172"/>
            <a:ext cx="12180722" cy="6851656"/>
          </a:xfrm>
          <a:prstGeom prst="rect">
            <a:avLst/>
          </a:prstGeom>
        </p:spPr>
      </p:pic>
    </p:spTree>
    <p:extLst>
      <p:ext uri="{BB962C8B-B14F-4D97-AF65-F5344CB8AC3E}">
        <p14:creationId xmlns:p14="http://schemas.microsoft.com/office/powerpoint/2010/main" val="74015783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A8C24C-2459-6CF0-4EFB-4EC0998207C7}"/>
              </a:ext>
            </a:extLst>
          </p:cNvPr>
          <p:cNvSpPr>
            <a:spLocks noGrp="1"/>
          </p:cNvSpPr>
          <p:nvPr>
            <p:ph type="body" sz="quarter" idx="11"/>
          </p:nvPr>
        </p:nvSpPr>
        <p:spPr>
          <a:xfrm>
            <a:off x="436418" y="787128"/>
            <a:ext cx="11319164" cy="571951"/>
          </a:xfrm>
        </p:spPr>
        <p:txBody>
          <a:bodyPr/>
          <a:lstStyle/>
          <a:p>
            <a:r>
              <a:rPr lang="en-US" dirty="0">
                <a:solidFill>
                  <a:schemeClr val="tx2">
                    <a:lumMod val="50000"/>
                  </a:schemeClr>
                </a:solidFill>
              </a:rPr>
              <a:t>Interventions to Consider Following SDOH Screening</a:t>
            </a:r>
          </a:p>
        </p:txBody>
      </p:sp>
      <p:sp>
        <p:nvSpPr>
          <p:cNvPr id="3" name="Text Placeholder 2">
            <a:extLst>
              <a:ext uri="{FF2B5EF4-FFF2-40B4-BE49-F238E27FC236}">
                <a16:creationId xmlns:a16="http://schemas.microsoft.com/office/drawing/2014/main" id="{EA49CDD9-B7FC-E3CB-D0D3-A24E94577FB4}"/>
              </a:ext>
            </a:extLst>
          </p:cNvPr>
          <p:cNvSpPr>
            <a:spLocks noGrp="1"/>
          </p:cNvSpPr>
          <p:nvPr>
            <p:ph type="body" sz="quarter" idx="12"/>
          </p:nvPr>
        </p:nvSpPr>
        <p:spPr>
          <a:xfrm>
            <a:off x="888808" y="1594606"/>
            <a:ext cx="10153265" cy="4125885"/>
          </a:xfrm>
        </p:spPr>
        <p:txBody>
          <a:bodyPr vert="horz" lIns="91440" tIns="45720" rIns="91440" bIns="45720" rtlCol="0" anchor="t">
            <a:noAutofit/>
          </a:bodyPr>
          <a:lstStyle/>
          <a:p>
            <a:pPr marL="457200" indent="-457200">
              <a:buChar char="•"/>
            </a:pPr>
            <a:r>
              <a:rPr lang="en-US" sz="3200">
                <a:latin typeface="Arial"/>
                <a:cs typeface="Arial"/>
              </a:rPr>
              <a:t>Referral for resources based on availability of </a:t>
            </a:r>
            <a:r>
              <a:rPr lang="en-US" sz="3200" dirty="0">
                <a:latin typeface="Arial"/>
                <a:cs typeface="Arial"/>
              </a:rPr>
              <a:t>those resources.</a:t>
            </a:r>
            <a:endParaRPr lang="en-US" dirty="0"/>
          </a:p>
          <a:p>
            <a:pPr marL="457200" indent="-457200">
              <a:buChar char="•"/>
            </a:pPr>
            <a:r>
              <a:rPr lang="en-US" sz="3200" dirty="0">
                <a:latin typeface="Arial"/>
                <a:cs typeface="Arial"/>
              </a:rPr>
              <a:t>Motivational interviewing to encourage adherence to the management plan in the face of competing demands</a:t>
            </a:r>
            <a:endParaRPr lang="en-US" dirty="0"/>
          </a:p>
          <a:p>
            <a:pPr marL="457200" indent="-457200">
              <a:buChar char="•"/>
            </a:pPr>
            <a:r>
              <a:rPr lang="en-US" sz="3200">
                <a:latin typeface="Arial"/>
                <a:cs typeface="Arial"/>
              </a:rPr>
              <a:t>Adjusting the management plan based on family </a:t>
            </a:r>
            <a:r>
              <a:rPr lang="en-US" sz="3200" dirty="0">
                <a:latin typeface="Arial"/>
                <a:cs typeface="Arial"/>
              </a:rPr>
              <a:t>capacity</a:t>
            </a:r>
          </a:p>
          <a:p>
            <a:pPr marL="457200" indent="-457200">
              <a:buChar char="•"/>
            </a:pPr>
            <a:r>
              <a:rPr lang="en-US" sz="3200" dirty="0">
                <a:latin typeface="Arial"/>
                <a:cs typeface="Arial"/>
              </a:rPr>
              <a:t>Policy changes to address major systematic issues for patients served by the health care system.</a:t>
            </a:r>
          </a:p>
        </p:txBody>
      </p:sp>
    </p:spTree>
    <p:extLst>
      <p:ext uri="{BB962C8B-B14F-4D97-AF65-F5344CB8AC3E}">
        <p14:creationId xmlns:p14="http://schemas.microsoft.com/office/powerpoint/2010/main" val="41143454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60F6A-83C6-EC9D-96D4-033D6173BD99}"/>
              </a:ext>
            </a:extLst>
          </p:cNvPr>
          <p:cNvSpPr>
            <a:spLocks noGrp="1"/>
          </p:cNvSpPr>
          <p:nvPr>
            <p:ph type="title"/>
          </p:nvPr>
        </p:nvSpPr>
        <p:spPr/>
        <p:txBody>
          <a:bodyPr/>
          <a:lstStyle/>
          <a:p>
            <a:r>
              <a:rPr lang="en-US" dirty="0"/>
              <a:t>SDOH Management in BACK</a:t>
            </a:r>
          </a:p>
        </p:txBody>
      </p:sp>
      <p:sp>
        <p:nvSpPr>
          <p:cNvPr id="3" name="Content Placeholder 2">
            <a:extLst>
              <a:ext uri="{FF2B5EF4-FFF2-40B4-BE49-F238E27FC236}">
                <a16:creationId xmlns:a16="http://schemas.microsoft.com/office/drawing/2014/main" id="{45D92FDD-432A-BE45-073E-25830B14FEDF}"/>
              </a:ext>
            </a:extLst>
          </p:cNvPr>
          <p:cNvSpPr>
            <a:spLocks noGrp="1"/>
          </p:cNvSpPr>
          <p:nvPr>
            <p:ph idx="1"/>
          </p:nvPr>
        </p:nvSpPr>
        <p:spPr/>
        <p:txBody>
          <a:bodyPr vert="horz" lIns="91440" tIns="45720" rIns="91440" bIns="45720" anchor="t">
            <a:normAutofit fontScale="92500" lnSpcReduction="20000"/>
          </a:bodyPr>
          <a:lstStyle/>
          <a:p>
            <a:r>
              <a:rPr lang="en-US" dirty="0"/>
              <a:t>Addressing social determinants of health with families is built into your visits. </a:t>
            </a:r>
          </a:p>
          <a:p>
            <a:pPr lvl="1" indent="-246380"/>
            <a:r>
              <a:rPr lang="en-US" b="1" dirty="0">
                <a:solidFill>
                  <a:schemeClr val="accent5"/>
                </a:solidFill>
              </a:rPr>
              <a:t>SDOH Screener: </a:t>
            </a:r>
            <a:r>
              <a:rPr lang="en-US" dirty="0"/>
              <a:t>completed during visit 1</a:t>
            </a:r>
          </a:p>
          <a:p>
            <a:pPr lvl="1" indent="-246380"/>
            <a:r>
              <a:rPr lang="en-US" b="1" dirty="0">
                <a:solidFill>
                  <a:schemeClr val="accent5"/>
                </a:solidFill>
              </a:rPr>
              <a:t>SDOH Conversation</a:t>
            </a:r>
            <a:r>
              <a:rPr lang="en-US" dirty="0"/>
              <a:t>: you will facilitate a conversation based on the families responses to the screener. You have a conversation guide to help guide you as well as a form in the Student Database to record the conversation</a:t>
            </a:r>
          </a:p>
          <a:p>
            <a:pPr lvl="1" indent="-246380"/>
            <a:r>
              <a:rPr lang="en-US" b="1" dirty="0">
                <a:solidFill>
                  <a:schemeClr val="accent5"/>
                </a:solidFill>
              </a:rPr>
              <a:t>SDOH 2-week Check Ins</a:t>
            </a:r>
            <a:r>
              <a:rPr lang="en-US" dirty="0"/>
              <a:t>: If resources are provided to the family, you will follow up with them 2 weeks after the visit to check in</a:t>
            </a:r>
          </a:p>
          <a:p>
            <a:pPr lvl="1" indent="-246380"/>
            <a:r>
              <a:rPr lang="en-US" b="1" dirty="0">
                <a:solidFill>
                  <a:schemeClr val="accent5"/>
                </a:solidFill>
              </a:rPr>
              <a:t>SDOH Follow up</a:t>
            </a:r>
            <a:r>
              <a:rPr lang="en-US" dirty="0"/>
              <a:t>: In visits 2 and 3 you will follow up with the family to check in on any resources provided and see if new needs have arisen</a:t>
            </a:r>
          </a:p>
          <a:p>
            <a:pPr lvl="1" indent="-246380"/>
            <a:r>
              <a:rPr lang="en-US" dirty="0"/>
              <a:t>The </a:t>
            </a:r>
            <a:r>
              <a:rPr lang="en-US" b="1" dirty="0">
                <a:solidFill>
                  <a:schemeClr val="accent5"/>
                </a:solidFill>
              </a:rPr>
              <a:t>BACK Resource Guide</a:t>
            </a:r>
            <a:r>
              <a:rPr lang="en-US" dirty="0"/>
              <a:t> outlines the resources in your area that can help families address their needs. The </a:t>
            </a:r>
            <a:r>
              <a:rPr lang="en-US" b="1" dirty="0">
                <a:solidFill>
                  <a:schemeClr val="accent5"/>
                </a:solidFill>
              </a:rPr>
              <a:t>SDOH 1-pager</a:t>
            </a:r>
            <a:r>
              <a:rPr lang="en-US" dirty="0"/>
              <a:t> will be given to every family and highlights the top resources in the area</a:t>
            </a:r>
          </a:p>
          <a:p>
            <a:pPr lvl="1"/>
            <a:endParaRPr lang="en-US" dirty="0"/>
          </a:p>
        </p:txBody>
      </p:sp>
    </p:spTree>
    <p:extLst>
      <p:ext uri="{BB962C8B-B14F-4D97-AF65-F5344CB8AC3E}">
        <p14:creationId xmlns:p14="http://schemas.microsoft.com/office/powerpoint/2010/main" val="1992211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F35576-6109-24D1-E458-B3692256C762}"/>
              </a:ext>
            </a:extLst>
          </p:cNvPr>
          <p:cNvSpPr>
            <a:spLocks noGrp="1"/>
          </p:cNvSpPr>
          <p:nvPr>
            <p:ph type="title"/>
          </p:nvPr>
        </p:nvSpPr>
        <p:spPr/>
        <p:txBody>
          <a:bodyPr vert="horz" lIns="0" tIns="45720" rIns="0" bIns="0" anchor="b">
            <a:normAutofit/>
          </a:bodyPr>
          <a:lstStyle/>
          <a:p>
            <a:r>
              <a:rPr lang="en-US" dirty="0"/>
              <a:t>SDOH Support in BACK</a:t>
            </a:r>
          </a:p>
        </p:txBody>
      </p:sp>
      <p:sp>
        <p:nvSpPr>
          <p:cNvPr id="5" name="Content Placeholder 4">
            <a:extLst>
              <a:ext uri="{FF2B5EF4-FFF2-40B4-BE49-F238E27FC236}">
                <a16:creationId xmlns:a16="http://schemas.microsoft.com/office/drawing/2014/main" id="{69DAECFB-F5F0-DC52-267C-11888E331E72}"/>
              </a:ext>
            </a:extLst>
          </p:cNvPr>
          <p:cNvSpPr>
            <a:spLocks noGrp="1"/>
          </p:cNvSpPr>
          <p:nvPr>
            <p:ph idx="1"/>
          </p:nvPr>
        </p:nvSpPr>
        <p:spPr/>
        <p:txBody>
          <a:bodyPr vert="horz" lIns="91440" tIns="45720" rIns="91440" bIns="45720" anchor="t">
            <a:normAutofit/>
          </a:bodyPr>
          <a:lstStyle/>
          <a:p>
            <a:r>
              <a:rPr lang="en-US" dirty="0"/>
              <a:t>Families will fill out our social determinants of health screener at their first visit</a:t>
            </a:r>
          </a:p>
          <a:p>
            <a:r>
              <a:rPr lang="en-US" dirty="0"/>
              <a:t>You will review the screener and facilitate a conversation surrounding their social needs to identify what resources, if any, they would like to be connected to and what hesitations, if any, they have that may hold them back</a:t>
            </a:r>
          </a:p>
          <a:p>
            <a:r>
              <a:rPr lang="en-US" dirty="0"/>
              <a:t>The screener is divided into different domains that have been found to affect asthma</a:t>
            </a:r>
          </a:p>
          <a:p>
            <a:pPr marL="0" indent="0" algn="ctr">
              <a:buNone/>
            </a:pPr>
            <a:r>
              <a:rPr lang="en-US" b="1" dirty="0">
                <a:solidFill>
                  <a:schemeClr val="accent1"/>
                </a:solidFill>
              </a:rPr>
              <a:t>Any questions about the screener?</a:t>
            </a:r>
          </a:p>
          <a:p>
            <a:endParaRPr lang="en-US" dirty="0"/>
          </a:p>
        </p:txBody>
      </p:sp>
    </p:spTree>
    <p:extLst>
      <p:ext uri="{BB962C8B-B14F-4D97-AF65-F5344CB8AC3E}">
        <p14:creationId xmlns:p14="http://schemas.microsoft.com/office/powerpoint/2010/main" val="1475728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F35576-6109-24D1-E458-B3692256C762}"/>
              </a:ext>
            </a:extLst>
          </p:cNvPr>
          <p:cNvSpPr>
            <a:spLocks noGrp="1"/>
          </p:cNvSpPr>
          <p:nvPr>
            <p:ph type="title"/>
          </p:nvPr>
        </p:nvSpPr>
        <p:spPr/>
        <p:txBody>
          <a:bodyPr vert="horz" lIns="0" tIns="45720" rIns="0" bIns="0" anchor="b">
            <a:normAutofit/>
          </a:bodyPr>
          <a:lstStyle/>
          <a:p>
            <a:r>
              <a:rPr lang="en-US" dirty="0"/>
              <a:t>BACK Social Needs Screener</a:t>
            </a:r>
          </a:p>
        </p:txBody>
      </p:sp>
      <p:sp>
        <p:nvSpPr>
          <p:cNvPr id="5" name="Content Placeholder 4">
            <a:extLst>
              <a:ext uri="{FF2B5EF4-FFF2-40B4-BE49-F238E27FC236}">
                <a16:creationId xmlns:a16="http://schemas.microsoft.com/office/drawing/2014/main" id="{69DAECFB-F5F0-DC52-267C-11888E331E72}"/>
              </a:ext>
            </a:extLst>
          </p:cNvPr>
          <p:cNvSpPr>
            <a:spLocks noGrp="1"/>
          </p:cNvSpPr>
          <p:nvPr>
            <p:ph idx="1"/>
          </p:nvPr>
        </p:nvSpPr>
        <p:spPr/>
        <p:txBody>
          <a:bodyPr vert="horz" lIns="91440" tIns="45720" rIns="91440" bIns="45720" anchor="t">
            <a:normAutofit fontScale="70000" lnSpcReduction="20000"/>
          </a:bodyPr>
          <a:lstStyle/>
          <a:p>
            <a:r>
              <a:rPr lang="en-US" dirty="0">
                <a:latin typeface="Palatino Linotype"/>
                <a:cs typeface="Times New Roman"/>
              </a:rPr>
              <a:t>Screener Development Process</a:t>
            </a:r>
            <a:endParaRPr lang="en-US" dirty="0">
              <a:latin typeface="Palatino Linotype"/>
            </a:endParaRPr>
          </a:p>
          <a:p>
            <a:pPr lvl="1" indent="-246380"/>
            <a:r>
              <a:rPr lang="en-US" dirty="0">
                <a:latin typeface="Palatino Linotype"/>
                <a:cs typeface="Times New Roman"/>
              </a:rPr>
              <a:t>Modified Delphi process to identify appropriate and priority domains for SDOH screening I</a:t>
            </a:r>
          </a:p>
          <a:p>
            <a:pPr lvl="1" indent="-246380">
              <a:buClr>
                <a:srgbClr val="2A4F1C"/>
              </a:buClr>
            </a:pPr>
            <a:r>
              <a:rPr lang="en-US" dirty="0">
                <a:latin typeface="Palatino Linotype"/>
                <a:cs typeface="Times New Roman"/>
              </a:rPr>
              <a:t>Literature review to identify validated items for inclusion and determine an appropriate tool layout for populations with limited health/general literacy. </a:t>
            </a:r>
            <a:endParaRPr lang="en-US">
              <a:latin typeface="Palatino Linotype"/>
              <a:cs typeface="Times New Roman"/>
            </a:endParaRPr>
          </a:p>
          <a:p>
            <a:pPr lvl="2" indent="-246380"/>
            <a:r>
              <a:rPr lang="en-US" dirty="0">
                <a:latin typeface="Palatino Linotype"/>
                <a:cs typeface="Times New Roman"/>
              </a:rPr>
              <a:t>Layout was adapted from the Boston Medical THRIVE screening tool to include graphic cues for each domain.</a:t>
            </a:r>
          </a:p>
          <a:p>
            <a:pPr lvl="1" indent="-246380">
              <a:buClr>
                <a:srgbClr val="2A4F1C"/>
              </a:buClr>
            </a:pPr>
            <a:r>
              <a:rPr lang="en-US" dirty="0">
                <a:latin typeface="Palatino Linotype"/>
                <a:cs typeface="Times New Roman"/>
              </a:rPr>
              <a:t>Presentation of a screening tool draft at community advisory board meetings for refinement</a:t>
            </a:r>
          </a:p>
          <a:p>
            <a:pPr lvl="1" indent="-246380">
              <a:buClr>
                <a:srgbClr val="2A4F1C"/>
              </a:buClr>
            </a:pPr>
            <a:r>
              <a:rPr lang="en-US" dirty="0">
                <a:latin typeface="Palatino Linotype"/>
                <a:cs typeface="Times New Roman"/>
              </a:rPr>
              <a:t>Pilot in a community health center to get patient feedback to aid further refinement.</a:t>
            </a:r>
            <a:endParaRPr lang="en-US">
              <a:latin typeface="Palatino Linotype"/>
            </a:endParaRPr>
          </a:p>
          <a:p>
            <a:pPr marL="393700" lvl="1" indent="0">
              <a:buClr>
                <a:srgbClr val="2A4F1C"/>
              </a:buClr>
              <a:buNone/>
            </a:pPr>
            <a:endParaRPr lang="en-US" dirty="0">
              <a:cs typeface="Times New Roman"/>
            </a:endParaRPr>
          </a:p>
          <a:p>
            <a:pPr>
              <a:buClr>
                <a:srgbClr val="626B1A"/>
              </a:buClr>
            </a:pPr>
            <a:r>
              <a:rPr lang="en-US" dirty="0"/>
              <a:t>Pilot Findings</a:t>
            </a:r>
          </a:p>
          <a:p>
            <a:pPr lvl="1" indent="-246380"/>
            <a:r>
              <a:rPr lang="en-US" dirty="0">
                <a:solidFill>
                  <a:srgbClr val="000000"/>
                </a:solidFill>
                <a:latin typeface="Palatino Linotype"/>
                <a:cs typeface="Times New Roman"/>
              </a:rPr>
              <a:t>Most families understood the purpose of the tool, felt questions were clear, appropriate, and quick to complete, and liked the pictures. </a:t>
            </a:r>
            <a:endParaRPr lang="en-US">
              <a:solidFill>
                <a:srgbClr val="000000"/>
              </a:solidFill>
              <a:latin typeface="Palatino Linotype" panose="02040502050505030304"/>
              <a:cs typeface="Times New Roman"/>
            </a:endParaRPr>
          </a:p>
          <a:p>
            <a:pPr lvl="1" indent="-246380">
              <a:buClr>
                <a:srgbClr val="2A4F1C"/>
              </a:buClr>
            </a:pPr>
            <a:r>
              <a:rPr lang="en-US" dirty="0">
                <a:solidFill>
                  <a:srgbClr val="000000"/>
                </a:solidFill>
                <a:latin typeface="Palatino Linotype" panose="02040502050505030304"/>
                <a:cs typeface="Times New Roman"/>
              </a:rPr>
              <a:t>Some concerns about families’ willingness to disclose needs.</a:t>
            </a:r>
            <a:endParaRPr lang="en-US">
              <a:solidFill>
                <a:srgbClr val="000000"/>
              </a:solidFill>
              <a:latin typeface="Palatino Linotype"/>
              <a:cs typeface="Times New Roman"/>
            </a:endParaRPr>
          </a:p>
          <a:p>
            <a:pPr lvl="1" indent="-246380">
              <a:buClr>
                <a:srgbClr val="2A4F1C"/>
              </a:buClr>
            </a:pPr>
            <a:r>
              <a:rPr lang="en-US" dirty="0">
                <a:solidFill>
                  <a:srgbClr val="000000"/>
                </a:solidFill>
                <a:latin typeface="Palatino Linotype" panose="02040502050505030304"/>
                <a:cs typeface="Times New Roman"/>
              </a:rPr>
              <a:t>Recommendation to add a statement assuring confidentiality to encourage honest reporting </a:t>
            </a:r>
          </a:p>
          <a:p>
            <a:pPr lvl="1" indent="-246380">
              <a:buClr>
                <a:srgbClr val="2A4F1C"/>
              </a:buClr>
            </a:pPr>
            <a:endParaRPr lang="en-US" dirty="0">
              <a:solidFill>
                <a:srgbClr val="000000"/>
              </a:solidFill>
              <a:latin typeface="Times New Roman"/>
              <a:cs typeface="Times New Roman"/>
            </a:endParaRPr>
          </a:p>
          <a:p>
            <a:pPr marL="0" indent="0" algn="ctr">
              <a:buNone/>
            </a:pPr>
            <a:r>
              <a:rPr lang="en-US" b="1" dirty="0">
                <a:solidFill>
                  <a:schemeClr val="accent1"/>
                </a:solidFill>
              </a:rPr>
              <a:t>Any questions about the screener?</a:t>
            </a:r>
          </a:p>
          <a:p>
            <a:endParaRPr lang="en-US" dirty="0"/>
          </a:p>
        </p:txBody>
      </p:sp>
    </p:spTree>
    <p:extLst>
      <p:ext uri="{BB962C8B-B14F-4D97-AF65-F5344CB8AC3E}">
        <p14:creationId xmlns:p14="http://schemas.microsoft.com/office/powerpoint/2010/main" val="131286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0BDA7-28A8-CCE1-47FF-361627D0AB0C}"/>
              </a:ext>
            </a:extLst>
          </p:cNvPr>
          <p:cNvSpPr>
            <a:spLocks noGrp="1"/>
          </p:cNvSpPr>
          <p:nvPr>
            <p:ph type="title"/>
          </p:nvPr>
        </p:nvSpPr>
        <p:spPr/>
        <p:txBody>
          <a:bodyPr/>
          <a:lstStyle/>
          <a:p>
            <a:r>
              <a:rPr lang="en-US" dirty="0"/>
              <a:t>SDOH Conversation Guide</a:t>
            </a:r>
          </a:p>
        </p:txBody>
      </p:sp>
      <p:sp>
        <p:nvSpPr>
          <p:cNvPr id="3" name="Content Placeholder 2">
            <a:extLst>
              <a:ext uri="{FF2B5EF4-FFF2-40B4-BE49-F238E27FC236}">
                <a16:creationId xmlns:a16="http://schemas.microsoft.com/office/drawing/2014/main" id="{FF545630-345D-71CC-39DC-DE0020EDA3F4}"/>
              </a:ext>
            </a:extLst>
          </p:cNvPr>
          <p:cNvSpPr>
            <a:spLocks noGrp="1"/>
          </p:cNvSpPr>
          <p:nvPr>
            <p:ph idx="1"/>
          </p:nvPr>
        </p:nvSpPr>
        <p:spPr/>
        <p:txBody>
          <a:bodyPr vert="horz" lIns="91440" tIns="45720" rIns="91440" bIns="45720" anchor="t">
            <a:normAutofit/>
          </a:bodyPr>
          <a:lstStyle/>
          <a:p>
            <a:pPr marL="0" indent="0" algn="ctr">
              <a:buNone/>
            </a:pPr>
            <a:endParaRPr lang="en-US" b="1" dirty="0">
              <a:solidFill>
                <a:schemeClr val="accent1"/>
              </a:solidFill>
            </a:endParaRPr>
          </a:p>
          <a:p>
            <a:pPr marL="0" indent="0" algn="ctr">
              <a:buNone/>
            </a:pPr>
            <a:r>
              <a:rPr lang="en-US" b="1" dirty="0">
                <a:solidFill>
                  <a:schemeClr val="accent1"/>
                </a:solidFill>
              </a:rPr>
              <a:t>Let’s walk through the SDOH Conversation Guide together</a:t>
            </a:r>
          </a:p>
          <a:p>
            <a:endParaRPr lang="en-US" dirty="0">
              <a:solidFill>
                <a:schemeClr val="accent1"/>
              </a:solidFill>
            </a:endParaRPr>
          </a:p>
          <a:p>
            <a:r>
              <a:rPr lang="en-US" dirty="0"/>
              <a:t>Even if families don’t indicate any needs on their screener, there are still some questions to ask</a:t>
            </a:r>
          </a:p>
          <a:p>
            <a:r>
              <a:rPr lang="en-US" dirty="0"/>
              <a:t>You will help families prioritize their TOP 2 SDOH needs if they have indicated 3 or more needs</a:t>
            </a:r>
          </a:p>
          <a:p>
            <a:endParaRPr lang="en-US" dirty="0">
              <a:solidFill>
                <a:srgbClr val="FF0000"/>
              </a:solidFill>
            </a:endParaRPr>
          </a:p>
        </p:txBody>
      </p:sp>
    </p:spTree>
    <p:extLst>
      <p:ext uri="{BB962C8B-B14F-4D97-AF65-F5344CB8AC3E}">
        <p14:creationId xmlns:p14="http://schemas.microsoft.com/office/powerpoint/2010/main" val="21300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FE179-8CD9-4526-483D-EEA42B324401}"/>
              </a:ext>
            </a:extLst>
          </p:cNvPr>
          <p:cNvSpPr>
            <a:spLocks noGrp="1"/>
          </p:cNvSpPr>
          <p:nvPr>
            <p:ph type="title"/>
          </p:nvPr>
        </p:nvSpPr>
        <p:spPr/>
        <p:txBody>
          <a:bodyPr/>
          <a:lstStyle/>
          <a:p>
            <a:r>
              <a:rPr lang="en-US" dirty="0"/>
              <a:t>SDOH 2-week Check In</a:t>
            </a:r>
          </a:p>
        </p:txBody>
      </p:sp>
      <p:sp>
        <p:nvSpPr>
          <p:cNvPr id="3" name="Content Placeholder 2">
            <a:extLst>
              <a:ext uri="{FF2B5EF4-FFF2-40B4-BE49-F238E27FC236}">
                <a16:creationId xmlns:a16="http://schemas.microsoft.com/office/drawing/2014/main" id="{107A37B9-AE09-9DB8-B8A1-B6559D5C35B5}"/>
              </a:ext>
            </a:extLst>
          </p:cNvPr>
          <p:cNvSpPr>
            <a:spLocks noGrp="1"/>
          </p:cNvSpPr>
          <p:nvPr>
            <p:ph idx="1"/>
          </p:nvPr>
        </p:nvSpPr>
        <p:spPr/>
        <p:txBody>
          <a:bodyPr vert="horz" lIns="91440" tIns="45720" rIns="91440" bIns="45720" anchor="t">
            <a:normAutofit/>
          </a:bodyPr>
          <a:lstStyle/>
          <a:p>
            <a:r>
              <a:rPr lang="en-US" dirty="0"/>
              <a:t>The information about the 2-week check in is in the </a:t>
            </a:r>
            <a:r>
              <a:rPr lang="en-US" b="1" dirty="0">
                <a:solidFill>
                  <a:schemeClr val="accent6"/>
                </a:solidFill>
              </a:rPr>
              <a:t>Visit 1 (and 2) Logs</a:t>
            </a:r>
          </a:p>
          <a:p>
            <a:r>
              <a:rPr lang="en-US" dirty="0"/>
              <a:t>You will send a text to confirm that the resources you provided were helpful 2 weeks after resources were provided during visit 1 or 2</a:t>
            </a:r>
          </a:p>
          <a:p>
            <a:pPr lvl="1"/>
            <a:r>
              <a:rPr lang="en-US" dirty="0"/>
              <a:t>New resources will not be provided in visit 3 so there will not be a need to do a 2-week check in</a:t>
            </a:r>
          </a:p>
          <a:p>
            <a:r>
              <a:rPr lang="en-US" dirty="0"/>
              <a:t>If you don’t hear back, you will assume that it went well</a:t>
            </a:r>
          </a:p>
          <a:p>
            <a:r>
              <a:rPr lang="en-US" dirty="0"/>
              <a:t>If you hear back that they are having difficulties, you will connect with them to help troubleshoot</a:t>
            </a:r>
          </a:p>
        </p:txBody>
      </p:sp>
    </p:spTree>
    <p:extLst>
      <p:ext uri="{BB962C8B-B14F-4D97-AF65-F5344CB8AC3E}">
        <p14:creationId xmlns:p14="http://schemas.microsoft.com/office/powerpoint/2010/main" val="3913346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4F925-DC09-9057-7D00-F9021D975133}"/>
              </a:ext>
            </a:extLst>
          </p:cNvPr>
          <p:cNvSpPr>
            <a:spLocks noGrp="1"/>
          </p:cNvSpPr>
          <p:nvPr>
            <p:ph type="title"/>
          </p:nvPr>
        </p:nvSpPr>
        <p:spPr/>
        <p:txBody>
          <a:bodyPr/>
          <a:lstStyle/>
          <a:p>
            <a:r>
              <a:rPr lang="en-US" dirty="0"/>
              <a:t>SDOH Follow Up V2 and V3</a:t>
            </a:r>
          </a:p>
        </p:txBody>
      </p:sp>
      <p:sp>
        <p:nvSpPr>
          <p:cNvPr id="3" name="Content Placeholder 2">
            <a:extLst>
              <a:ext uri="{FF2B5EF4-FFF2-40B4-BE49-F238E27FC236}">
                <a16:creationId xmlns:a16="http://schemas.microsoft.com/office/drawing/2014/main" id="{AB5E23FD-7A35-102E-D7D8-E8463A459364}"/>
              </a:ext>
            </a:extLst>
          </p:cNvPr>
          <p:cNvSpPr>
            <a:spLocks noGrp="1"/>
          </p:cNvSpPr>
          <p:nvPr>
            <p:ph idx="1"/>
          </p:nvPr>
        </p:nvSpPr>
        <p:spPr/>
        <p:txBody>
          <a:bodyPr vert="horz" lIns="91440" tIns="45720" rIns="91440" bIns="45720" anchor="t">
            <a:normAutofit/>
          </a:bodyPr>
          <a:lstStyle/>
          <a:p>
            <a:r>
              <a:rPr lang="en-US" dirty="0"/>
              <a:t>During visits 2 and 3 you will follow up with families to find out more about connecting with the resources you provided and asking about any new needs that might have emerged</a:t>
            </a:r>
          </a:p>
          <a:p>
            <a:endParaRPr lang="en-US" dirty="0"/>
          </a:p>
          <a:p>
            <a:pPr marL="0" indent="0" algn="ctr">
              <a:buNone/>
            </a:pPr>
            <a:r>
              <a:rPr lang="en-US" dirty="0"/>
              <a:t>Let’s walk through the </a:t>
            </a:r>
            <a:r>
              <a:rPr lang="en-US" b="1" dirty="0">
                <a:solidFill>
                  <a:schemeClr val="accent6"/>
                </a:solidFill>
              </a:rPr>
              <a:t>SDOH Follow up </a:t>
            </a:r>
            <a:r>
              <a:rPr lang="en-US" dirty="0"/>
              <a:t>Form together</a:t>
            </a:r>
          </a:p>
        </p:txBody>
      </p:sp>
    </p:spTree>
    <p:extLst>
      <p:ext uri="{BB962C8B-B14F-4D97-AF65-F5344CB8AC3E}">
        <p14:creationId xmlns:p14="http://schemas.microsoft.com/office/powerpoint/2010/main" val="4148325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4F453-EDF7-247A-693A-FA71C6E8B51F}"/>
              </a:ext>
            </a:extLst>
          </p:cNvPr>
          <p:cNvSpPr>
            <a:spLocks noGrp="1"/>
          </p:cNvSpPr>
          <p:nvPr>
            <p:ph type="title"/>
          </p:nvPr>
        </p:nvSpPr>
        <p:spPr/>
        <p:txBody>
          <a:bodyPr/>
          <a:lstStyle/>
          <a:p>
            <a:r>
              <a:rPr lang="en-US" dirty="0"/>
              <a:t>Resource Guide</a:t>
            </a:r>
          </a:p>
        </p:txBody>
      </p:sp>
      <p:sp>
        <p:nvSpPr>
          <p:cNvPr id="3" name="Content Placeholder 2">
            <a:extLst>
              <a:ext uri="{FF2B5EF4-FFF2-40B4-BE49-F238E27FC236}">
                <a16:creationId xmlns:a16="http://schemas.microsoft.com/office/drawing/2014/main" id="{81944F0A-4097-7271-22F3-144C840E33B7}"/>
              </a:ext>
            </a:extLst>
          </p:cNvPr>
          <p:cNvSpPr>
            <a:spLocks noGrp="1"/>
          </p:cNvSpPr>
          <p:nvPr>
            <p:ph idx="1"/>
          </p:nvPr>
        </p:nvSpPr>
        <p:spPr/>
        <p:txBody>
          <a:bodyPr/>
          <a:lstStyle/>
          <a:p>
            <a:r>
              <a:rPr lang="en-US" dirty="0"/>
              <a:t>Our team created a resource guide in collaboration with our Community Advisory Boards, Trailhead Regional Health Connectors, and other community members</a:t>
            </a:r>
          </a:p>
          <a:p>
            <a:r>
              <a:rPr lang="en-US" dirty="0"/>
              <a:t>This is meant for you to use when a family indicated an unmet need. Every family also receives a shorter “1 page” version for their region</a:t>
            </a:r>
          </a:p>
          <a:p>
            <a:r>
              <a:rPr lang="en-US" dirty="0"/>
              <a:t>There is a tab covering statewide resources as well as a tab for each region</a:t>
            </a:r>
          </a:p>
          <a:p>
            <a:r>
              <a:rPr lang="en-US" dirty="0"/>
              <a:t>This is meant to be a living document. If you notice something is wrong and needs to be changed, please let us know to update it</a:t>
            </a:r>
          </a:p>
          <a:p>
            <a:pPr marL="0" indent="0" algn="ctr">
              <a:buNone/>
            </a:pPr>
            <a:r>
              <a:rPr lang="en-US" b="1" dirty="0">
                <a:solidFill>
                  <a:schemeClr val="accent1"/>
                </a:solidFill>
              </a:rPr>
              <a:t>Take some time to review the document and ask any questions!</a:t>
            </a:r>
          </a:p>
        </p:txBody>
      </p:sp>
    </p:spTree>
    <p:extLst>
      <p:ext uri="{BB962C8B-B14F-4D97-AF65-F5344CB8AC3E}">
        <p14:creationId xmlns:p14="http://schemas.microsoft.com/office/powerpoint/2010/main" val="3381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37238-1787-D759-FCE6-F1E5238350B0}"/>
              </a:ext>
            </a:extLst>
          </p:cNvPr>
          <p:cNvSpPr>
            <a:spLocks noGrp="1"/>
          </p:cNvSpPr>
          <p:nvPr>
            <p:ph type="title"/>
          </p:nvPr>
        </p:nvSpPr>
        <p:spPr/>
        <p:txBody>
          <a:bodyPr/>
          <a:lstStyle/>
          <a:p>
            <a:r>
              <a:rPr lang="en-US" dirty="0"/>
              <a:t>Let’s Practice!</a:t>
            </a:r>
          </a:p>
        </p:txBody>
      </p:sp>
      <p:sp>
        <p:nvSpPr>
          <p:cNvPr id="3" name="Content Placeholder 2">
            <a:extLst>
              <a:ext uri="{FF2B5EF4-FFF2-40B4-BE49-F238E27FC236}">
                <a16:creationId xmlns:a16="http://schemas.microsoft.com/office/drawing/2014/main" id="{DC6014D1-0737-98AE-250A-93315A7B44B7}"/>
              </a:ext>
            </a:extLst>
          </p:cNvPr>
          <p:cNvSpPr>
            <a:spLocks noGrp="1"/>
          </p:cNvSpPr>
          <p:nvPr>
            <p:ph idx="1"/>
          </p:nvPr>
        </p:nvSpPr>
        <p:spPr/>
        <p:txBody>
          <a:bodyPr vert="horz" lIns="91440" tIns="45720" rIns="91440" bIns="45720" anchor="t">
            <a:normAutofit/>
          </a:bodyPr>
          <a:lstStyle/>
          <a:p>
            <a:r>
              <a:rPr lang="en-US" dirty="0"/>
              <a:t>Everyone pair up – you have each been provided 2 completed SDOH screeners. Each of you take a turn guiding a conversation based on how the screener was filled out</a:t>
            </a:r>
          </a:p>
          <a:p>
            <a:pPr>
              <a:buClr>
                <a:srgbClr val="626B1A"/>
              </a:buClr>
            </a:pPr>
            <a:r>
              <a:rPr lang="en-US" dirty="0">
                <a:solidFill>
                  <a:srgbClr val="000000"/>
                </a:solidFill>
              </a:rPr>
              <a:t>Save your screeners and SDOH conversation forms to practice entering into </a:t>
            </a:r>
            <a:r>
              <a:rPr lang="en-US" dirty="0" err="1">
                <a:solidFill>
                  <a:srgbClr val="000000"/>
                </a:solidFill>
              </a:rPr>
              <a:t>REDCap</a:t>
            </a:r>
            <a:r>
              <a:rPr lang="en-US" dirty="0">
                <a:solidFill>
                  <a:srgbClr val="000000"/>
                </a:solidFill>
              </a:rPr>
              <a:t> over the next two days</a:t>
            </a:r>
          </a:p>
          <a:p>
            <a:endParaRPr lang="en-US" dirty="0">
              <a:solidFill>
                <a:srgbClr val="FF0000"/>
              </a:solidFill>
            </a:endParaRPr>
          </a:p>
          <a:p>
            <a:endParaRPr lang="en-US" dirty="0">
              <a:solidFill>
                <a:srgbClr val="FF0000"/>
              </a:solidFill>
            </a:endParaRPr>
          </a:p>
        </p:txBody>
      </p:sp>
    </p:spTree>
    <p:extLst>
      <p:ext uri="{BB962C8B-B14F-4D97-AF65-F5344CB8AC3E}">
        <p14:creationId xmlns:p14="http://schemas.microsoft.com/office/powerpoint/2010/main" val="2002166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A8854-BB27-5299-1F1A-8D74C3009E87}"/>
              </a:ext>
            </a:extLst>
          </p:cNvPr>
          <p:cNvSpPr>
            <a:spLocks noGrp="1"/>
          </p:cNvSpPr>
          <p:nvPr>
            <p:ph type="title"/>
          </p:nvPr>
        </p:nvSpPr>
        <p:spPr/>
        <p:txBody>
          <a:bodyPr vert="horz" lIns="0" tIns="45720" rIns="0" bIns="0" anchor="b">
            <a:normAutofit/>
          </a:bodyPr>
          <a:lstStyle/>
          <a:p>
            <a:r>
              <a:rPr lang="en-US" dirty="0"/>
              <a:t>Scenario 1</a:t>
            </a:r>
          </a:p>
        </p:txBody>
      </p:sp>
      <p:sp>
        <p:nvSpPr>
          <p:cNvPr id="3" name="Content Placeholder 2">
            <a:extLst>
              <a:ext uri="{FF2B5EF4-FFF2-40B4-BE49-F238E27FC236}">
                <a16:creationId xmlns:a16="http://schemas.microsoft.com/office/drawing/2014/main" id="{D3D645C9-D4AB-2827-519B-9C528D7DD708}"/>
              </a:ext>
            </a:extLst>
          </p:cNvPr>
          <p:cNvSpPr>
            <a:spLocks noGrp="1"/>
          </p:cNvSpPr>
          <p:nvPr>
            <p:ph idx="1"/>
          </p:nvPr>
        </p:nvSpPr>
        <p:spPr/>
        <p:txBody>
          <a:bodyPr vert="horz" lIns="91440" tIns="45720" rIns="91440" bIns="45720" anchor="t">
            <a:normAutofit/>
          </a:bodyPr>
          <a:lstStyle/>
          <a:p>
            <a:r>
              <a:rPr lang="en-US" dirty="0"/>
              <a:t>The family switched employer insurance recently to a lower cost plan and their insurance is not paying for the prescribed controller medication</a:t>
            </a:r>
          </a:p>
          <a:p>
            <a:pPr>
              <a:buClr>
                <a:srgbClr val="626B1A"/>
              </a:buClr>
            </a:pPr>
            <a:r>
              <a:rPr lang="en-US" dirty="0"/>
              <a:t>Child is on insurance through their employer but finances are tight and they're wondering if they should look into public health insurance for their child (</a:t>
            </a:r>
            <a:r>
              <a:rPr lang="en-US" dirty="0" err="1"/>
              <a:t>Medicid</a:t>
            </a:r>
            <a:r>
              <a:rPr lang="en-US" dirty="0"/>
              <a:t>/CHP+)</a:t>
            </a:r>
          </a:p>
        </p:txBody>
      </p:sp>
    </p:spTree>
    <p:extLst>
      <p:ext uri="{BB962C8B-B14F-4D97-AF65-F5344CB8AC3E}">
        <p14:creationId xmlns:p14="http://schemas.microsoft.com/office/powerpoint/2010/main" val="3215268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94D94-6872-D0F5-5F3E-089703F9CA00}"/>
              </a:ext>
            </a:extLst>
          </p:cNvPr>
          <p:cNvSpPr>
            <a:spLocks noGrp="1"/>
          </p:cNvSpPr>
          <p:nvPr>
            <p:ph type="title"/>
          </p:nvPr>
        </p:nvSpPr>
        <p:spPr/>
        <p:txBody>
          <a:bodyPr vert="horz" lIns="0" tIns="45720" rIns="0" bIns="0" anchor="b">
            <a:normAutofit fontScale="90000"/>
          </a:bodyPr>
          <a:lstStyle/>
          <a:p>
            <a:br>
              <a:rPr lang="en-US" dirty="0"/>
            </a:br>
            <a:r>
              <a:rPr lang="en-US" dirty="0"/>
              <a:t>Scenario 2</a:t>
            </a:r>
          </a:p>
        </p:txBody>
      </p:sp>
      <p:sp>
        <p:nvSpPr>
          <p:cNvPr id="3" name="Content Placeholder 2">
            <a:extLst>
              <a:ext uri="{FF2B5EF4-FFF2-40B4-BE49-F238E27FC236}">
                <a16:creationId xmlns:a16="http://schemas.microsoft.com/office/drawing/2014/main" id="{3E4D7FE2-2859-659A-56B0-4CC0AA206BA4}"/>
              </a:ext>
            </a:extLst>
          </p:cNvPr>
          <p:cNvSpPr>
            <a:spLocks noGrp="1"/>
          </p:cNvSpPr>
          <p:nvPr>
            <p:ph idx="1"/>
          </p:nvPr>
        </p:nvSpPr>
        <p:spPr/>
        <p:txBody>
          <a:bodyPr vert="horz" lIns="91440" tIns="45720" rIns="91440" bIns="45720" anchor="t">
            <a:normAutofit/>
          </a:bodyPr>
          <a:lstStyle/>
          <a:p>
            <a:r>
              <a:rPr lang="en-US" dirty="0"/>
              <a:t>This child is on Medicaid and family is happy with their coverage and they have had no problem with non-coverage of prescribed asthma medications</a:t>
            </a:r>
          </a:p>
          <a:p>
            <a:pPr>
              <a:buClr>
                <a:srgbClr val="626B1A"/>
              </a:buClr>
            </a:pPr>
            <a:r>
              <a:rPr lang="en-US" dirty="0"/>
              <a:t>The family has been trying to reapply for SNAP but it has now been 2 months and they haven't heard anything about their application</a:t>
            </a:r>
          </a:p>
          <a:p>
            <a:pPr>
              <a:buClr>
                <a:srgbClr val="626B1A"/>
              </a:buClr>
            </a:pPr>
            <a:r>
              <a:rPr lang="en-US" dirty="0"/>
              <a:t>They have lots of other concerns that may be affecting the child's asthma</a:t>
            </a:r>
          </a:p>
          <a:p>
            <a:pPr>
              <a:buClr>
                <a:srgbClr val="626B1A"/>
              </a:buClr>
            </a:pPr>
            <a:r>
              <a:rPr lang="en-US" dirty="0"/>
              <a:t>In this scenario, you will need to help them prioritize their concerns and support the caregiver with their sense of overwhelm</a:t>
            </a:r>
          </a:p>
          <a:p>
            <a:pPr>
              <a:buClr>
                <a:srgbClr val="626B1A"/>
              </a:buClr>
            </a:pPr>
            <a:endParaRPr lang="en-US" dirty="0"/>
          </a:p>
        </p:txBody>
      </p:sp>
    </p:spTree>
    <p:extLst>
      <p:ext uri="{BB962C8B-B14F-4D97-AF65-F5344CB8AC3E}">
        <p14:creationId xmlns:p14="http://schemas.microsoft.com/office/powerpoint/2010/main" val="59534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entation on brainstorming">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3"/>
        </a:lnRef>
        <a:fillRef idx="2">
          <a:schemeClr val="accent3"/>
        </a:fillRef>
        <a:effectRef idx="1">
          <a:schemeClr val="accent3"/>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none" rtlCol="0">
        <a:spAutoFit/>
      </a:bodyPr>
      <a:lstStyle>
        <a:defPPr>
          <a:defRPr dirty="0" err="1" smtClean="0"/>
        </a:defPPr>
      </a:lstStyle>
    </a:txDef>
  </a:objectDefaults>
  <a:extraClrSchemeLst/>
  <a:extLst>
    <a:ext uri="{05A4C25C-085E-4340-85A3-A5531E510DB2}">
      <thm15:themeFamily xmlns:thm15="http://schemas.microsoft.com/office/thememl/2012/main" name="Business brainstorming presentation.potx" id="{DE77CA07-3D7A-4CF2-AF02-587F794CB3CB}" vid="{13C2A94F-C0A1-4622-B71C-29A3B00D5E0B}"/>
    </a:ext>
  </a:extLst>
</a:theme>
</file>

<file path=ppt/theme/theme2.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op 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1B0D9056337B4D8292ACB9AA5648C9" ma:contentTypeVersion="14" ma:contentTypeDescription="Create a new document." ma:contentTypeScope="" ma:versionID="86ee8104be12c624d62a5ac69e241bdf">
  <xsd:schema xmlns:xsd="http://www.w3.org/2001/XMLSchema" xmlns:xs="http://www.w3.org/2001/XMLSchema" xmlns:p="http://schemas.microsoft.com/office/2006/metadata/properties" xmlns:ns3="785786dc-e711-4a7b-b32c-9920836a8343" xmlns:ns4="9bf9d2b8-5e1b-40b4-babd-e224c842c625" targetNamespace="http://schemas.microsoft.com/office/2006/metadata/properties" ma:root="true" ma:fieldsID="fc1b08a9442bccdbd81645733a5cf4a8" ns3:_="" ns4:_="">
    <xsd:import namespace="785786dc-e711-4a7b-b32c-9920836a8343"/>
    <xsd:import namespace="9bf9d2b8-5e1b-40b4-babd-e224c842c62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_activity"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5786dc-e711-4a7b-b32c-9920836a83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_activity" ma:index="19" nillable="true" ma:displayName="_activity" ma:hidden="true" ma:internalName="_activity">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bf9d2b8-5e1b-40b4-babd-e224c842c62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85786dc-e711-4a7b-b32c-9920836a8343" xsi:nil="true"/>
  </documentManagement>
</p:properties>
</file>

<file path=customXml/itemProps1.xml><?xml version="1.0" encoding="utf-8"?>
<ds:datastoreItem xmlns:ds="http://schemas.openxmlformats.org/officeDocument/2006/customXml" ds:itemID="{63AC9087-3486-4D98-BAC1-B5798679A1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5786dc-e711-4a7b-b32c-9920836a8343"/>
    <ds:schemaRef ds:uri="9bf9d2b8-5e1b-40b4-babd-e224c842c6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DE079A-1DD6-4D6C-A38E-0231A50D224E}">
  <ds:schemaRefs>
    <ds:schemaRef ds:uri="http://schemas.microsoft.com/sharepoint/v3/contenttype/forms"/>
  </ds:schemaRefs>
</ds:datastoreItem>
</file>

<file path=customXml/itemProps3.xml><?xml version="1.0" encoding="utf-8"?>
<ds:datastoreItem xmlns:ds="http://schemas.openxmlformats.org/officeDocument/2006/customXml" ds:itemID="{1607BCCE-CE51-4C65-A04E-2E141F0B29CC}">
  <ds:schemaRefs>
    <ds:schemaRef ds:uri="http://www.w3.org/XML/1998/namespace"/>
    <ds:schemaRef ds:uri="http://purl.org/dc/terms/"/>
    <ds:schemaRef ds:uri="http://schemas.openxmlformats.org/package/2006/metadata/core-properties"/>
    <ds:schemaRef ds:uri="http://purl.org/dc/elements/1.1/"/>
    <ds:schemaRef ds:uri="http://schemas.microsoft.com/office/2006/documentManagement/types"/>
    <ds:schemaRef ds:uri="http://schemas.microsoft.com/office/2006/metadata/properties"/>
    <ds:schemaRef ds:uri="785786dc-e711-4a7b-b32c-9920836a8343"/>
    <ds:schemaRef ds:uri="9bf9d2b8-5e1b-40b4-babd-e224c842c625"/>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11889</TotalTime>
  <Words>5727</Words>
  <Application>Microsoft Office PowerPoint</Application>
  <PresentationFormat>Widescreen</PresentationFormat>
  <Paragraphs>790</Paragraphs>
  <Slides>101</Slides>
  <Notes>46</Notes>
  <HiddenSlides>0</HiddenSlides>
  <MMClips>0</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101</vt:i4>
      </vt:variant>
    </vt:vector>
  </HeadingPairs>
  <TitlesOfParts>
    <vt:vector size="120" baseType="lpstr">
      <vt:lpstr>AdvOT635f2c37</vt:lpstr>
      <vt:lpstr>Aharoni</vt:lpstr>
      <vt:lpstr>Arial</vt:lpstr>
      <vt:lpstr>Arial Rounded MT Bold</vt:lpstr>
      <vt:lpstr>Calibri</vt:lpstr>
      <vt:lpstr>Calibri Light</vt:lpstr>
      <vt:lpstr>Century Gothic</vt:lpstr>
      <vt:lpstr>Cooper Hewitt</vt:lpstr>
      <vt:lpstr>Palatino Linotype</vt:lpstr>
      <vt:lpstr>Times</vt:lpstr>
      <vt:lpstr>Times New Roman</vt:lpstr>
      <vt:lpstr>Trebuchet MS</vt:lpstr>
      <vt:lpstr>Verdana</vt:lpstr>
      <vt:lpstr>Wingdings</vt:lpstr>
      <vt:lpstr>Wingdings 2</vt:lpstr>
      <vt:lpstr>Presentation on brainstorming</vt:lpstr>
      <vt:lpstr>Office Theme</vt:lpstr>
      <vt:lpstr>Office Theme</vt:lpstr>
      <vt:lpstr>Office Theme</vt:lpstr>
      <vt:lpstr>Asthma Navigator Training</vt:lpstr>
      <vt:lpstr>Agenda</vt:lpstr>
      <vt:lpstr>Introductions</vt:lpstr>
      <vt:lpstr>Core Research Team</vt:lpstr>
      <vt:lpstr>Icebreaker and Community Agreement</vt:lpstr>
      <vt:lpstr>Who did it?</vt:lpstr>
      <vt:lpstr>Community Agreement</vt:lpstr>
      <vt:lpstr>Asthma Review</vt:lpstr>
      <vt:lpstr>Asthma: Burden</vt:lpstr>
      <vt:lpstr>PowerPoint Presentation</vt:lpstr>
      <vt:lpstr>Why Asthma?</vt:lpstr>
      <vt:lpstr>Asthma Medications</vt:lpstr>
      <vt:lpstr>What is Asthma?</vt:lpstr>
      <vt:lpstr>Pathology of Asthma</vt:lpstr>
      <vt:lpstr>Diagnosis of Asthma</vt:lpstr>
      <vt:lpstr>Diagnosing Asthma: Medical History</vt:lpstr>
      <vt:lpstr> Diagnosis of Asthma - Partially Reversible Airflow Obstruction </vt:lpstr>
      <vt:lpstr>Ongoing Asthma Assessment  and Monitoring  </vt:lpstr>
      <vt:lpstr>Asthma Assessment and Monitoring</vt:lpstr>
      <vt:lpstr>Assessing Control</vt:lpstr>
      <vt:lpstr>Treating Asthma to Control Symptoms and Minimize Risk</vt:lpstr>
      <vt:lpstr>Short-acting beta2-agonist (SABA): Reliever or Rescue Inhaler</vt:lpstr>
      <vt:lpstr>Short-acting beta2-agonist (SABA)</vt:lpstr>
      <vt:lpstr>Controller Inhalers</vt:lpstr>
      <vt:lpstr>Controllers</vt:lpstr>
      <vt:lpstr>Anti-inflammatory Agents</vt:lpstr>
      <vt:lpstr>Inhaled Corticosteroids (ICS)</vt:lpstr>
      <vt:lpstr>Inhaled Corticosteroids (ICS)</vt:lpstr>
      <vt:lpstr>Inhaled Corticosteroids</vt:lpstr>
      <vt:lpstr>Spacers or Holding Chambers</vt:lpstr>
      <vt:lpstr>Preparing and Cleaning Spacers</vt:lpstr>
      <vt:lpstr>Oral Corticosteroids</vt:lpstr>
      <vt:lpstr>Controllers</vt:lpstr>
      <vt:lpstr>Combination Controller Inhalers: ICS + LABA</vt:lpstr>
      <vt:lpstr>Combination Controller Inhalers: ICS + LABA</vt:lpstr>
      <vt:lpstr>Biologics</vt:lpstr>
      <vt:lpstr>Asthma Triggers</vt:lpstr>
      <vt:lpstr>Asthma Triggers</vt:lpstr>
      <vt:lpstr>Allergies</vt:lpstr>
      <vt:lpstr>Irritants</vt:lpstr>
      <vt:lpstr>PowerPoint Presentation</vt:lpstr>
      <vt:lpstr>Strong Emotions</vt:lpstr>
      <vt:lpstr>Illness</vt:lpstr>
      <vt:lpstr>Exercise/Physical Activity-Induced Asthma</vt:lpstr>
      <vt:lpstr>Strategies to Support Physical Activity Participation</vt:lpstr>
      <vt:lpstr>What is an Asthma Action Plan?</vt:lpstr>
      <vt:lpstr>PowerPoint Presentation</vt:lpstr>
      <vt:lpstr>What are the components?</vt:lpstr>
      <vt:lpstr>PowerPoint Presentation</vt:lpstr>
      <vt:lpstr>Yellow Zone: Caution, time for action </vt:lpstr>
      <vt:lpstr>Three Zones Plan</vt:lpstr>
      <vt:lpstr>Regular routine visits with Health Care Provider</vt:lpstr>
      <vt:lpstr>Lunch</vt:lpstr>
      <vt:lpstr>Project Overview</vt:lpstr>
      <vt:lpstr>School based asthma program</vt:lpstr>
      <vt:lpstr>Funding</vt:lpstr>
      <vt:lpstr>Intervention</vt:lpstr>
      <vt:lpstr>Regions</vt:lpstr>
      <vt:lpstr>PowerPoint Presentation</vt:lpstr>
      <vt:lpstr>Program Elements</vt:lpstr>
      <vt:lpstr>PowerPoint Presentation</vt:lpstr>
      <vt:lpstr>Asthma Navigator Role</vt:lpstr>
      <vt:lpstr>Asthma Navigator Role</vt:lpstr>
      <vt:lpstr>Different types of data</vt:lpstr>
      <vt:lpstr>Interviewing Skills- Building Rapport</vt:lpstr>
      <vt:lpstr>Interviewing Skills- Probing</vt:lpstr>
      <vt:lpstr>Interviewing Skills</vt:lpstr>
      <vt:lpstr>Asthma Navigator Journey</vt:lpstr>
      <vt:lpstr>Intervention: Data Collection and RedCap Overview</vt:lpstr>
      <vt:lpstr>Timeline</vt:lpstr>
      <vt:lpstr>PowerPoint Presentation</vt:lpstr>
      <vt:lpstr>PowerPoint Presentation</vt:lpstr>
      <vt:lpstr>PowerPoint Presentation</vt:lpstr>
      <vt:lpstr>Database Overview</vt:lpstr>
      <vt:lpstr>Database Overview</vt:lpstr>
      <vt:lpstr>Types of Data Collection</vt:lpstr>
      <vt:lpstr>School Database</vt:lpstr>
      <vt:lpstr>Clinics Database</vt:lpstr>
      <vt:lpstr>Regional Database</vt:lpstr>
      <vt:lpstr>Student Database</vt:lpstr>
      <vt:lpstr>Break</vt:lpstr>
      <vt:lpstr>Social Determinants of Health</vt:lpstr>
      <vt:lpstr>Objectives</vt:lpstr>
      <vt:lpstr>PowerPoint Presentation</vt:lpstr>
      <vt:lpstr>Maslow’s Hierarchy of Needs </vt:lpstr>
      <vt:lpstr>PowerPoint Presentation</vt:lpstr>
      <vt:lpstr>National Academy of Medicine Social Determinants of Health 101 for Health care: Five Plus Five</vt:lpstr>
      <vt:lpstr>PowerPoint Presentation</vt:lpstr>
      <vt:lpstr>PowerPoint Presentation</vt:lpstr>
      <vt:lpstr>PowerPoint Presentation</vt:lpstr>
      <vt:lpstr>PowerPoint Presentation</vt:lpstr>
      <vt:lpstr>SDOH Management in BACK</vt:lpstr>
      <vt:lpstr>SDOH Support in BACK</vt:lpstr>
      <vt:lpstr>BACK Social Needs Screener</vt:lpstr>
      <vt:lpstr>SDOH Conversation Guide</vt:lpstr>
      <vt:lpstr>SDOH 2-week Check In</vt:lpstr>
      <vt:lpstr>SDOH Follow Up V2 and V3</vt:lpstr>
      <vt:lpstr>Resource Guide</vt:lpstr>
      <vt:lpstr>Let’s Practice!</vt:lpstr>
      <vt:lpstr>Scenario 1</vt:lpstr>
      <vt:lpstr> Scenario 2</vt:lpstr>
    </vt:vector>
  </TitlesOfParts>
  <Company>University of Colorado Denver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Asthma Navigator Training</dc:title>
  <dc:creator>Armstrong, Rachel</dc:creator>
  <cp:lastModifiedBy>Armstrong, Rachel</cp:lastModifiedBy>
  <cp:revision>469</cp:revision>
  <dcterms:created xsi:type="dcterms:W3CDTF">2023-03-20T17:48:28Z</dcterms:created>
  <dcterms:modified xsi:type="dcterms:W3CDTF">2023-07-14T19:52:15Z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0x010100461B0D9056337B4D8292ACB9AA5648C9</vt:lpwstr>
  </property>
</Properties>
</file>